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bookmarkIdSeed="2">
  <p:sldMasterIdLst>
    <p:sldMasterId id="2147483741" r:id="rId1"/>
  </p:sldMasterIdLst>
  <p:notesMasterIdLst>
    <p:notesMasterId r:id="rId29"/>
  </p:notesMasterIdLst>
  <p:handoutMasterIdLst>
    <p:handoutMasterId r:id="rId30"/>
  </p:handoutMasterIdLst>
  <p:sldIdLst>
    <p:sldId id="265" r:id="rId2"/>
    <p:sldId id="267" r:id="rId3"/>
    <p:sldId id="268" r:id="rId4"/>
    <p:sldId id="333" r:id="rId5"/>
    <p:sldId id="273" r:id="rId6"/>
    <p:sldId id="335" r:id="rId7"/>
    <p:sldId id="362" r:id="rId8"/>
    <p:sldId id="328" r:id="rId9"/>
    <p:sldId id="298" r:id="rId10"/>
    <p:sldId id="293" r:id="rId11"/>
    <p:sldId id="357" r:id="rId12"/>
    <p:sldId id="359" r:id="rId13"/>
    <p:sldId id="360" r:id="rId14"/>
    <p:sldId id="361" r:id="rId15"/>
    <p:sldId id="380" r:id="rId16"/>
    <p:sldId id="314" r:id="rId17"/>
    <p:sldId id="346" r:id="rId18"/>
    <p:sldId id="339" r:id="rId19"/>
    <p:sldId id="350" r:id="rId20"/>
    <p:sldId id="272" r:id="rId21"/>
    <p:sldId id="376" r:id="rId22"/>
    <p:sldId id="379" r:id="rId23"/>
    <p:sldId id="366" r:id="rId24"/>
    <p:sldId id="316" r:id="rId25"/>
    <p:sldId id="323" r:id="rId26"/>
    <p:sldId id="304" r:id="rId27"/>
    <p:sldId id="290" r:id="rId28"/>
  </p:sldIdLst>
  <p:sldSz cx="9144000" cy="6858000" type="screen4x3"/>
  <p:notesSz cx="6797675" cy="9926638"/>
  <p:defaultTextStyle>
    <a:defPPr>
      <a:defRPr lang="de-DE"/>
    </a:defPPr>
    <a:lvl1pPr algn="l" rtl="0" eaLnBrk="0" fontAlgn="base" hangingPunct="0">
      <a:spcBef>
        <a:spcPct val="0"/>
      </a:spcBef>
      <a:spcAft>
        <a:spcPct val="0"/>
      </a:spcAft>
      <a:defRPr sz="2400" kern="1200">
        <a:solidFill>
          <a:schemeClr val="tx1"/>
        </a:solidFill>
        <a:latin typeface="Times"/>
        <a:ea typeface="+mn-ea"/>
        <a:cs typeface="+mn-cs"/>
      </a:defRPr>
    </a:lvl1pPr>
    <a:lvl2pPr marL="457200" algn="l" rtl="0" eaLnBrk="0" fontAlgn="base" hangingPunct="0">
      <a:spcBef>
        <a:spcPct val="0"/>
      </a:spcBef>
      <a:spcAft>
        <a:spcPct val="0"/>
      </a:spcAft>
      <a:defRPr sz="2400" kern="1200">
        <a:solidFill>
          <a:schemeClr val="tx1"/>
        </a:solidFill>
        <a:latin typeface="Times"/>
        <a:ea typeface="+mn-ea"/>
        <a:cs typeface="+mn-cs"/>
      </a:defRPr>
    </a:lvl2pPr>
    <a:lvl3pPr marL="914400" algn="l" rtl="0" eaLnBrk="0" fontAlgn="base" hangingPunct="0">
      <a:spcBef>
        <a:spcPct val="0"/>
      </a:spcBef>
      <a:spcAft>
        <a:spcPct val="0"/>
      </a:spcAft>
      <a:defRPr sz="2400" kern="1200">
        <a:solidFill>
          <a:schemeClr val="tx1"/>
        </a:solidFill>
        <a:latin typeface="Times"/>
        <a:ea typeface="+mn-ea"/>
        <a:cs typeface="+mn-cs"/>
      </a:defRPr>
    </a:lvl3pPr>
    <a:lvl4pPr marL="1371600" algn="l" rtl="0" eaLnBrk="0" fontAlgn="base" hangingPunct="0">
      <a:spcBef>
        <a:spcPct val="0"/>
      </a:spcBef>
      <a:spcAft>
        <a:spcPct val="0"/>
      </a:spcAft>
      <a:defRPr sz="2400" kern="1200">
        <a:solidFill>
          <a:schemeClr val="tx1"/>
        </a:solidFill>
        <a:latin typeface="Times"/>
        <a:ea typeface="+mn-ea"/>
        <a:cs typeface="+mn-cs"/>
      </a:defRPr>
    </a:lvl4pPr>
    <a:lvl5pPr marL="1828800" algn="l" rtl="0" eaLnBrk="0" fontAlgn="base" hangingPunct="0">
      <a:spcBef>
        <a:spcPct val="0"/>
      </a:spcBef>
      <a:spcAft>
        <a:spcPct val="0"/>
      </a:spcAft>
      <a:defRPr sz="2400" kern="1200">
        <a:solidFill>
          <a:schemeClr val="tx1"/>
        </a:solidFill>
        <a:latin typeface="Times"/>
        <a:ea typeface="+mn-ea"/>
        <a:cs typeface="+mn-cs"/>
      </a:defRPr>
    </a:lvl5pPr>
    <a:lvl6pPr marL="2286000" algn="l" defTabSz="914400" rtl="0" eaLnBrk="1" latinLnBrk="0" hangingPunct="1">
      <a:defRPr sz="2400" kern="1200">
        <a:solidFill>
          <a:schemeClr val="tx1"/>
        </a:solidFill>
        <a:latin typeface="Times"/>
        <a:ea typeface="+mn-ea"/>
        <a:cs typeface="+mn-cs"/>
      </a:defRPr>
    </a:lvl6pPr>
    <a:lvl7pPr marL="2743200" algn="l" defTabSz="914400" rtl="0" eaLnBrk="1" latinLnBrk="0" hangingPunct="1">
      <a:defRPr sz="2400" kern="1200">
        <a:solidFill>
          <a:schemeClr val="tx1"/>
        </a:solidFill>
        <a:latin typeface="Times"/>
        <a:ea typeface="+mn-ea"/>
        <a:cs typeface="+mn-cs"/>
      </a:defRPr>
    </a:lvl7pPr>
    <a:lvl8pPr marL="3200400" algn="l" defTabSz="914400" rtl="0" eaLnBrk="1" latinLnBrk="0" hangingPunct="1">
      <a:defRPr sz="2400" kern="1200">
        <a:solidFill>
          <a:schemeClr val="tx1"/>
        </a:solidFill>
        <a:latin typeface="Times"/>
        <a:ea typeface="+mn-ea"/>
        <a:cs typeface="+mn-cs"/>
      </a:defRPr>
    </a:lvl8pPr>
    <a:lvl9pPr marL="3657600" algn="l" defTabSz="914400" rtl="0" eaLnBrk="1" latinLnBrk="0" hangingPunct="1">
      <a:defRPr sz="2400" kern="1200">
        <a:solidFill>
          <a:schemeClr val="tx1"/>
        </a:solidFill>
        <a:latin typeface="Times"/>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ollrath, Carmen (KM)" initials="Vol" lastIdx="1"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00"/>
    <a:srgbClr val="FF9933"/>
    <a:srgbClr val="FFFFE1"/>
    <a:srgbClr val="EFDECD"/>
    <a:srgbClr val="FDE8D7"/>
    <a:srgbClr val="FFFFCC"/>
    <a:srgbClr val="FFB265"/>
    <a:srgbClr val="FFCC66"/>
    <a:srgbClr val="FFE3AB"/>
    <a:srgbClr val="FFDA8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ittlere Formatvorlage 1 - Akz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ittlere Formatvorlage 2 - Akz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8D230F3-CF80-4859-8CE7-A43EE81993B5}" styleName="Helle Formatvorlage 1 - Akz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638B1855-1B75-4FBE-930C-398BA8C253C6}" styleName="Designformatvorlage 2 - Akz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A488322-F2BA-4B5B-9748-0D474271808F}" styleName="Mittlere Formatvorlage 3 - Akz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912C8C85-51F0-491E-9774-3900AFEF0FD7}" styleName="Helle Formatvorlage 2 - Akz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6D9F66E-5EB9-4882-86FB-DCBF35E3C3E4}" styleName="Mittlere Formatvorlage 4 - Akz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173" autoAdjust="0"/>
    <p:restoredTop sz="35266" autoAdjust="0"/>
  </p:normalViewPr>
  <p:slideViewPr>
    <p:cSldViewPr>
      <p:cViewPr>
        <p:scale>
          <a:sx n="75" d="100"/>
          <a:sy n="75" d="100"/>
        </p:scale>
        <p:origin x="-1968" y="810"/>
      </p:cViewPr>
      <p:guideLst>
        <p:guide orient="horz" pos="1117"/>
        <p:guide orient="horz" pos="2069"/>
        <p:guide orient="horz" pos="1570"/>
        <p:guide orient="horz" pos="2568"/>
        <p:guide orient="horz" pos="3022"/>
        <p:guide orient="horz" pos="3521"/>
        <p:guide pos="2880"/>
      </p:guideLst>
    </p:cSldViewPr>
  </p:slideViewPr>
  <p:outlineViewPr>
    <p:cViewPr>
      <p:scale>
        <a:sx n="33" d="100"/>
        <a:sy n="33" d="100"/>
      </p:scale>
      <p:origin x="0" y="0"/>
    </p:cViewPr>
  </p:outlineViewPr>
  <p:notesTextViewPr>
    <p:cViewPr>
      <p:scale>
        <a:sx n="300" d="100"/>
        <a:sy n="300" d="100"/>
      </p:scale>
      <p:origin x="0" y="3552"/>
    </p:cViewPr>
  </p:notesTextViewPr>
  <p:sorterViewPr>
    <p:cViewPr>
      <p:scale>
        <a:sx n="200" d="100"/>
        <a:sy n="200" d="100"/>
      </p:scale>
      <p:origin x="0" y="0"/>
    </p:cViewPr>
  </p:sorterViewPr>
  <p:notesViewPr>
    <p:cSldViewPr showGuides="1">
      <p:cViewPr>
        <p:scale>
          <a:sx n="75" d="100"/>
          <a:sy n="75" d="100"/>
        </p:scale>
        <p:origin x="-3306" y="-120"/>
      </p:cViewPr>
      <p:guideLst>
        <p:guide orient="horz" pos="3127"/>
        <p:guide pos="214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1132951" y="579062"/>
            <a:ext cx="1019560" cy="153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defRPr sz="1000" i="1">
                <a:latin typeface="Arial" charset="0"/>
              </a:defRPr>
            </a:lvl1pPr>
          </a:lstStyle>
          <a:p>
            <a:r>
              <a:rPr lang="de-DE"/>
              <a:t>Titel des Vortrags</a:t>
            </a:r>
          </a:p>
        </p:txBody>
      </p:sp>
      <p:sp>
        <p:nvSpPr>
          <p:cNvPr id="18436" name="Rectangle 4"/>
          <p:cNvSpPr>
            <a:spLocks noGrp="1" noChangeArrowheads="1"/>
          </p:cNvSpPr>
          <p:nvPr>
            <p:ph type="ftr" sz="quarter" idx="2"/>
          </p:nvPr>
        </p:nvSpPr>
        <p:spPr bwMode="auto">
          <a:xfrm>
            <a:off x="1132950" y="9264869"/>
            <a:ext cx="2361001" cy="153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defRPr sz="1000" i="1">
                <a:latin typeface="Arial" charset="0"/>
              </a:defRPr>
            </a:lvl1pPr>
          </a:lstStyle>
          <a:p>
            <a:r>
              <a:rPr lang="de-DE"/>
              <a:t>Vortragender, Anlass, 1. Dezember 2003</a:t>
            </a:r>
          </a:p>
        </p:txBody>
      </p:sp>
      <p:sp>
        <p:nvSpPr>
          <p:cNvPr id="18437" name="Rectangle 5"/>
          <p:cNvSpPr>
            <a:spLocks noGrp="1" noChangeArrowheads="1"/>
          </p:cNvSpPr>
          <p:nvPr>
            <p:ph type="sldNum" sz="quarter" idx="3"/>
          </p:nvPr>
        </p:nvSpPr>
        <p:spPr bwMode="auto">
          <a:xfrm>
            <a:off x="5032232" y="9264869"/>
            <a:ext cx="594743" cy="153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r">
              <a:defRPr sz="1000" i="1">
                <a:latin typeface="Arial" charset="0"/>
              </a:defRPr>
            </a:lvl1pPr>
          </a:lstStyle>
          <a:p>
            <a:r>
              <a:rPr lang="de-DE"/>
              <a:t>Seite </a:t>
            </a:r>
            <a:fld id="{0A490618-A23A-42F9-955E-4E131AB85C2F}" type="slidenum">
              <a:rPr lang="de-DE"/>
              <a:pPr/>
              <a:t>‹Nr.›</a:t>
            </a:fld>
            <a:endParaRPr lang="de-DE"/>
          </a:p>
        </p:txBody>
      </p:sp>
    </p:spTree>
    <p:extLst>
      <p:ext uri="{BB962C8B-B14F-4D97-AF65-F5344CB8AC3E}">
        <p14:creationId xmlns:p14="http://schemas.microsoft.com/office/powerpoint/2010/main" val="226134581"/>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8"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149" name="Rectangle 5"/>
          <p:cNvSpPr>
            <a:spLocks noGrp="1" noChangeArrowheads="1"/>
          </p:cNvSpPr>
          <p:nvPr>
            <p:ph type="body" sz="quarter" idx="3"/>
          </p:nvPr>
        </p:nvSpPr>
        <p:spPr bwMode="auto">
          <a:xfrm>
            <a:off x="1132953" y="4715158"/>
            <a:ext cx="4531783" cy="446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de-DE" smtClean="0"/>
              <a:t>Klicken Sie, um die Textformatierung des Masters zu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7" name="Rectangle 7"/>
          <p:cNvSpPr>
            <a:spLocks noGrp="1" noChangeArrowheads="1"/>
          </p:cNvSpPr>
          <p:nvPr>
            <p:ph type="sldNum" sz="quarter" idx="5"/>
          </p:nvPr>
        </p:nvSpPr>
        <p:spPr bwMode="auto">
          <a:xfrm>
            <a:off x="460189" y="282806"/>
            <a:ext cx="594743" cy="153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b" anchorCtr="0" compatLnSpc="1">
            <a:prstTxWarp prst="textNoShape">
              <a:avLst/>
            </a:prstTxWarp>
            <a:spAutoFit/>
          </a:bodyPr>
          <a:lstStyle>
            <a:lvl1pPr algn="r">
              <a:defRPr sz="1000" i="1">
                <a:latin typeface="Arial" charset="0"/>
              </a:defRPr>
            </a:lvl1pPr>
          </a:lstStyle>
          <a:p>
            <a:r>
              <a:rPr lang="de-DE" dirty="0"/>
              <a:t>Seite </a:t>
            </a:r>
            <a:fld id="{F8FF1768-1DF2-410F-ABF6-E09C1CB8A556}" type="slidenum">
              <a:rPr lang="de-DE"/>
              <a:pPr/>
              <a:t>‹Nr.›</a:t>
            </a:fld>
            <a:endParaRPr lang="de-DE" dirty="0"/>
          </a:p>
        </p:txBody>
      </p:sp>
      <p:sp>
        <p:nvSpPr>
          <p:cNvPr id="3" name="Kopfzeilenplatzhalter 2"/>
          <p:cNvSpPr>
            <a:spLocks noGrp="1"/>
          </p:cNvSpPr>
          <p:nvPr>
            <p:ph type="hdr" sz="quarter"/>
          </p:nvPr>
        </p:nvSpPr>
        <p:spPr>
          <a:xfrm>
            <a:off x="6" y="0"/>
            <a:ext cx="2946145" cy="496888"/>
          </a:xfrm>
          <a:prstGeom prst="rect">
            <a:avLst/>
          </a:prstGeom>
        </p:spPr>
        <p:txBody>
          <a:bodyPr vert="horz" lIns="91440" tIns="45720" rIns="91440" bIns="45720" rtlCol="0"/>
          <a:lstStyle>
            <a:lvl1pPr algn="l">
              <a:defRPr sz="1200"/>
            </a:lvl1pPr>
          </a:lstStyle>
          <a:p>
            <a:endParaRPr lang="de-DE" dirty="0"/>
          </a:p>
        </p:txBody>
      </p:sp>
    </p:spTree>
    <p:extLst>
      <p:ext uri="{BB962C8B-B14F-4D97-AF65-F5344CB8AC3E}">
        <p14:creationId xmlns:p14="http://schemas.microsoft.com/office/powerpoint/2010/main" val="1415042454"/>
      </p:ext>
    </p:extLst>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sz="1200" kern="1200">
        <a:solidFill>
          <a:schemeClr val="tx1"/>
        </a:solidFill>
        <a:latin typeface="Times"/>
        <a:ea typeface="+mn-ea"/>
        <a:cs typeface="+mn-cs"/>
      </a:defRPr>
    </a:lvl1pPr>
    <a:lvl2pPr marL="190500" algn="l" rtl="0" eaLnBrk="0" fontAlgn="base" hangingPunct="0">
      <a:spcBef>
        <a:spcPct val="30000"/>
      </a:spcBef>
      <a:spcAft>
        <a:spcPct val="0"/>
      </a:spcAft>
      <a:defRPr sz="1200" kern="1200">
        <a:solidFill>
          <a:schemeClr val="tx1"/>
        </a:solidFill>
        <a:latin typeface="Times"/>
        <a:ea typeface="+mn-ea"/>
        <a:cs typeface="+mn-cs"/>
      </a:defRPr>
    </a:lvl2pPr>
    <a:lvl3pPr marL="381000" algn="l" rtl="0" eaLnBrk="0" fontAlgn="base" hangingPunct="0">
      <a:spcBef>
        <a:spcPct val="30000"/>
      </a:spcBef>
      <a:spcAft>
        <a:spcPct val="0"/>
      </a:spcAft>
      <a:defRPr sz="1200" kern="1200">
        <a:solidFill>
          <a:schemeClr val="tx1"/>
        </a:solidFill>
        <a:latin typeface="Times"/>
        <a:ea typeface="+mn-ea"/>
        <a:cs typeface="+mn-cs"/>
      </a:defRPr>
    </a:lvl3pPr>
    <a:lvl4pPr marL="571500" algn="l" rtl="0" eaLnBrk="0" fontAlgn="base" hangingPunct="0">
      <a:spcBef>
        <a:spcPct val="30000"/>
      </a:spcBef>
      <a:spcAft>
        <a:spcPct val="0"/>
      </a:spcAft>
      <a:defRPr sz="1200" kern="1200">
        <a:solidFill>
          <a:schemeClr val="tx1"/>
        </a:solidFill>
        <a:latin typeface="Times"/>
        <a:ea typeface="+mn-ea"/>
        <a:cs typeface="+mn-cs"/>
      </a:defRPr>
    </a:lvl4pPr>
    <a:lvl5pPr marL="762000" algn="l" rtl="0" eaLnBrk="0" fontAlgn="base" hangingPunct="0">
      <a:spcBef>
        <a:spcPct val="30000"/>
      </a:spcBef>
      <a:spcAft>
        <a:spcPct val="0"/>
      </a:spcAft>
      <a:defRPr sz="1200" kern="1200">
        <a:solidFill>
          <a:schemeClr val="tx1"/>
        </a:solidFill>
        <a:latin typeface="Times"/>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8" name="Foliennummernplatzhalter 7"/>
          <p:cNvSpPr>
            <a:spLocks noGrp="1"/>
          </p:cNvSpPr>
          <p:nvPr>
            <p:ph type="sldNum" sz="quarter" idx="10"/>
          </p:nvPr>
        </p:nvSpPr>
        <p:spPr>
          <a:xfrm>
            <a:off x="650971" y="282775"/>
            <a:ext cx="403961" cy="153888"/>
          </a:xfrm>
        </p:spPr>
        <p:txBody>
          <a:bodyPr/>
          <a:lstStyle/>
          <a:p>
            <a:r>
              <a:rPr lang="de-DE" smtClean="0"/>
              <a:t>Seite </a:t>
            </a:r>
            <a:fld id="{F8FF1768-1DF2-410F-ABF6-E09C1CB8A556}" type="slidenum">
              <a:rPr lang="de-DE" smtClean="0"/>
              <a:pPr/>
              <a:t>1</a:t>
            </a:fld>
            <a:endParaRPr lang="de-DE" dirty="0"/>
          </a:p>
        </p:txBody>
      </p:sp>
      <p:sp>
        <p:nvSpPr>
          <p:cNvPr id="9" name="Kopfzeilenplatzhalter 8"/>
          <p:cNvSpPr>
            <a:spLocks noGrp="1"/>
          </p:cNvSpPr>
          <p:nvPr>
            <p:ph type="hdr" sz="quarter" idx="11"/>
          </p:nvPr>
        </p:nvSpPr>
        <p:spPr/>
        <p:txBody>
          <a:bodyPr/>
          <a:lstStyle/>
          <a:p>
            <a:endParaRPr lang="de-DE" dirty="0"/>
          </a:p>
        </p:txBody>
      </p:sp>
    </p:spTree>
    <p:extLst>
      <p:ext uri="{BB962C8B-B14F-4D97-AF65-F5344CB8AC3E}">
        <p14:creationId xmlns:p14="http://schemas.microsoft.com/office/powerpoint/2010/main" val="26108346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460184" y="4604000"/>
            <a:ext cx="5877307" cy="4751813"/>
          </a:xfrm>
        </p:spPr>
        <p:txBody>
          <a:bodyPr/>
          <a:lstStyle/>
          <a:p>
            <a:r>
              <a:rPr lang="de-DE" u="sng" dirty="0" smtClean="0">
                <a:latin typeface="Arial" panose="020B0604020202020204" pitchFamily="34" charset="0"/>
                <a:cs typeface="Arial" panose="020B0604020202020204" pitchFamily="34" charset="0"/>
              </a:rPr>
              <a:t>Die </a:t>
            </a:r>
            <a:r>
              <a:rPr lang="de-DE" u="sng" dirty="0">
                <a:latin typeface="Arial" panose="020B0604020202020204" pitchFamily="34" charset="0"/>
                <a:cs typeface="Arial" panose="020B0604020202020204" pitchFamily="34" charset="0"/>
              </a:rPr>
              <a:t>prozessbezogenen </a:t>
            </a:r>
            <a:r>
              <a:rPr lang="de-DE" u="sng" dirty="0" smtClean="0">
                <a:latin typeface="Arial" panose="020B0604020202020204" pitchFamily="34" charset="0"/>
                <a:cs typeface="Arial" panose="020B0604020202020204" pitchFamily="34" charset="0"/>
              </a:rPr>
              <a:t>Kompetenzen: </a:t>
            </a:r>
          </a:p>
          <a:p>
            <a:endParaRPr lang="de-DE" u="sng" dirty="0" smtClean="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de-DE" dirty="0" smtClean="0">
                <a:latin typeface="Arial" panose="020B0604020202020204" pitchFamily="34" charset="0"/>
                <a:cs typeface="Arial" panose="020B0604020202020204" pitchFamily="34" charset="0"/>
              </a:rPr>
              <a:t>Sie sind </a:t>
            </a:r>
            <a:r>
              <a:rPr lang="de-DE" dirty="0">
                <a:latin typeface="Arial" panose="020B0604020202020204" pitchFamily="34" charset="0"/>
                <a:cs typeface="Arial" panose="020B0604020202020204" pitchFamily="34" charset="0"/>
              </a:rPr>
              <a:t>auf das Ende des jeweiligen </a:t>
            </a:r>
            <a:r>
              <a:rPr lang="de-DE" dirty="0" smtClean="0">
                <a:latin typeface="Arial" panose="020B0604020202020204" pitchFamily="34" charset="0"/>
                <a:cs typeface="Arial" panose="020B0604020202020204" pitchFamily="34" charset="0"/>
              </a:rPr>
              <a:t>Bildungsganges </a:t>
            </a:r>
            <a:r>
              <a:rPr lang="de-DE" dirty="0">
                <a:latin typeface="Arial" panose="020B0604020202020204" pitchFamily="34" charset="0"/>
                <a:cs typeface="Arial" panose="020B0604020202020204" pitchFamily="34" charset="0"/>
              </a:rPr>
              <a:t>bezogen, </a:t>
            </a:r>
            <a:r>
              <a:rPr lang="de-DE" dirty="0" smtClean="0">
                <a:latin typeface="Arial" panose="020B0604020202020204" pitchFamily="34" charset="0"/>
                <a:cs typeface="Arial" panose="020B0604020202020204" pitchFamily="34" charset="0"/>
              </a:rPr>
              <a:t>z. B. </a:t>
            </a:r>
            <a:r>
              <a:rPr lang="de-DE" dirty="0">
                <a:latin typeface="Arial" panose="020B0604020202020204" pitchFamily="34" charset="0"/>
                <a:cs typeface="Arial" panose="020B0604020202020204" pitchFamily="34" charset="0"/>
              </a:rPr>
              <a:t>bei der Sekundarstufe I </a:t>
            </a:r>
            <a:r>
              <a:rPr lang="de-DE" dirty="0" smtClean="0">
                <a:latin typeface="Arial" panose="020B0604020202020204" pitchFamily="34" charset="0"/>
                <a:cs typeface="Arial" panose="020B0604020202020204" pitchFamily="34" charset="0"/>
              </a:rPr>
              <a:t>(Sek</a:t>
            </a:r>
            <a:r>
              <a:rPr lang="de-DE" baseline="0" dirty="0" smtClean="0">
                <a:latin typeface="Arial" panose="020B0604020202020204" pitchFamily="34" charset="0"/>
                <a:cs typeface="Arial" panose="020B0604020202020204" pitchFamily="34" charset="0"/>
              </a:rPr>
              <a:t> I) </a:t>
            </a:r>
            <a:r>
              <a:rPr lang="de-DE" dirty="0" smtClean="0">
                <a:latin typeface="Arial" panose="020B0604020202020204" pitchFamily="34" charset="0"/>
                <a:cs typeface="Arial" panose="020B0604020202020204" pitchFamily="34" charset="0"/>
              </a:rPr>
              <a:t>auf </a:t>
            </a:r>
            <a:r>
              <a:rPr lang="de-DE" dirty="0">
                <a:latin typeface="Arial" panose="020B0604020202020204" pitchFamily="34" charset="0"/>
                <a:cs typeface="Arial" panose="020B0604020202020204" pitchFamily="34" charset="0"/>
              </a:rPr>
              <a:t>den </a:t>
            </a:r>
            <a:r>
              <a:rPr lang="de-DE" u="sng" dirty="0" smtClean="0">
                <a:latin typeface="Arial" panose="020B0604020202020204" pitchFamily="34" charset="0"/>
                <a:cs typeface="Arial" panose="020B0604020202020204" pitchFamily="34" charset="0"/>
              </a:rPr>
              <a:t>Mittleren Schulabschluss</a:t>
            </a:r>
            <a:r>
              <a:rPr lang="de-DE" baseline="0" dirty="0" smtClean="0">
                <a:latin typeface="Arial" panose="020B0604020202020204" pitchFamily="34" charset="0"/>
                <a:cs typeface="Arial" panose="020B0604020202020204" pitchFamily="34" charset="0"/>
              </a:rPr>
              <a:t> (</a:t>
            </a:r>
            <a:r>
              <a:rPr lang="de-DE" dirty="0" smtClean="0">
                <a:latin typeface="Arial" panose="020B0604020202020204" pitchFamily="34" charset="0"/>
                <a:cs typeface="Arial" panose="020B0604020202020204" pitchFamily="34" charset="0"/>
              </a:rPr>
              <a:t>MSA). </a:t>
            </a:r>
          </a:p>
          <a:p>
            <a:pPr marL="171450" indent="-171450">
              <a:buFont typeface="Arial" panose="020B0604020202020204" pitchFamily="34" charset="0"/>
              <a:buChar char="•"/>
            </a:pPr>
            <a:r>
              <a:rPr lang="de-DE" dirty="0">
                <a:latin typeface="Arial" panose="020B0604020202020204" pitchFamily="34" charset="0"/>
                <a:cs typeface="Arial" panose="020B0604020202020204" pitchFamily="34" charset="0"/>
              </a:rPr>
              <a:t>Sie formieren sich im Bildungsprozess (daher prozessbezogen) </a:t>
            </a:r>
            <a:r>
              <a:rPr lang="de-DE" dirty="0" smtClean="0">
                <a:latin typeface="Arial" panose="020B0604020202020204" pitchFamily="34" charset="0"/>
                <a:cs typeface="Arial" panose="020B0604020202020204" pitchFamily="34" charset="0"/>
              </a:rPr>
              <a:t>und bilden </a:t>
            </a:r>
            <a:r>
              <a:rPr lang="de-DE" dirty="0">
                <a:latin typeface="Arial" panose="020B0604020202020204" pitchFamily="34" charset="0"/>
                <a:cs typeface="Arial" panose="020B0604020202020204" pitchFamily="34" charset="0"/>
              </a:rPr>
              <a:t>diejenigen Kompetenzen ab, die sich im Laufe des Entwicklungsprozesses über die gesamte </a:t>
            </a:r>
            <a:r>
              <a:rPr lang="de-DE" dirty="0" smtClean="0">
                <a:latin typeface="Arial" panose="020B0604020202020204" pitchFamily="34" charset="0"/>
                <a:cs typeface="Arial" panose="020B0604020202020204" pitchFamily="34" charset="0"/>
              </a:rPr>
              <a:t>Sekundarstufe </a:t>
            </a:r>
            <a:r>
              <a:rPr lang="de-DE" dirty="0">
                <a:latin typeface="Arial" panose="020B0604020202020204" pitchFamily="34" charset="0"/>
                <a:cs typeface="Arial" panose="020B0604020202020204" pitchFamily="34" charset="0"/>
              </a:rPr>
              <a:t>I (also </a:t>
            </a:r>
            <a:r>
              <a:rPr lang="de-DE" dirty="0" smtClean="0">
                <a:latin typeface="Arial" panose="020B0604020202020204" pitchFamily="34" charset="0"/>
                <a:cs typeface="Arial" panose="020B0604020202020204" pitchFamily="34" charset="0"/>
              </a:rPr>
              <a:t>i.d.R. bis </a:t>
            </a:r>
            <a:r>
              <a:rPr lang="de-DE" dirty="0">
                <a:latin typeface="Arial" panose="020B0604020202020204" pitchFamily="34" charset="0"/>
                <a:cs typeface="Arial" panose="020B0604020202020204" pitchFamily="34" charset="0"/>
              </a:rPr>
              <a:t>Klasse 10) individuell herausbilden. </a:t>
            </a:r>
            <a:endParaRPr lang="de-DE" dirty="0" smtClean="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de-DE" dirty="0" smtClean="0">
                <a:latin typeface="Arial" panose="020B0604020202020204" pitchFamily="34" charset="0"/>
                <a:cs typeface="Arial" panose="020B0604020202020204" pitchFamily="34" charset="0"/>
              </a:rPr>
              <a:t>Sie sind nicht auf Standardstufen,</a:t>
            </a:r>
            <a:r>
              <a:rPr lang="de-DE" baseline="0" dirty="0" smtClean="0">
                <a:latin typeface="Arial" panose="020B0604020202020204" pitchFamily="34" charset="0"/>
                <a:cs typeface="Arial" panose="020B0604020202020204" pitchFamily="34" charset="0"/>
              </a:rPr>
              <a:t> sondern </a:t>
            </a:r>
            <a:r>
              <a:rPr lang="de-DE" dirty="0" smtClean="0">
                <a:latin typeface="Arial" panose="020B0604020202020204" pitchFamily="34" charset="0"/>
                <a:cs typeface="Arial" panose="020B0604020202020204" pitchFamily="34" charset="0"/>
              </a:rPr>
              <a:t>auf den gesamten Bildungsgang bezogen. Darüber hinaus sind sie nicht </a:t>
            </a:r>
            <a:r>
              <a:rPr lang="de-DE" dirty="0">
                <a:latin typeface="Arial" panose="020B0604020202020204" pitchFamily="34" charset="0"/>
                <a:cs typeface="Arial" panose="020B0604020202020204" pitchFamily="34" charset="0"/>
              </a:rPr>
              <a:t>an spezifische Inhalte </a:t>
            </a:r>
            <a:r>
              <a:rPr lang="de-DE" dirty="0" smtClean="0">
                <a:latin typeface="Arial" panose="020B0604020202020204" pitchFamily="34" charset="0"/>
                <a:cs typeface="Arial" panose="020B0604020202020204" pitchFamily="34" charset="0"/>
              </a:rPr>
              <a:t>gebunden. Sie konkretisieren </a:t>
            </a:r>
            <a:r>
              <a:rPr lang="de-DE" dirty="0">
                <a:latin typeface="Arial" panose="020B0604020202020204" pitchFamily="34" charset="0"/>
                <a:cs typeface="Arial" panose="020B0604020202020204" pitchFamily="34" charset="0"/>
              </a:rPr>
              <a:t>sich aber </a:t>
            </a:r>
            <a:r>
              <a:rPr lang="de-DE" dirty="0" smtClean="0">
                <a:latin typeface="Arial" panose="020B0604020202020204" pitchFamily="34" charset="0"/>
                <a:cs typeface="Arial" panose="020B0604020202020204" pitchFamily="34" charset="0"/>
              </a:rPr>
              <a:t>in </a:t>
            </a:r>
            <a:r>
              <a:rPr lang="de-DE" dirty="0">
                <a:latin typeface="Arial" panose="020B0604020202020204" pitchFamily="34" charset="0"/>
                <a:cs typeface="Arial" panose="020B0604020202020204" pitchFamily="34" charset="0"/>
              </a:rPr>
              <a:t>den Standards für inhaltsbezogene Kompetenzen. </a:t>
            </a:r>
            <a:endParaRPr lang="de-DE" dirty="0" smtClean="0">
              <a:latin typeface="Arial" panose="020B0604020202020204" pitchFamily="34" charset="0"/>
              <a:cs typeface="Arial" panose="020B0604020202020204" pitchFamily="34" charset="0"/>
            </a:endParaRPr>
          </a:p>
          <a:p>
            <a:pPr marL="0" indent="0">
              <a:buFont typeface="Arial" panose="020B0604020202020204" pitchFamily="34" charset="0"/>
              <a:buNone/>
            </a:pPr>
            <a:endParaRPr lang="de-DE" dirty="0">
              <a:latin typeface="Arial" panose="020B0604020202020204" pitchFamily="34" charset="0"/>
              <a:cs typeface="Arial" panose="020B0604020202020204" pitchFamily="34" charset="0"/>
            </a:endParaRPr>
          </a:p>
          <a:p>
            <a:r>
              <a:rPr lang="de-DE" u="sng" dirty="0">
                <a:latin typeface="Arial" panose="020B0604020202020204" pitchFamily="34" charset="0"/>
                <a:cs typeface="Arial" panose="020B0604020202020204" pitchFamily="34" charset="0"/>
              </a:rPr>
              <a:t>Im Gegensatz zu den prozessbezogenen Kompetenzen </a:t>
            </a:r>
            <a:r>
              <a:rPr lang="de-DE" u="sng" dirty="0" smtClean="0">
                <a:latin typeface="Arial" panose="020B0604020202020204" pitchFamily="34" charset="0"/>
                <a:cs typeface="Arial" panose="020B0604020202020204" pitchFamily="34" charset="0"/>
              </a:rPr>
              <a:t>gilt für die Standards für inhaltsbezogene </a:t>
            </a:r>
            <a:r>
              <a:rPr lang="de-DE" u="sng" dirty="0">
                <a:latin typeface="Arial" panose="020B0604020202020204" pitchFamily="34" charset="0"/>
                <a:cs typeface="Arial" panose="020B0604020202020204" pitchFamily="34" charset="0"/>
              </a:rPr>
              <a:t>Kompetenzen </a:t>
            </a:r>
            <a:r>
              <a:rPr lang="de-DE" u="sng" dirty="0" smtClean="0">
                <a:latin typeface="Arial" panose="020B0604020202020204" pitchFamily="34" charset="0"/>
                <a:cs typeface="Arial" panose="020B0604020202020204" pitchFamily="34" charset="0"/>
              </a:rPr>
              <a:t>Folgendes</a:t>
            </a:r>
            <a:r>
              <a:rPr lang="de-DE" dirty="0" smtClean="0">
                <a:latin typeface="Arial" panose="020B0604020202020204" pitchFamily="34" charset="0"/>
                <a:cs typeface="Arial" panose="020B0604020202020204" pitchFamily="34" charset="0"/>
              </a:rPr>
              <a:t>:</a:t>
            </a:r>
          </a:p>
          <a:p>
            <a:endParaRPr lang="de-DE" dirty="0" smtClean="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de-DE" dirty="0" smtClean="0">
                <a:latin typeface="Arial" panose="020B0604020202020204" pitchFamily="34" charset="0"/>
                <a:cs typeface="Arial" panose="020B0604020202020204" pitchFamily="34" charset="0"/>
              </a:rPr>
              <a:t>Sie sind auf </a:t>
            </a:r>
            <a:r>
              <a:rPr lang="de-DE" dirty="0">
                <a:latin typeface="Arial" panose="020B0604020202020204" pitchFamily="34" charset="0"/>
                <a:cs typeface="Arial" panose="020B0604020202020204" pitchFamily="34" charset="0"/>
              </a:rPr>
              <a:t>einzelne Stufen bezogen, beim gemeinsamen Plan der Sekundarstufe I also jeweils auf die </a:t>
            </a:r>
            <a:r>
              <a:rPr lang="de-DE" u="sng" dirty="0" smtClean="0">
                <a:latin typeface="Arial" panose="020B0604020202020204" pitchFamily="34" charset="0"/>
                <a:cs typeface="Arial" panose="020B0604020202020204" pitchFamily="34" charset="0"/>
              </a:rPr>
              <a:t>Orientierungsstufe</a:t>
            </a:r>
            <a:r>
              <a:rPr lang="de-DE" dirty="0" smtClean="0">
                <a:latin typeface="Arial" panose="020B0604020202020204" pitchFamily="34" charset="0"/>
                <a:cs typeface="Arial" panose="020B0604020202020204" pitchFamily="34" charset="0"/>
              </a:rPr>
              <a:t> (OS), </a:t>
            </a:r>
            <a:r>
              <a:rPr lang="de-DE" dirty="0">
                <a:latin typeface="Arial" panose="020B0604020202020204" pitchFamily="34" charset="0"/>
                <a:cs typeface="Arial" panose="020B0604020202020204" pitchFamily="34" charset="0"/>
              </a:rPr>
              <a:t>den </a:t>
            </a:r>
            <a:r>
              <a:rPr lang="de-DE" u="sng" dirty="0" smtClean="0">
                <a:latin typeface="Arial" panose="020B0604020202020204" pitchFamily="34" charset="0"/>
                <a:cs typeface="Arial" panose="020B0604020202020204" pitchFamily="34" charset="0"/>
              </a:rPr>
              <a:t>Hauptschulabschluss</a:t>
            </a:r>
            <a:r>
              <a:rPr lang="de-DE" dirty="0" smtClean="0">
                <a:latin typeface="Arial" panose="020B0604020202020204" pitchFamily="34" charset="0"/>
                <a:cs typeface="Arial" panose="020B0604020202020204" pitchFamily="34" charset="0"/>
              </a:rPr>
              <a:t> (HSA) </a:t>
            </a:r>
            <a:r>
              <a:rPr lang="de-DE" dirty="0">
                <a:latin typeface="Arial" panose="020B0604020202020204" pitchFamily="34" charset="0"/>
                <a:cs typeface="Arial" panose="020B0604020202020204" pitchFamily="34" charset="0"/>
              </a:rPr>
              <a:t>und den MSA. </a:t>
            </a:r>
            <a:endParaRPr lang="de-DE" dirty="0" smtClean="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de-DE" dirty="0" smtClean="0">
                <a:latin typeface="Arial" panose="020B0604020202020204" pitchFamily="34" charset="0"/>
                <a:cs typeface="Arial" panose="020B0604020202020204" pitchFamily="34" charset="0"/>
              </a:rPr>
              <a:t>Sie zeigen </a:t>
            </a:r>
            <a:r>
              <a:rPr lang="de-DE" dirty="0">
                <a:latin typeface="Arial" panose="020B0604020202020204" pitchFamily="34" charset="0"/>
                <a:cs typeface="Arial" panose="020B0604020202020204" pitchFamily="34" charset="0"/>
              </a:rPr>
              <a:t>auf, </a:t>
            </a:r>
            <a:r>
              <a:rPr lang="de-DE" dirty="0" smtClean="0">
                <a:latin typeface="Arial" panose="020B0604020202020204" pitchFamily="34" charset="0"/>
                <a:cs typeface="Arial" panose="020B0604020202020204" pitchFamily="34" charset="0"/>
              </a:rPr>
              <a:t>an welchen Inhalten die </a:t>
            </a:r>
            <a:r>
              <a:rPr lang="de-DE" dirty="0">
                <a:latin typeface="Arial" panose="020B0604020202020204" pitchFamily="34" charset="0"/>
                <a:cs typeface="Arial" panose="020B0604020202020204" pitchFamily="34" charset="0"/>
              </a:rPr>
              <a:t>Kompetenzen bis zu der jeweiligen </a:t>
            </a:r>
            <a:r>
              <a:rPr lang="de-DE" dirty="0" smtClean="0">
                <a:latin typeface="Arial" panose="020B0604020202020204" pitchFamily="34" charset="0"/>
                <a:cs typeface="Arial" panose="020B0604020202020204" pitchFamily="34" charset="0"/>
              </a:rPr>
              <a:t>Standardstufe erworben </a:t>
            </a:r>
            <a:r>
              <a:rPr lang="de-DE" dirty="0">
                <a:latin typeface="Arial" panose="020B0604020202020204" pitchFamily="34" charset="0"/>
                <a:cs typeface="Arial" panose="020B0604020202020204" pitchFamily="34" charset="0"/>
              </a:rPr>
              <a:t>werden </a:t>
            </a:r>
            <a:r>
              <a:rPr lang="de-DE" dirty="0" smtClean="0">
                <a:latin typeface="Arial" panose="020B0604020202020204" pitchFamily="34" charset="0"/>
                <a:cs typeface="Arial" panose="020B0604020202020204" pitchFamily="34" charset="0"/>
              </a:rPr>
              <a:t>(</a:t>
            </a:r>
            <a:r>
              <a:rPr lang="de-DE" dirty="0">
                <a:latin typeface="Arial" panose="020B0604020202020204" pitchFamily="34" charset="0"/>
                <a:cs typeface="Arial" panose="020B0604020202020204" pitchFamily="34" charset="0"/>
              </a:rPr>
              <a:t>daher der Begriff </a:t>
            </a:r>
            <a:r>
              <a:rPr lang="de-DE" dirty="0" smtClean="0">
                <a:latin typeface="Arial" panose="020B0604020202020204" pitchFamily="34" charset="0"/>
                <a:cs typeface="Arial" panose="020B0604020202020204" pitchFamily="34" charset="0"/>
              </a:rPr>
              <a:t>„inhaltsbezogene Kompetenzen“). </a:t>
            </a:r>
          </a:p>
          <a:p>
            <a:pPr marL="171450" indent="-171450">
              <a:buFont typeface="Arial" panose="020B0604020202020204" pitchFamily="34" charset="0"/>
              <a:buChar char="•"/>
            </a:pPr>
            <a:r>
              <a:rPr lang="de-DE" dirty="0" smtClean="0">
                <a:latin typeface="Arial" panose="020B0604020202020204" pitchFamily="34" charset="0"/>
                <a:cs typeface="Arial" panose="020B0604020202020204" pitchFamily="34" charset="0"/>
              </a:rPr>
              <a:t>Sie </a:t>
            </a:r>
            <a:r>
              <a:rPr lang="de-DE" dirty="0">
                <a:latin typeface="Arial" panose="020B0604020202020204" pitchFamily="34" charset="0"/>
                <a:cs typeface="Arial" panose="020B0604020202020204" pitchFamily="34" charset="0"/>
              </a:rPr>
              <a:t>definieren die fachlichen Anforderungen an die Schülerinnen und Schüler </a:t>
            </a:r>
            <a:r>
              <a:rPr lang="de-DE" dirty="0" smtClean="0">
                <a:latin typeface="Arial" panose="020B0604020202020204" pitchFamily="34" charset="0"/>
                <a:cs typeface="Arial" panose="020B0604020202020204" pitchFamily="34" charset="0"/>
              </a:rPr>
              <a:t>und </a:t>
            </a:r>
            <a:r>
              <a:rPr lang="de-DE" dirty="0">
                <a:latin typeface="Arial" panose="020B0604020202020204" pitchFamily="34" charset="0"/>
                <a:cs typeface="Arial" panose="020B0604020202020204" pitchFamily="34" charset="0"/>
              </a:rPr>
              <a:t>legen möglichst konkret und präzise fest, über welche fachlichen Kompetenzen die Schülerinnen und Schüler am Ende der jeweiligen </a:t>
            </a:r>
            <a:r>
              <a:rPr lang="de-DE" dirty="0" smtClean="0">
                <a:latin typeface="Arial" panose="020B0604020202020204" pitchFamily="34" charset="0"/>
                <a:cs typeface="Arial" panose="020B0604020202020204" pitchFamily="34" charset="0"/>
              </a:rPr>
              <a:t>Standardstufe </a:t>
            </a:r>
            <a:r>
              <a:rPr lang="de-DE" dirty="0">
                <a:latin typeface="Arial" panose="020B0604020202020204" pitchFamily="34" charset="0"/>
                <a:cs typeface="Arial" panose="020B0604020202020204" pitchFamily="34" charset="0"/>
              </a:rPr>
              <a:t>verfügen sollen. </a:t>
            </a:r>
            <a:endParaRPr lang="de-DE" dirty="0" smtClean="0">
              <a:latin typeface="Arial" panose="020B0604020202020204" pitchFamily="34" charset="0"/>
              <a:cs typeface="Arial" panose="020B0604020202020204" pitchFamily="34" charset="0"/>
            </a:endParaRPr>
          </a:p>
          <a:p>
            <a:endParaRPr lang="de-DE" sz="1100" dirty="0">
              <a:latin typeface="Arial" panose="020B0604020202020204" pitchFamily="34" charset="0"/>
              <a:cs typeface="Arial" panose="020B0604020202020204" pitchFamily="34" charset="0"/>
            </a:endParaRPr>
          </a:p>
        </p:txBody>
      </p:sp>
      <p:sp>
        <p:nvSpPr>
          <p:cNvPr id="4" name="Foliennummernplatzhalter 3"/>
          <p:cNvSpPr>
            <a:spLocks noGrp="1"/>
          </p:cNvSpPr>
          <p:nvPr>
            <p:ph type="sldNum" sz="quarter" idx="10"/>
          </p:nvPr>
        </p:nvSpPr>
        <p:spPr>
          <a:xfrm>
            <a:off x="579009" y="282775"/>
            <a:ext cx="475921" cy="153888"/>
          </a:xfrm>
        </p:spPr>
        <p:txBody>
          <a:bodyPr/>
          <a:lstStyle/>
          <a:p>
            <a:r>
              <a:rPr lang="de-DE" smtClean="0"/>
              <a:t>Seite </a:t>
            </a:r>
            <a:fld id="{F8FF1768-1DF2-410F-ABF6-E09C1CB8A556}" type="slidenum">
              <a:rPr lang="de-DE" smtClean="0"/>
              <a:pPr/>
              <a:t>10</a:t>
            </a:fld>
            <a:endParaRPr lang="de-DE" dirty="0"/>
          </a:p>
        </p:txBody>
      </p:sp>
    </p:spTree>
    <p:extLst>
      <p:ext uri="{BB962C8B-B14F-4D97-AF65-F5344CB8AC3E}">
        <p14:creationId xmlns:p14="http://schemas.microsoft.com/office/powerpoint/2010/main" val="33857535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bwMode="auto">
          <a:xfrm>
            <a:off x="915988" y="735013"/>
            <a:ext cx="4965700" cy="3724275"/>
          </a:xfrm>
          <a:noFill/>
          <a:ln>
            <a:solidFill>
              <a:srgbClr val="000000"/>
            </a:solidFill>
            <a:miter lim="800000"/>
            <a:headEnd/>
            <a:tailEnd/>
          </a:ln>
        </p:spPr>
      </p:sp>
      <p:sp>
        <p:nvSpPr>
          <p:cNvPr id="20483" name="Rectangle 3"/>
          <p:cNvSpPr>
            <a:spLocks noGrp="1" noChangeArrowheads="1"/>
          </p:cNvSpPr>
          <p:nvPr>
            <p:ph type="body" idx="1"/>
          </p:nvPr>
        </p:nvSpPr>
        <p:spPr bwMode="auto">
          <a:xfrm>
            <a:off x="460184" y="4603281"/>
            <a:ext cx="5877307" cy="4467225"/>
          </a:xfrm>
          <a:noFill/>
        </p:spPr>
        <p:txBody>
          <a:bodyPr wrap="square" numCol="1" anchor="t" anchorCtr="0" compatLnSpc="1">
            <a:prstTxWarp prst="textNoShape">
              <a:avLst/>
            </a:prstTxWarp>
          </a:bodyPr>
          <a:lstStyle/>
          <a:p>
            <a:pPr marL="285750" indent="-285750">
              <a:spcBef>
                <a:spcPct val="0"/>
              </a:spcBef>
              <a:buFont typeface="Arial" panose="020B0604020202020204" pitchFamily="34" charset="0"/>
              <a:buChar char="•"/>
            </a:pPr>
            <a:r>
              <a:rPr lang="de-DE" dirty="0" smtClean="0">
                <a:latin typeface="Arial" panose="020B0604020202020204" pitchFamily="34" charset="0"/>
                <a:cs typeface="Arial" panose="020B0604020202020204" pitchFamily="34" charset="0"/>
              </a:rPr>
              <a:t>Am Beispiel des Sachunterrichts</a:t>
            </a:r>
            <a:r>
              <a:rPr lang="de-DE" baseline="0" dirty="0" smtClean="0">
                <a:latin typeface="Arial" panose="020B0604020202020204" pitchFamily="34" charset="0"/>
                <a:cs typeface="Arial" panose="020B0604020202020204" pitchFamily="34" charset="0"/>
              </a:rPr>
              <a:t> der </a:t>
            </a:r>
            <a:r>
              <a:rPr lang="de-DE" dirty="0" smtClean="0">
                <a:latin typeface="Arial" panose="020B0604020202020204" pitchFamily="34" charset="0"/>
                <a:cs typeface="Arial" panose="020B0604020202020204" pitchFamily="34" charset="0"/>
              </a:rPr>
              <a:t>Grundschule wird die Struktur der prozessbezogenen Kompetenzen verdeutlicht. </a:t>
            </a:r>
          </a:p>
          <a:p>
            <a:pPr marL="285750" indent="-285750">
              <a:spcBef>
                <a:spcPct val="0"/>
              </a:spcBef>
              <a:buFont typeface="Arial" panose="020B0604020202020204" pitchFamily="34" charset="0"/>
              <a:buChar char="•"/>
            </a:pPr>
            <a:endParaRPr lang="de-DE" dirty="0" smtClean="0">
              <a:latin typeface="Arial" panose="020B0604020202020204" pitchFamily="34" charset="0"/>
              <a:cs typeface="Arial" panose="020B0604020202020204" pitchFamily="34" charset="0"/>
            </a:endParaRPr>
          </a:p>
          <a:p>
            <a:pPr marL="285750" indent="-285750">
              <a:spcBef>
                <a:spcPct val="0"/>
              </a:spcBef>
              <a:buFont typeface="Arial" panose="020B0604020202020204" pitchFamily="34" charset="0"/>
              <a:buChar char="•"/>
            </a:pPr>
            <a:r>
              <a:rPr lang="de-DE" dirty="0" smtClean="0">
                <a:latin typeface="Arial" panose="020B0604020202020204" pitchFamily="34" charset="0"/>
                <a:cs typeface="Arial" panose="020B0604020202020204" pitchFamily="34" charset="0"/>
              </a:rPr>
              <a:t>In der Überschrift wird der jeweilige Bereich genannt, gefolgt von einer Kompetenzbeschreibung in der oberen Zeile. </a:t>
            </a:r>
          </a:p>
          <a:p>
            <a:pPr marL="285750" indent="-285750">
              <a:spcBef>
                <a:spcPct val="0"/>
              </a:spcBef>
              <a:buFont typeface="Arial" panose="020B0604020202020204" pitchFamily="34" charset="0"/>
              <a:buChar char="•"/>
            </a:pPr>
            <a:endParaRPr lang="de-DE" dirty="0" smtClean="0">
              <a:latin typeface="Arial" panose="020B0604020202020204" pitchFamily="34" charset="0"/>
              <a:cs typeface="Arial" panose="020B0604020202020204" pitchFamily="34" charset="0"/>
            </a:endParaRPr>
          </a:p>
          <a:p>
            <a:pPr marL="285750" indent="-285750">
              <a:spcBef>
                <a:spcPct val="0"/>
              </a:spcBef>
              <a:buFont typeface="Arial" panose="020B0604020202020204" pitchFamily="34" charset="0"/>
              <a:buChar char="•"/>
            </a:pPr>
            <a:r>
              <a:rPr lang="de-DE" dirty="0" smtClean="0">
                <a:latin typeface="Arial" panose="020B0604020202020204" pitchFamily="34" charset="0"/>
                <a:cs typeface="Arial" panose="020B0604020202020204" pitchFamily="34" charset="0"/>
              </a:rPr>
              <a:t>Welche einzelnen Teilkompetenzen hierzu gehören, wird ggf. darunter detailliert aufgelistet. In manchen Fächern (z. B. Religionslehre) findet sich bei den prozessbezogenen Kompetenzen keine Aufschlüsselung in Teilkompetenzen. </a:t>
            </a:r>
          </a:p>
          <a:p>
            <a:pPr>
              <a:spcBef>
                <a:spcPct val="0"/>
              </a:spcBef>
            </a:pPr>
            <a:endParaRPr lang="de-DE" dirty="0" smtClean="0">
              <a:latin typeface="Arial" panose="020B0604020202020204" pitchFamily="34" charset="0"/>
              <a:cs typeface="Arial" panose="020B0604020202020204" pitchFamily="34" charset="0"/>
            </a:endParaRPr>
          </a:p>
        </p:txBody>
      </p:sp>
      <p:sp>
        <p:nvSpPr>
          <p:cNvPr id="4" name="Kopfzeilenplatzhalter 4"/>
          <p:cNvSpPr>
            <a:spLocks noGrp="1"/>
          </p:cNvSpPr>
          <p:nvPr>
            <p:ph type="hdr" sz="quarter"/>
          </p:nvPr>
        </p:nvSpPr>
        <p:spPr>
          <a:xfrm>
            <a:off x="6" y="0"/>
            <a:ext cx="2946145" cy="496888"/>
          </a:xfrm>
        </p:spPr>
        <p:txBody>
          <a:bodyPr/>
          <a:lstStyle/>
          <a:p>
            <a:endParaRPr lang="de-DE" dirty="0"/>
          </a:p>
        </p:txBody>
      </p:sp>
      <p:sp>
        <p:nvSpPr>
          <p:cNvPr id="5" name="Foliennummernplatzhalter 3"/>
          <p:cNvSpPr>
            <a:spLocks noGrp="1"/>
          </p:cNvSpPr>
          <p:nvPr>
            <p:ph type="sldNum" sz="quarter" idx="5"/>
          </p:nvPr>
        </p:nvSpPr>
        <p:spPr>
          <a:xfrm>
            <a:off x="579009" y="282775"/>
            <a:ext cx="475921" cy="153888"/>
          </a:xfrm>
        </p:spPr>
        <p:txBody>
          <a:bodyPr/>
          <a:lstStyle/>
          <a:p>
            <a:r>
              <a:rPr lang="de-DE" smtClean="0"/>
              <a:t>Seite </a:t>
            </a:r>
            <a:fld id="{F8FF1768-1DF2-410F-ABF6-E09C1CB8A556}" type="slidenum">
              <a:rPr lang="de-DE" smtClean="0"/>
              <a:pPr/>
              <a:t>11</a:t>
            </a:fld>
            <a:endParaRPr lang="de-DE"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bwMode="auto">
          <a:xfrm>
            <a:off x="915988" y="735013"/>
            <a:ext cx="4965700" cy="3724275"/>
          </a:xfrm>
          <a:noFill/>
          <a:ln>
            <a:solidFill>
              <a:srgbClr val="000000"/>
            </a:solidFill>
            <a:miter lim="800000"/>
            <a:headEnd/>
            <a:tailEnd/>
          </a:ln>
        </p:spPr>
      </p:sp>
      <p:sp>
        <p:nvSpPr>
          <p:cNvPr id="20483" name="Rectangle 3"/>
          <p:cNvSpPr>
            <a:spLocks noGrp="1" noChangeArrowheads="1"/>
          </p:cNvSpPr>
          <p:nvPr>
            <p:ph type="body" idx="1"/>
          </p:nvPr>
        </p:nvSpPr>
        <p:spPr bwMode="auto">
          <a:xfrm>
            <a:off x="460184" y="4603281"/>
            <a:ext cx="5877307" cy="4467225"/>
          </a:xfrm>
          <a:noFill/>
        </p:spPr>
        <p:txBody>
          <a:bodyPr wrap="square" numCol="1" anchor="t" anchorCtr="0" compatLnSpc="1">
            <a:prstTxWarp prst="textNoShape">
              <a:avLst/>
            </a:prstTxWarp>
          </a:bodyPr>
          <a:lstStyle/>
          <a:p>
            <a:pPr>
              <a:spcBef>
                <a:spcPct val="0"/>
              </a:spcBef>
            </a:pPr>
            <a:r>
              <a:rPr lang="de-DE" dirty="0" smtClean="0">
                <a:latin typeface="Arial" panose="020B0604020202020204" pitchFamily="34" charset="0"/>
                <a:cs typeface="Arial" panose="020B0604020202020204" pitchFamily="34" charset="0"/>
              </a:rPr>
              <a:t>In diesem Beispiel sind</a:t>
            </a:r>
            <a:r>
              <a:rPr lang="de-DE" baseline="0" dirty="0" smtClean="0">
                <a:latin typeface="Arial" panose="020B0604020202020204" pitchFamily="34" charset="0"/>
                <a:cs typeface="Arial" panose="020B0604020202020204" pitchFamily="34" charset="0"/>
              </a:rPr>
              <a:t> zusätzlich Verweise auf die in die Bildungspläne spiralcurricular integrierten Leitperspektiven zu sehen. </a:t>
            </a:r>
          </a:p>
          <a:p>
            <a:pPr>
              <a:spcBef>
                <a:spcPct val="0"/>
              </a:spcBef>
            </a:pPr>
            <a:endParaRPr lang="de-DE" baseline="0" dirty="0" smtClean="0">
              <a:latin typeface="Arial" panose="020B0604020202020204" pitchFamily="34" charset="0"/>
              <a:cs typeface="Arial" panose="020B0604020202020204" pitchFamily="34" charset="0"/>
            </a:endParaRPr>
          </a:p>
          <a:p>
            <a:pPr>
              <a:spcBef>
                <a:spcPct val="0"/>
              </a:spcBef>
            </a:pPr>
            <a:r>
              <a:rPr lang="de-DE" dirty="0" smtClean="0">
                <a:latin typeface="Arial" panose="020B0604020202020204" pitchFamily="34" charset="0"/>
                <a:cs typeface="Arial" panose="020B0604020202020204" pitchFamily="34" charset="0"/>
              </a:rPr>
              <a:t>Bei</a:t>
            </a:r>
            <a:r>
              <a:rPr lang="de-DE" baseline="0" dirty="0" smtClean="0">
                <a:latin typeface="Arial" panose="020B0604020202020204" pitchFamily="34" charset="0"/>
                <a:cs typeface="Arial" panose="020B0604020202020204" pitchFamily="34" charset="0"/>
              </a:rPr>
              <a:t> der Beschreibung ausgewählter Aspekte der Entwicklung des Heimatorts in Vergangenheit und Gegenwart sind verschiedene Verweise vorhanden, z. B. </a:t>
            </a:r>
          </a:p>
          <a:p>
            <a:pPr marL="171450" indent="-171450">
              <a:spcBef>
                <a:spcPct val="0"/>
              </a:spcBef>
              <a:buFont typeface="Arial" panose="020B0604020202020204" pitchFamily="34" charset="0"/>
              <a:buChar char="•"/>
            </a:pPr>
            <a:r>
              <a:rPr lang="de-DE" baseline="0" dirty="0" smtClean="0">
                <a:latin typeface="Arial" panose="020B0604020202020204" pitchFamily="34" charset="0"/>
                <a:cs typeface="Arial" panose="020B0604020202020204" pitchFamily="34" charset="0"/>
              </a:rPr>
              <a:t>zur prozessbezogenen Kompetenz (P) </a:t>
            </a:r>
          </a:p>
          <a:p>
            <a:pPr marL="0" indent="0">
              <a:spcBef>
                <a:spcPct val="0"/>
              </a:spcBef>
              <a:buFont typeface="Arial" panose="020B0604020202020204" pitchFamily="34" charset="0"/>
              <a:buNone/>
            </a:pPr>
            <a:r>
              <a:rPr lang="de-DE" baseline="0" dirty="0" smtClean="0">
                <a:latin typeface="Arial" panose="020B0604020202020204" pitchFamily="34" charset="0"/>
                <a:cs typeface="Arial" panose="020B0604020202020204" pitchFamily="34" charset="0"/>
              </a:rPr>
              <a:t>   „Medien zur Präsentation von Ergebnissen nutzen“, </a:t>
            </a:r>
          </a:p>
          <a:p>
            <a:pPr marL="171450" indent="-171450">
              <a:spcBef>
                <a:spcPct val="0"/>
              </a:spcBef>
              <a:buFont typeface="Arial" panose="020B0604020202020204" pitchFamily="34" charset="0"/>
              <a:buChar char="•"/>
            </a:pPr>
            <a:r>
              <a:rPr lang="de-DE" baseline="0" dirty="0" smtClean="0">
                <a:latin typeface="Arial" panose="020B0604020202020204" pitchFamily="34" charset="0"/>
                <a:cs typeface="Arial" panose="020B0604020202020204" pitchFamily="34" charset="0"/>
              </a:rPr>
              <a:t>zum Standard für inhaltsbezogene Kompetenzen (I)</a:t>
            </a:r>
          </a:p>
          <a:p>
            <a:pPr>
              <a:spcBef>
                <a:spcPct val="0"/>
              </a:spcBef>
            </a:pPr>
            <a:r>
              <a:rPr lang="de-DE" dirty="0" smtClean="0">
                <a:latin typeface="Arial" panose="020B0604020202020204" pitchFamily="34" charset="0"/>
                <a:cs typeface="Arial" panose="020B0604020202020204" pitchFamily="34" charset="0"/>
              </a:rPr>
              <a:t>  </a:t>
            </a:r>
            <a:r>
              <a:rPr lang="de-DE" baseline="0" dirty="0" smtClean="0">
                <a:latin typeface="Arial" panose="020B0604020202020204" pitchFamily="34" charset="0"/>
                <a:cs typeface="Arial" panose="020B0604020202020204" pitchFamily="34" charset="0"/>
              </a:rPr>
              <a:t> „Orientierung im Raum“ wie auch </a:t>
            </a:r>
          </a:p>
          <a:p>
            <a:pPr marL="171450" indent="-171450">
              <a:spcBef>
                <a:spcPct val="0"/>
              </a:spcBef>
              <a:buFont typeface="Arial" panose="020B0604020202020204" pitchFamily="34" charset="0"/>
              <a:buChar char="•"/>
            </a:pPr>
            <a:r>
              <a:rPr lang="de-DE" baseline="0" dirty="0" smtClean="0">
                <a:latin typeface="Arial" panose="020B0604020202020204" pitchFamily="34" charset="0"/>
                <a:cs typeface="Arial" panose="020B0604020202020204" pitchFamily="34" charset="0"/>
              </a:rPr>
              <a:t>zur Leitperspektive (L) Bildung für nachhaltige Entwicklung (BNE).</a:t>
            </a:r>
          </a:p>
          <a:p>
            <a:pPr>
              <a:spcBef>
                <a:spcPct val="0"/>
              </a:spcBef>
            </a:pPr>
            <a:endParaRPr lang="de-DE" dirty="0" smtClean="0">
              <a:latin typeface="Arial" panose="020B0604020202020204" pitchFamily="34" charset="0"/>
              <a:cs typeface="Arial" panose="020B0604020202020204" pitchFamily="34" charset="0"/>
            </a:endParaRPr>
          </a:p>
        </p:txBody>
      </p:sp>
      <p:sp>
        <p:nvSpPr>
          <p:cNvPr id="4" name="Foliennummernplatzhalter 3"/>
          <p:cNvSpPr>
            <a:spLocks noGrp="1"/>
          </p:cNvSpPr>
          <p:nvPr>
            <p:ph type="sldNum" sz="quarter" idx="5"/>
          </p:nvPr>
        </p:nvSpPr>
        <p:spPr>
          <a:xfrm>
            <a:off x="579009" y="282775"/>
            <a:ext cx="475921" cy="153888"/>
          </a:xfrm>
        </p:spPr>
        <p:txBody>
          <a:bodyPr/>
          <a:lstStyle/>
          <a:p>
            <a:r>
              <a:rPr lang="de-DE" smtClean="0"/>
              <a:t>Seite </a:t>
            </a:r>
            <a:fld id="{F8FF1768-1DF2-410F-ABF6-E09C1CB8A556}" type="slidenum">
              <a:rPr lang="de-DE" smtClean="0"/>
              <a:pPr/>
              <a:t>12</a:t>
            </a:fld>
            <a:endParaRPr lang="de-DE"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bwMode="auto">
          <a:xfrm>
            <a:off x="915988" y="735013"/>
            <a:ext cx="4965700" cy="3724275"/>
          </a:xfrm>
          <a:noFill/>
          <a:ln>
            <a:solidFill>
              <a:srgbClr val="000000"/>
            </a:solidFill>
            <a:miter lim="800000"/>
            <a:headEnd/>
            <a:tailEnd/>
          </a:ln>
        </p:spPr>
      </p:sp>
      <p:sp>
        <p:nvSpPr>
          <p:cNvPr id="4" name="Rectangle 3"/>
          <p:cNvSpPr>
            <a:spLocks noGrp="1" noChangeArrowheads="1"/>
          </p:cNvSpPr>
          <p:nvPr>
            <p:ph type="body" idx="1"/>
          </p:nvPr>
        </p:nvSpPr>
        <p:spPr bwMode="auto">
          <a:xfrm>
            <a:off x="460378" y="4603754"/>
            <a:ext cx="5876925" cy="4467225"/>
          </a:xfrm>
          <a:noFill/>
        </p:spPr>
        <p:txBody>
          <a:bodyPr wrap="square" numCol="1" anchor="t" anchorCtr="0" compatLnSpc="1">
            <a:prstTxWarp prst="textNoShape">
              <a:avLst/>
            </a:prstTxWarp>
          </a:bodyPr>
          <a:lstStyle/>
          <a:p>
            <a:pPr>
              <a:spcBef>
                <a:spcPct val="0"/>
              </a:spcBef>
            </a:pPr>
            <a:r>
              <a:rPr lang="de-DE" dirty="0" smtClean="0">
                <a:latin typeface="Arial" panose="020B0604020202020204" pitchFamily="34" charset="0"/>
                <a:cs typeface="Arial" panose="020B0604020202020204" pitchFamily="34" charset="0"/>
              </a:rPr>
              <a:t>Hier ein Beispiel</a:t>
            </a:r>
            <a:r>
              <a:rPr lang="de-DE" baseline="0" dirty="0" smtClean="0">
                <a:latin typeface="Arial" panose="020B0604020202020204" pitchFamily="34" charset="0"/>
                <a:cs typeface="Arial" panose="020B0604020202020204" pitchFamily="34" charset="0"/>
              </a:rPr>
              <a:t> aus der Sekundarstufe I im Fach „Wirtschaft / Berufs-</a:t>
            </a:r>
            <a:r>
              <a:rPr lang="de-DE" dirty="0" smtClean="0">
                <a:latin typeface="Arial" panose="020B0604020202020204" pitchFamily="34" charset="0"/>
                <a:cs typeface="Arial" panose="020B0604020202020204" pitchFamily="34" charset="0"/>
              </a:rPr>
              <a:t> und Studienorientierung“ zu </a:t>
            </a:r>
            <a:r>
              <a:rPr lang="de-DE" baseline="0" dirty="0" smtClean="0">
                <a:latin typeface="Arial" panose="020B0604020202020204" pitchFamily="34" charset="0"/>
                <a:cs typeface="Arial" panose="020B0604020202020204" pitchFamily="34" charset="0"/>
              </a:rPr>
              <a:t>den prozessbezogenen Kompetenzen: Die Struktur entspricht bei den prozessbezogenen Kompetenzen </a:t>
            </a:r>
            <a:r>
              <a:rPr lang="de-DE" dirty="0" smtClean="0">
                <a:latin typeface="Arial" panose="020B0604020202020204" pitchFamily="34" charset="0"/>
                <a:cs typeface="Arial" panose="020B0604020202020204" pitchFamily="34" charset="0"/>
              </a:rPr>
              <a:t>jener der Grundschule.</a:t>
            </a:r>
            <a:endParaRPr lang="de-DE" dirty="0">
              <a:latin typeface="Arial" panose="020B0604020202020204" pitchFamily="34" charset="0"/>
              <a:cs typeface="Arial" panose="020B0604020202020204" pitchFamily="34" charset="0"/>
            </a:endParaRPr>
          </a:p>
          <a:p>
            <a:pPr>
              <a:spcBef>
                <a:spcPct val="0"/>
              </a:spcBef>
            </a:pPr>
            <a:endParaRPr lang="de-DE" sz="1100" dirty="0" smtClean="0">
              <a:latin typeface="Arial" panose="020B0604020202020204" pitchFamily="34" charset="0"/>
              <a:cs typeface="Arial" panose="020B0604020202020204" pitchFamily="34" charset="0"/>
            </a:endParaRPr>
          </a:p>
        </p:txBody>
      </p:sp>
      <p:sp>
        <p:nvSpPr>
          <p:cNvPr id="5" name="Foliennummernplatzhalter 3"/>
          <p:cNvSpPr>
            <a:spLocks noGrp="1"/>
          </p:cNvSpPr>
          <p:nvPr>
            <p:ph type="sldNum" sz="quarter" idx="5"/>
          </p:nvPr>
        </p:nvSpPr>
        <p:spPr>
          <a:xfrm>
            <a:off x="579009" y="282775"/>
            <a:ext cx="475921" cy="153888"/>
          </a:xfrm>
        </p:spPr>
        <p:txBody>
          <a:bodyPr/>
          <a:lstStyle/>
          <a:p>
            <a:r>
              <a:rPr lang="de-DE" smtClean="0"/>
              <a:t>Seite </a:t>
            </a:r>
            <a:fld id="{F8FF1768-1DF2-410F-ABF6-E09C1CB8A556}" type="slidenum">
              <a:rPr lang="de-DE" smtClean="0"/>
              <a:pPr/>
              <a:t>13</a:t>
            </a:fld>
            <a:endParaRPr lang="de-DE"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bwMode="auto">
          <a:xfrm>
            <a:off x="915988" y="735013"/>
            <a:ext cx="4965700" cy="3724275"/>
          </a:xfrm>
          <a:noFill/>
          <a:ln>
            <a:solidFill>
              <a:srgbClr val="000000"/>
            </a:solidFill>
            <a:miter lim="800000"/>
            <a:headEnd/>
            <a:tailEnd/>
          </a:ln>
        </p:spPr>
      </p:sp>
      <p:sp>
        <p:nvSpPr>
          <p:cNvPr id="20483" name="Rectangle 3"/>
          <p:cNvSpPr>
            <a:spLocks noGrp="1" noChangeArrowheads="1"/>
          </p:cNvSpPr>
          <p:nvPr>
            <p:ph type="body" idx="1"/>
          </p:nvPr>
        </p:nvSpPr>
        <p:spPr bwMode="auto">
          <a:xfrm>
            <a:off x="460184" y="4603281"/>
            <a:ext cx="5877307" cy="4467225"/>
          </a:xfrm>
          <a:noFill/>
        </p:spPr>
        <p:txBody>
          <a:bodyPr wrap="square" numCol="1" anchor="t" anchorCtr="0" compatLnSpc="1">
            <a:prstTxWarp prst="textNoShape">
              <a:avLst/>
            </a:prstTxWarp>
          </a:bodyPr>
          <a:lstStyle/>
          <a:p>
            <a:pPr>
              <a:spcBef>
                <a:spcPct val="0"/>
              </a:spcBef>
            </a:pPr>
            <a:r>
              <a:rPr lang="de-DE" dirty="0" smtClean="0">
                <a:latin typeface="Arial" panose="020B0604020202020204" pitchFamily="34" charset="0"/>
                <a:cs typeface="Arial" panose="020B0604020202020204" pitchFamily="34" charset="0"/>
              </a:rPr>
              <a:t>Hier </a:t>
            </a:r>
            <a:r>
              <a:rPr lang="de-DE" dirty="0">
                <a:latin typeface="Arial" panose="020B0604020202020204" pitchFamily="34" charset="0"/>
                <a:cs typeface="Arial" panose="020B0604020202020204" pitchFamily="34" charset="0"/>
              </a:rPr>
              <a:t>ein Beispiel aus dem gemeinsamen Plan der Sekundarstufe I für eine inhaltsbezogene Kompetenz im Fach </a:t>
            </a:r>
            <a:r>
              <a:rPr lang="de-DE" dirty="0" smtClean="0">
                <a:latin typeface="Arial" panose="020B0604020202020204" pitchFamily="34" charset="0"/>
                <a:cs typeface="Arial" panose="020B0604020202020204" pitchFamily="34" charset="0"/>
              </a:rPr>
              <a:t>„Wirtschaft / Berufs- und Studienorientierung“:</a:t>
            </a:r>
            <a:endParaRPr lang="de-DE" dirty="0">
              <a:latin typeface="Arial" panose="020B0604020202020204" pitchFamily="34" charset="0"/>
              <a:cs typeface="Arial" panose="020B0604020202020204" pitchFamily="34" charset="0"/>
            </a:endParaRPr>
          </a:p>
          <a:p>
            <a:pPr>
              <a:spcBef>
                <a:spcPct val="0"/>
              </a:spcBef>
            </a:pPr>
            <a:r>
              <a:rPr lang="de-DE" dirty="0">
                <a:latin typeface="Arial" panose="020B0604020202020204" pitchFamily="34" charset="0"/>
                <a:cs typeface="Arial" panose="020B0604020202020204" pitchFamily="34" charset="0"/>
              </a:rPr>
              <a:t> </a:t>
            </a:r>
          </a:p>
          <a:p>
            <a:pPr marL="285750" indent="-285750">
              <a:spcBef>
                <a:spcPct val="0"/>
              </a:spcBef>
              <a:buFont typeface="Arial" panose="020B0604020202020204" pitchFamily="34" charset="0"/>
              <a:buChar char="•"/>
            </a:pPr>
            <a:r>
              <a:rPr lang="de-DE" dirty="0">
                <a:latin typeface="Arial" panose="020B0604020202020204" pitchFamily="34" charset="0"/>
                <a:cs typeface="Arial" panose="020B0604020202020204" pitchFamily="34" charset="0"/>
              </a:rPr>
              <a:t>Auf jeder Standardstufe des gemeinsamen Plans bis zum Mittleren Schulabschluss (MSA) werden Niveaustufen definiert, und zwar für das grundlegende (G), mittlere (M) und erweiterte Niveau (E). </a:t>
            </a:r>
          </a:p>
          <a:p>
            <a:pPr marL="285750" indent="-285750">
              <a:spcBef>
                <a:spcPct val="0"/>
              </a:spcBef>
              <a:buFont typeface="Arial" panose="020B0604020202020204" pitchFamily="34" charset="0"/>
              <a:buChar char="•"/>
            </a:pPr>
            <a:r>
              <a:rPr lang="de-DE" dirty="0" smtClean="0">
                <a:latin typeface="Arial" panose="020B0604020202020204" pitchFamily="34" charset="0"/>
                <a:cs typeface="Arial" panose="020B0604020202020204" pitchFamily="34" charset="0"/>
              </a:rPr>
              <a:t>In </a:t>
            </a:r>
            <a:r>
              <a:rPr lang="de-DE" dirty="0">
                <a:latin typeface="Arial" panose="020B0604020202020204" pitchFamily="34" charset="0"/>
                <a:cs typeface="Arial" panose="020B0604020202020204" pitchFamily="34" charset="0"/>
              </a:rPr>
              <a:t>diesem Beispiel ist die Standardstufe HSA zu sehen. Der Terminus „HSA“ bezieht sich auf den Zeitpunkt, zu dem der Hauptschulabschluss erworben werden kann. Die dem Hauptschulabschluss zuzuordnende Niveaustufe ist </a:t>
            </a:r>
            <a:r>
              <a:rPr lang="de-DE" dirty="0" smtClean="0">
                <a:latin typeface="Arial" panose="020B0604020202020204" pitchFamily="34" charset="0"/>
                <a:cs typeface="Arial" panose="020B0604020202020204" pitchFamily="34" charset="0"/>
              </a:rPr>
              <a:t>das </a:t>
            </a:r>
            <a:r>
              <a:rPr lang="de-DE" dirty="0">
                <a:latin typeface="Arial" panose="020B0604020202020204" pitchFamily="34" charset="0"/>
                <a:cs typeface="Arial" panose="020B0604020202020204" pitchFamily="34" charset="0"/>
              </a:rPr>
              <a:t>G-Niveau (während M- und E-Niveau zu einem späteren Zeitpunkt zum Mittleren Schulabschluss bzw. Abitur führen). </a:t>
            </a:r>
          </a:p>
          <a:p>
            <a:pPr marL="285750" indent="-285750">
              <a:spcBef>
                <a:spcPct val="0"/>
              </a:spcBef>
              <a:buFont typeface="Arial" panose="020B0604020202020204" pitchFamily="34" charset="0"/>
              <a:buChar char="•"/>
            </a:pPr>
            <a:r>
              <a:rPr lang="de-DE" dirty="0">
                <a:latin typeface="Arial" panose="020B0604020202020204" pitchFamily="34" charset="0"/>
                <a:cs typeface="Arial" panose="020B0604020202020204" pitchFamily="34" charset="0"/>
              </a:rPr>
              <a:t>Unterschiede gibt es in den Niveaustufen z. B. hinsichtlich Komplexität, Durchdringungstiefe, Umfang oder bei den handlungsleitenden Verben (</a:t>
            </a:r>
            <a:r>
              <a:rPr lang="de-DE" dirty="0" smtClean="0">
                <a:latin typeface="Arial" panose="020B0604020202020204" pitchFamily="34" charset="0"/>
                <a:cs typeface="Arial" panose="020B0604020202020204" pitchFamily="34" charset="0"/>
              </a:rPr>
              <a:t>Operatoren).</a:t>
            </a:r>
            <a:endParaRPr lang="de-DE" dirty="0">
              <a:latin typeface="Arial" panose="020B0604020202020204" pitchFamily="34" charset="0"/>
              <a:cs typeface="Arial" panose="020B0604020202020204" pitchFamily="34" charset="0"/>
            </a:endParaRPr>
          </a:p>
          <a:p>
            <a:pPr marL="285750" indent="-285750">
              <a:spcBef>
                <a:spcPct val="0"/>
              </a:spcBef>
              <a:buFont typeface="Arial" panose="020B0604020202020204" pitchFamily="34" charset="0"/>
              <a:buChar char="•"/>
            </a:pPr>
            <a:r>
              <a:rPr lang="de-DE" dirty="0">
                <a:latin typeface="Arial" panose="020B0604020202020204" pitchFamily="34" charset="0"/>
                <a:cs typeface="Arial" panose="020B0604020202020204" pitchFamily="34" charset="0"/>
              </a:rPr>
              <a:t>Die Unterschiede zwischen den Niveaus nehmen mit wachsender Jahrgangsstufe zu. </a:t>
            </a:r>
          </a:p>
          <a:p>
            <a:pPr>
              <a:spcBef>
                <a:spcPct val="0"/>
              </a:spcBef>
            </a:pPr>
            <a:endParaRPr lang="de-DE" dirty="0" smtClean="0">
              <a:latin typeface="Arial" panose="020B0604020202020204" pitchFamily="34" charset="0"/>
              <a:cs typeface="Arial" panose="020B0604020202020204" pitchFamily="34" charset="0"/>
            </a:endParaRPr>
          </a:p>
        </p:txBody>
      </p:sp>
      <p:sp>
        <p:nvSpPr>
          <p:cNvPr id="4" name="Foliennummernplatzhalter 3"/>
          <p:cNvSpPr>
            <a:spLocks noGrp="1"/>
          </p:cNvSpPr>
          <p:nvPr>
            <p:ph type="sldNum" sz="quarter" idx="5"/>
          </p:nvPr>
        </p:nvSpPr>
        <p:spPr>
          <a:xfrm>
            <a:off x="579009" y="282775"/>
            <a:ext cx="475921" cy="153888"/>
          </a:xfrm>
        </p:spPr>
        <p:txBody>
          <a:bodyPr/>
          <a:lstStyle/>
          <a:p>
            <a:r>
              <a:rPr lang="de-DE" smtClean="0"/>
              <a:t>Seite </a:t>
            </a:r>
            <a:fld id="{F8FF1768-1DF2-410F-ABF6-E09C1CB8A556}" type="slidenum">
              <a:rPr lang="de-DE" smtClean="0"/>
              <a:pPr/>
              <a:t>14</a:t>
            </a:fld>
            <a:endParaRPr lang="de-DE"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bwMode="auto">
          <a:xfrm>
            <a:off x="915988" y="735013"/>
            <a:ext cx="4965700" cy="3724275"/>
          </a:xfrm>
          <a:noFill/>
          <a:ln>
            <a:solidFill>
              <a:srgbClr val="000000"/>
            </a:solidFill>
            <a:miter lim="800000"/>
            <a:headEnd/>
            <a:tailEnd/>
          </a:ln>
        </p:spPr>
      </p:sp>
      <p:sp>
        <p:nvSpPr>
          <p:cNvPr id="20483" name="Rectangle 3"/>
          <p:cNvSpPr>
            <a:spLocks noGrp="1" noChangeArrowheads="1"/>
          </p:cNvSpPr>
          <p:nvPr>
            <p:ph type="body" idx="1"/>
          </p:nvPr>
        </p:nvSpPr>
        <p:spPr bwMode="auto">
          <a:xfrm>
            <a:off x="460184" y="4603281"/>
            <a:ext cx="5877307" cy="4467225"/>
          </a:xfrm>
          <a:noFill/>
        </p:spPr>
        <p:txBody>
          <a:bodyPr wrap="square" numCol="1" anchor="t" anchorCtr="0" compatLnSpc="1">
            <a:prstTxWarp prst="textNoShape">
              <a:avLst/>
            </a:prstTxWarp>
          </a:bodyPr>
          <a:lstStyle/>
          <a:p>
            <a:pPr>
              <a:spcBef>
                <a:spcPct val="0"/>
              </a:spcBef>
            </a:pPr>
            <a:r>
              <a:rPr lang="de-DE" dirty="0" smtClean="0">
                <a:latin typeface="Arial" panose="020B0604020202020204" pitchFamily="34" charset="0"/>
                <a:cs typeface="Arial" panose="020B0604020202020204" pitchFamily="34" charset="0"/>
              </a:rPr>
              <a:t>Ein</a:t>
            </a:r>
            <a:r>
              <a:rPr lang="de-DE" baseline="0" dirty="0" smtClean="0">
                <a:latin typeface="Arial" panose="020B0604020202020204" pitchFamily="34" charset="0"/>
                <a:cs typeface="Arial" panose="020B0604020202020204" pitchFamily="34" charset="0"/>
              </a:rPr>
              <a:t> Beispiel aus dem Gymnasialplan der Standardstufe 8 für  </a:t>
            </a:r>
            <a:r>
              <a:rPr lang="de-DE" dirty="0" smtClean="0">
                <a:latin typeface="Arial" panose="020B0604020202020204" pitchFamily="34" charset="0"/>
                <a:cs typeface="Arial" panose="020B0604020202020204" pitchFamily="34" charset="0"/>
              </a:rPr>
              <a:t>inhaltsbezogene Kompetenzen im </a:t>
            </a:r>
            <a:r>
              <a:rPr lang="de-DE" dirty="0">
                <a:latin typeface="Arial" panose="020B0604020202020204" pitchFamily="34" charset="0"/>
                <a:cs typeface="Arial" panose="020B0604020202020204" pitchFamily="34" charset="0"/>
              </a:rPr>
              <a:t>Fach </a:t>
            </a:r>
            <a:r>
              <a:rPr lang="de-DE" dirty="0" smtClean="0">
                <a:latin typeface="Arial" panose="020B0604020202020204" pitchFamily="34" charset="0"/>
                <a:cs typeface="Arial" panose="020B0604020202020204" pitchFamily="34" charset="0"/>
              </a:rPr>
              <a:t>Deutsch</a:t>
            </a:r>
            <a:r>
              <a:rPr lang="de-DE" baseline="0" dirty="0" smtClean="0">
                <a:latin typeface="Arial" panose="020B0604020202020204" pitchFamily="34" charset="0"/>
                <a:cs typeface="Arial" panose="020B0604020202020204" pitchFamily="34" charset="0"/>
              </a:rPr>
              <a:t>. Hier handelt es sich um Auszüge aus dem Abschnitt „3.2.1.1 Sach- und Gebrauchstexte“.</a:t>
            </a:r>
            <a:endParaRPr lang="de-DE" dirty="0">
              <a:latin typeface="Arial" panose="020B0604020202020204" pitchFamily="34" charset="0"/>
              <a:cs typeface="Arial" panose="020B0604020202020204" pitchFamily="34" charset="0"/>
            </a:endParaRPr>
          </a:p>
          <a:p>
            <a:pPr>
              <a:spcBef>
                <a:spcPct val="0"/>
              </a:spcBef>
            </a:pPr>
            <a:r>
              <a:rPr lang="de-DE" dirty="0">
                <a:latin typeface="Arial" panose="020B0604020202020204" pitchFamily="34" charset="0"/>
                <a:cs typeface="Arial" panose="020B0604020202020204" pitchFamily="34" charset="0"/>
              </a:rPr>
              <a:t> </a:t>
            </a:r>
          </a:p>
          <a:p>
            <a:pPr marL="0" indent="0">
              <a:spcBef>
                <a:spcPct val="0"/>
              </a:spcBef>
              <a:buFont typeface="Arial" panose="020B0604020202020204" pitchFamily="34" charset="0"/>
              <a:buNone/>
            </a:pPr>
            <a:r>
              <a:rPr lang="de-DE" dirty="0" smtClean="0">
                <a:latin typeface="Arial" panose="020B0604020202020204" pitchFamily="34" charset="0"/>
                <a:cs typeface="Arial" panose="020B0604020202020204" pitchFamily="34" charset="0"/>
              </a:rPr>
              <a:t>Da</a:t>
            </a:r>
            <a:r>
              <a:rPr lang="de-DE" baseline="0" dirty="0" smtClean="0">
                <a:latin typeface="Arial" panose="020B0604020202020204" pitchFamily="34" charset="0"/>
                <a:cs typeface="Arial" panose="020B0604020202020204" pitchFamily="34" charset="0"/>
              </a:rPr>
              <a:t> der Gymnasialplan sich auf eine Schulart bezieht, wird nicht nach Niveaustufen differenziert. </a:t>
            </a:r>
            <a:endParaRPr lang="de-DE" dirty="0" smtClean="0">
              <a:latin typeface="Arial" panose="020B0604020202020204" pitchFamily="34" charset="0"/>
              <a:cs typeface="Arial" panose="020B0604020202020204" pitchFamily="34" charset="0"/>
            </a:endParaRPr>
          </a:p>
        </p:txBody>
      </p:sp>
      <p:sp>
        <p:nvSpPr>
          <p:cNvPr id="5" name="Foliennummernplatzhalter 3"/>
          <p:cNvSpPr>
            <a:spLocks noGrp="1"/>
          </p:cNvSpPr>
          <p:nvPr>
            <p:ph type="sldNum" sz="quarter" idx="5"/>
          </p:nvPr>
        </p:nvSpPr>
        <p:spPr>
          <a:xfrm>
            <a:off x="579009" y="282775"/>
            <a:ext cx="475921" cy="153888"/>
          </a:xfrm>
        </p:spPr>
        <p:txBody>
          <a:bodyPr/>
          <a:lstStyle/>
          <a:p>
            <a:r>
              <a:rPr lang="de-DE" smtClean="0"/>
              <a:t>Seite </a:t>
            </a:r>
            <a:fld id="{F8FF1768-1DF2-410F-ABF6-E09C1CB8A556}" type="slidenum">
              <a:rPr lang="de-DE" smtClean="0"/>
              <a:pPr/>
              <a:t>15</a:t>
            </a:fld>
            <a:endParaRPr lang="de-DE"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Folienbildplatzhalter 1"/>
          <p:cNvSpPr>
            <a:spLocks noGrp="1" noRot="1" noChangeAspect="1" noTextEdit="1"/>
          </p:cNvSpPr>
          <p:nvPr>
            <p:ph type="sldImg"/>
          </p:nvPr>
        </p:nvSpPr>
        <p:spPr>
          <a:xfrm>
            <a:off x="877888" y="714375"/>
            <a:ext cx="4959350" cy="3721100"/>
          </a:xfrm>
          <a:ln/>
        </p:spPr>
      </p:sp>
      <p:sp>
        <p:nvSpPr>
          <p:cNvPr id="28675" name="Notizenplatzhalter 2"/>
          <p:cNvSpPr>
            <a:spLocks noGrp="1"/>
          </p:cNvSpPr>
          <p:nvPr>
            <p:ph type="body" idx="1"/>
          </p:nvPr>
        </p:nvSpPr>
        <p:spPr>
          <a:xfrm>
            <a:off x="230488" y="4603281"/>
            <a:ext cx="6107006" cy="5146246"/>
          </a:xfrm>
          <a:noFill/>
        </p:spPr>
        <p:txBody>
          <a:bodyPr/>
          <a:lstStyle/>
          <a:p>
            <a:r>
              <a:rPr lang="de-DE" altLang="de-DE" u="sng" dirty="0" smtClean="0">
                <a:latin typeface="Arial" panose="020B0604020202020204" pitchFamily="34" charset="0"/>
                <a:cs typeface="Arial" panose="020B0604020202020204" pitchFamily="34" charset="0"/>
              </a:rPr>
              <a:t>Wichtige Meilensteine der Bildungsplanreform 2016</a:t>
            </a:r>
            <a:r>
              <a:rPr lang="de-DE" altLang="de-DE" dirty="0" smtClean="0">
                <a:latin typeface="Arial" panose="020B0604020202020204" pitchFamily="34" charset="0"/>
                <a:cs typeface="Arial" panose="020B0604020202020204" pitchFamily="34" charset="0"/>
              </a:rPr>
              <a:t>:</a:t>
            </a:r>
          </a:p>
          <a:p>
            <a:r>
              <a:rPr lang="de-DE" dirty="0">
                <a:latin typeface="Arial" panose="020B0604020202020204" pitchFamily="34" charset="0"/>
                <a:cs typeface="Arial" panose="020B0604020202020204" pitchFamily="34" charset="0"/>
              </a:rPr>
              <a:t>Erstmals erfolgt bei der Weiterentwicklung von Bildungsplänen für </a:t>
            </a:r>
            <a:r>
              <a:rPr lang="de-DE" dirty="0" smtClean="0">
                <a:latin typeface="Arial" panose="020B0604020202020204" pitchFamily="34" charset="0"/>
                <a:cs typeface="Arial" panose="020B0604020202020204" pitchFamily="34" charset="0"/>
              </a:rPr>
              <a:t>allgemein </a:t>
            </a:r>
            <a:r>
              <a:rPr lang="de-DE" dirty="0">
                <a:latin typeface="Arial" panose="020B0604020202020204" pitchFamily="34" charset="0"/>
                <a:cs typeface="Arial" panose="020B0604020202020204" pitchFamily="34" charset="0"/>
              </a:rPr>
              <a:t>bildende Schulen ein systematischer Praxistest über zwei Schuljahre hinweg. </a:t>
            </a:r>
            <a:endParaRPr lang="de-DE" dirty="0" smtClean="0">
              <a:latin typeface="Arial" panose="020B0604020202020204" pitchFamily="34" charset="0"/>
              <a:cs typeface="Arial" panose="020B0604020202020204" pitchFamily="34" charset="0"/>
            </a:endParaRPr>
          </a:p>
          <a:p>
            <a:endParaRPr lang="de-DE" altLang="de-DE" sz="6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de-DE" altLang="de-DE" u="none" dirty="0" smtClean="0">
                <a:latin typeface="Arial" panose="020B0604020202020204" pitchFamily="34" charset="0"/>
                <a:cs typeface="Arial" panose="020B0604020202020204" pitchFamily="34" charset="0"/>
              </a:rPr>
              <a:t>Im</a:t>
            </a:r>
            <a:r>
              <a:rPr lang="de-DE" altLang="de-DE" u="none" baseline="0" dirty="0" smtClean="0">
                <a:latin typeface="Arial" panose="020B0604020202020204" pitchFamily="34" charset="0"/>
                <a:cs typeface="Arial" panose="020B0604020202020204" pitchFamily="34" charset="0"/>
              </a:rPr>
              <a:t> </a:t>
            </a:r>
            <a:r>
              <a:rPr lang="de-DE" altLang="de-DE" u="sng" baseline="0" dirty="0" smtClean="0">
                <a:latin typeface="Arial" panose="020B0604020202020204" pitchFamily="34" charset="0"/>
                <a:cs typeface="Arial" panose="020B0604020202020204" pitchFamily="34" charset="0"/>
              </a:rPr>
              <a:t>Schuljahr 2013/2014</a:t>
            </a:r>
            <a:r>
              <a:rPr lang="de-DE" altLang="de-DE" u="none" baseline="0" dirty="0" smtClean="0">
                <a:latin typeface="Arial" panose="020B0604020202020204" pitchFamily="34" charset="0"/>
                <a:cs typeface="Arial" panose="020B0604020202020204" pitchFamily="34" charset="0"/>
              </a:rPr>
              <a:t> fand</a:t>
            </a:r>
            <a:r>
              <a:rPr lang="de-DE" altLang="de-DE" u="none" dirty="0" smtClean="0">
                <a:latin typeface="Arial" panose="020B0604020202020204" pitchFamily="34" charset="0"/>
                <a:cs typeface="Arial" panose="020B0604020202020204" pitchFamily="34" charset="0"/>
              </a:rPr>
              <a:t> </a:t>
            </a:r>
            <a:r>
              <a:rPr lang="de-DE" altLang="de-DE" u="none" baseline="0" dirty="0" smtClean="0">
                <a:latin typeface="Arial" panose="020B0604020202020204" pitchFamily="34" charset="0"/>
                <a:cs typeface="Arial" panose="020B0604020202020204" pitchFamily="34" charset="0"/>
              </a:rPr>
              <a:t>die Erprobung der Bildungspläne für die Grundschule in den Klassen 1 bis 4</a:t>
            </a:r>
            <a:r>
              <a:rPr lang="de-DE" altLang="de-DE" u="none" dirty="0" smtClean="0">
                <a:latin typeface="Arial" panose="020B0604020202020204" pitchFamily="34" charset="0"/>
                <a:cs typeface="Arial" panose="020B0604020202020204" pitchFamily="34" charset="0"/>
              </a:rPr>
              <a:t> </a:t>
            </a:r>
            <a:r>
              <a:rPr lang="de-DE" altLang="de-DE" u="none" baseline="0" dirty="0" smtClean="0">
                <a:latin typeface="Arial" panose="020B0604020202020204" pitchFamily="34" charset="0"/>
                <a:cs typeface="Arial" panose="020B0604020202020204" pitchFamily="34" charset="0"/>
              </a:rPr>
              <a:t>sowie </a:t>
            </a:r>
            <a:r>
              <a:rPr lang="de-DE" altLang="de-DE" baseline="0" dirty="0" smtClean="0">
                <a:latin typeface="Arial" panose="020B0604020202020204" pitchFamily="34" charset="0"/>
                <a:cs typeface="Arial" panose="020B0604020202020204" pitchFamily="34" charset="0"/>
              </a:rPr>
              <a:t>für</a:t>
            </a:r>
            <a:r>
              <a:rPr lang="de-DE" altLang="de-DE" u="none" baseline="0" dirty="0" smtClean="0">
                <a:solidFill>
                  <a:srgbClr val="FF0000"/>
                </a:solidFill>
                <a:latin typeface="Arial" panose="020B0604020202020204" pitchFamily="34" charset="0"/>
                <a:cs typeface="Arial" panose="020B0604020202020204" pitchFamily="34" charset="0"/>
              </a:rPr>
              <a:t> </a:t>
            </a:r>
            <a:r>
              <a:rPr lang="de-DE" altLang="de-DE" u="none" baseline="0" dirty="0" smtClean="0">
                <a:latin typeface="Arial" panose="020B0604020202020204" pitchFamily="34" charset="0"/>
                <a:cs typeface="Arial" panose="020B0604020202020204" pitchFamily="34" charset="0"/>
              </a:rPr>
              <a:t>den gemeinsamen Plan der Sekundarstufe I für die Klassen 5 und 6 </a:t>
            </a:r>
            <a:r>
              <a:rPr lang="de-DE" altLang="de-DE" u="none" dirty="0" smtClean="0">
                <a:latin typeface="Arial" panose="020B0604020202020204" pitchFamily="34" charset="0"/>
                <a:cs typeface="Arial" panose="020B0604020202020204" pitchFamily="34" charset="0"/>
              </a:rPr>
              <a:t>statt.  </a:t>
            </a:r>
          </a:p>
          <a:p>
            <a:endParaRPr lang="de-DE" altLang="de-DE" sz="600" u="none" dirty="0" smtClean="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de-DE" altLang="de-DE" u="none" dirty="0" smtClean="0">
                <a:latin typeface="Arial" panose="020B0604020202020204" pitchFamily="34" charset="0"/>
                <a:cs typeface="Arial" panose="020B0604020202020204" pitchFamily="34" charset="0"/>
              </a:rPr>
              <a:t>Im Schuljahr</a:t>
            </a:r>
            <a:r>
              <a:rPr lang="de-DE" altLang="de-DE" u="none" baseline="0" dirty="0" smtClean="0">
                <a:latin typeface="Arial" panose="020B0604020202020204" pitchFamily="34" charset="0"/>
                <a:cs typeface="Arial" panose="020B0604020202020204" pitchFamily="34" charset="0"/>
              </a:rPr>
              <a:t> </a:t>
            </a:r>
            <a:r>
              <a:rPr lang="de-DE" altLang="de-DE" u="sng" baseline="0" dirty="0" smtClean="0">
                <a:latin typeface="Arial" panose="020B0604020202020204" pitchFamily="34" charset="0"/>
                <a:cs typeface="Arial" panose="020B0604020202020204" pitchFamily="34" charset="0"/>
              </a:rPr>
              <a:t>2014/2015</a:t>
            </a:r>
            <a:r>
              <a:rPr lang="de-DE" altLang="de-DE" u="none" baseline="0" dirty="0" smtClean="0">
                <a:latin typeface="Arial" panose="020B0604020202020204" pitchFamily="34" charset="0"/>
                <a:cs typeface="Arial" panose="020B0604020202020204" pitchFamily="34" charset="0"/>
              </a:rPr>
              <a:t> wird die Erprobung erweitert. Erprobt werden im aktuellen Schuljahr der Bildungsplan der Grundschule im Hinblick auf bislang</a:t>
            </a:r>
            <a:r>
              <a:rPr lang="de-DE" altLang="de-DE" u="none" dirty="0" smtClean="0">
                <a:latin typeface="Arial" panose="020B0604020202020204" pitchFamily="34" charset="0"/>
                <a:cs typeface="Arial" panose="020B0604020202020204" pitchFamily="34" charset="0"/>
              </a:rPr>
              <a:t> noch nicht erprobte Fächer in den Standardstufen 2 und 4 (Klassen 1 bis 4), </a:t>
            </a:r>
            <a:r>
              <a:rPr lang="de-DE" altLang="de-DE" u="none" baseline="0" dirty="0" smtClean="0">
                <a:latin typeface="Arial" panose="020B0604020202020204" pitchFamily="34" charset="0"/>
                <a:cs typeface="Arial" panose="020B0604020202020204" pitchFamily="34" charset="0"/>
              </a:rPr>
              <a:t>der gemeinsame Plan in der Standardstufe Hauptschulabschluss (WRS und GMS Klassen 7; RS Klassen 7 und 8) sowie die Standardstufe 8 des gymnasialen Plans (Klassen</a:t>
            </a:r>
            <a:r>
              <a:rPr lang="de-DE" altLang="de-DE" u="none" dirty="0" smtClean="0">
                <a:latin typeface="Arial" panose="020B0604020202020204" pitchFamily="34" charset="0"/>
                <a:cs typeface="Arial" panose="020B0604020202020204" pitchFamily="34" charset="0"/>
              </a:rPr>
              <a:t> 7 und 8)</a:t>
            </a:r>
            <a:r>
              <a:rPr lang="de-DE" altLang="de-DE" u="none" baseline="0" dirty="0" smtClean="0">
                <a:latin typeface="Arial" panose="020B0604020202020204" pitchFamily="34" charset="0"/>
                <a:cs typeface="Arial" panose="020B0604020202020204" pitchFamily="34" charset="0"/>
              </a:rPr>
              <a:t>.</a:t>
            </a:r>
          </a:p>
          <a:p>
            <a:pPr marL="285750" indent="-285750">
              <a:buFont typeface="Symbol" panose="05050102010706020507" pitchFamily="18" charset="2"/>
              <a:buChar char="-"/>
            </a:pPr>
            <a:endParaRPr lang="de-DE"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de-DE" altLang="de-DE" u="none" baseline="0" dirty="0" smtClean="0">
                <a:latin typeface="Arial" panose="020B0604020202020204" pitchFamily="34" charset="0"/>
                <a:cs typeface="Arial" panose="020B0604020202020204" pitchFamily="34" charset="0"/>
              </a:rPr>
              <a:t>Im </a:t>
            </a:r>
            <a:r>
              <a:rPr lang="de-DE" altLang="de-DE" u="sng" baseline="0" dirty="0" smtClean="0">
                <a:latin typeface="Arial" panose="020B0604020202020204" pitchFamily="34" charset="0"/>
                <a:cs typeface="Arial" panose="020B0604020202020204" pitchFamily="34" charset="0"/>
              </a:rPr>
              <a:t>Herbst </a:t>
            </a:r>
            <a:r>
              <a:rPr lang="de-DE" altLang="de-DE" u="sng" dirty="0" smtClean="0">
                <a:latin typeface="Arial" panose="020B0604020202020204" pitchFamily="34" charset="0"/>
                <a:cs typeface="Arial" panose="020B0604020202020204" pitchFamily="34" charset="0"/>
              </a:rPr>
              <a:t>2015 </a:t>
            </a:r>
            <a:r>
              <a:rPr lang="de-DE" altLang="de-DE" u="none" dirty="0" smtClean="0">
                <a:latin typeface="Arial" panose="020B0604020202020204" pitchFamily="34" charset="0"/>
                <a:cs typeface="Arial" panose="020B0604020202020204" pitchFamily="34" charset="0"/>
              </a:rPr>
              <a:t>werden die Anhörungsfassungen aller drei Bildungspläne vorliegen. In die Anhörungsfassungen werden Rückmeldungen </a:t>
            </a:r>
            <a:r>
              <a:rPr lang="de-DE" altLang="de-DE" dirty="0">
                <a:latin typeface="Arial" panose="020B0604020202020204" pitchFamily="34" charset="0"/>
                <a:cs typeface="Arial" panose="020B0604020202020204" pitchFamily="34" charset="0"/>
              </a:rPr>
              <a:t>eingearbeitet </a:t>
            </a:r>
            <a:r>
              <a:rPr lang="de-DE" altLang="de-DE" dirty="0" smtClean="0">
                <a:latin typeface="Arial" panose="020B0604020202020204" pitchFamily="34" charset="0"/>
                <a:cs typeface="Arial" panose="020B0604020202020204" pitchFamily="34" charset="0"/>
              </a:rPr>
              <a:t>sein (z. B. aus den Erprobungen, aus verschiedenen Gremien, aus der Kultusverwaltung und Einzeleingaben).</a:t>
            </a:r>
          </a:p>
          <a:p>
            <a:pPr marL="171450" indent="-171450">
              <a:buFont typeface="Arial" panose="020B0604020202020204" pitchFamily="34" charset="0"/>
              <a:buChar char="•"/>
            </a:pPr>
            <a:endParaRPr lang="de-DE" altLang="de-DE" dirty="0" smtClean="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de-DE" altLang="de-DE" u="none" dirty="0" smtClean="0">
                <a:latin typeface="Arial" panose="020B0604020202020204" pitchFamily="34" charset="0"/>
                <a:cs typeface="Arial" panose="020B0604020202020204" pitchFamily="34" charset="0"/>
              </a:rPr>
              <a:t>Die Bildungspläne treten zum </a:t>
            </a:r>
            <a:r>
              <a:rPr lang="de-DE" altLang="de-DE" u="sng" dirty="0" smtClean="0">
                <a:latin typeface="Arial" panose="020B0604020202020204" pitchFamily="34" charset="0"/>
                <a:cs typeface="Arial" panose="020B0604020202020204" pitchFamily="34" charset="0"/>
              </a:rPr>
              <a:t>Schuljahr 2016/2017</a:t>
            </a:r>
            <a:r>
              <a:rPr lang="de-DE" altLang="de-DE" dirty="0" smtClean="0">
                <a:latin typeface="Arial" panose="020B0604020202020204" pitchFamily="34" charset="0"/>
                <a:cs typeface="Arial" panose="020B0604020202020204" pitchFamily="34" charset="0"/>
              </a:rPr>
              <a:t> in</a:t>
            </a:r>
            <a:r>
              <a:rPr lang="de-DE" altLang="de-DE" u="none" dirty="0" smtClean="0">
                <a:latin typeface="Arial" panose="020B0604020202020204" pitchFamily="34" charset="0"/>
                <a:cs typeface="Arial" panose="020B0604020202020204" pitchFamily="34" charset="0"/>
              </a:rPr>
              <a:t> Kraft. </a:t>
            </a:r>
          </a:p>
          <a:p>
            <a:pPr marL="171450" indent="-171450">
              <a:buFont typeface="Arial" panose="020B0604020202020204" pitchFamily="34" charset="0"/>
              <a:buChar char="•"/>
            </a:pPr>
            <a:endParaRPr lang="de-DE" altLang="de-DE" u="none" dirty="0" smtClean="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de-DE" altLang="de-DE" dirty="0" smtClean="0">
                <a:latin typeface="Arial" panose="020B0604020202020204" pitchFamily="34" charset="0"/>
                <a:cs typeface="Arial" panose="020B0604020202020204" pitchFamily="34" charset="0"/>
              </a:rPr>
              <a:t>Die </a:t>
            </a:r>
            <a:r>
              <a:rPr lang="de-DE" altLang="de-DE" u="sng" dirty="0" smtClean="0">
                <a:latin typeface="Arial" panose="020B0604020202020204" pitchFamily="34" charset="0"/>
                <a:cs typeface="Arial" panose="020B0604020202020204" pitchFamily="34" charset="0"/>
              </a:rPr>
              <a:t>Lehrkräftefortbildung</a:t>
            </a:r>
            <a:r>
              <a:rPr lang="de-DE" altLang="de-DE" dirty="0" smtClean="0">
                <a:latin typeface="Arial" panose="020B0604020202020204" pitchFamily="34" charset="0"/>
                <a:cs typeface="Arial" panose="020B0604020202020204" pitchFamily="34" charset="0"/>
              </a:rPr>
              <a:t> als Unterstützungsangebot für Schulen startet bereits vor der Einführung der Bildungspläne, um deren Implementierung optimal zu begleiten. </a:t>
            </a:r>
          </a:p>
          <a:p>
            <a:pPr marL="171450" indent="-171450">
              <a:buFont typeface="Arial" panose="020B0604020202020204" pitchFamily="34" charset="0"/>
              <a:buChar char="•"/>
            </a:pPr>
            <a:endParaRPr lang="de-DE" altLang="de-DE" dirty="0" smtClean="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de-DE" altLang="de-DE" dirty="0" smtClean="0">
                <a:latin typeface="Arial" panose="020B0604020202020204" pitchFamily="34" charset="0"/>
                <a:cs typeface="Arial" panose="020B0604020202020204" pitchFamily="34" charset="0"/>
              </a:rPr>
              <a:t>Die beschriebenen Meilensteine sollen im </a:t>
            </a:r>
            <a:r>
              <a:rPr lang="de-DE" altLang="de-DE" dirty="0">
                <a:latin typeface="Arial" panose="020B0604020202020204" pitchFamily="34" charset="0"/>
                <a:cs typeface="Arial" panose="020B0604020202020204" pitchFamily="34" charset="0"/>
              </a:rPr>
              <a:t>F</a:t>
            </a:r>
            <a:r>
              <a:rPr lang="de-DE" altLang="de-DE" dirty="0" smtClean="0">
                <a:latin typeface="Arial" panose="020B0604020202020204" pitchFamily="34" charset="0"/>
                <a:cs typeface="Arial" panose="020B0604020202020204" pitchFamily="34" charset="0"/>
              </a:rPr>
              <a:t>olgenden detaillierter dargestellt werden. </a:t>
            </a:r>
          </a:p>
        </p:txBody>
      </p:sp>
      <p:sp>
        <p:nvSpPr>
          <p:cNvPr id="2" name="Foliennummernplatzhalter 1"/>
          <p:cNvSpPr>
            <a:spLocks noGrp="1"/>
          </p:cNvSpPr>
          <p:nvPr>
            <p:ph type="sldNum" sz="quarter" idx="10"/>
          </p:nvPr>
        </p:nvSpPr>
        <p:spPr>
          <a:xfrm>
            <a:off x="579011" y="282775"/>
            <a:ext cx="475921" cy="153888"/>
          </a:xfrm>
        </p:spPr>
        <p:txBody>
          <a:bodyPr/>
          <a:lstStyle/>
          <a:p>
            <a:r>
              <a:rPr lang="de-DE" smtClean="0"/>
              <a:t>Seite </a:t>
            </a:r>
            <a:fld id="{F8FF1768-1DF2-410F-ABF6-E09C1CB8A556}" type="slidenum">
              <a:rPr lang="de-DE" smtClean="0"/>
              <a:pPr/>
              <a:t>16</a:t>
            </a:fld>
            <a:endParaRPr lang="de-DE" dirty="0"/>
          </a:p>
        </p:txBody>
      </p:sp>
      <p:sp>
        <p:nvSpPr>
          <p:cNvPr id="3" name="Kopfzeilenplatzhalter 2"/>
          <p:cNvSpPr>
            <a:spLocks noGrp="1"/>
          </p:cNvSpPr>
          <p:nvPr>
            <p:ph type="hdr" sz="quarter" idx="11"/>
          </p:nvPr>
        </p:nvSpPr>
        <p:spPr/>
        <p:txBody>
          <a:bodyPr/>
          <a:lstStyle/>
          <a:p>
            <a:endParaRPr lang="de-DE"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166319" y="4531271"/>
            <a:ext cx="6538504" cy="5256584"/>
          </a:xfrm>
        </p:spPr>
        <p:txBody>
          <a:bodyPr/>
          <a:lstStyle/>
          <a:p>
            <a:r>
              <a:rPr lang="de-DE" sz="1020" dirty="0" smtClean="0">
                <a:latin typeface="Arial" panose="020B0604020202020204" pitchFamily="34" charset="0"/>
                <a:cs typeface="Arial" panose="020B0604020202020204" pitchFamily="34" charset="0"/>
              </a:rPr>
              <a:t>Die Erprobung 2013/2014 fand für die Klassen 1-4 in </a:t>
            </a:r>
            <a:r>
              <a:rPr lang="de-DE" sz="1020" dirty="0">
                <a:latin typeface="Arial" panose="020B0604020202020204" pitchFamily="34" charset="0"/>
                <a:cs typeface="Arial" panose="020B0604020202020204" pitchFamily="34" charset="0"/>
              </a:rPr>
              <a:t>Deutsch und Mathematik </a:t>
            </a:r>
            <a:r>
              <a:rPr lang="de-DE" sz="1020" dirty="0" smtClean="0">
                <a:latin typeface="Arial" panose="020B0604020202020204" pitchFamily="34" charset="0"/>
                <a:cs typeface="Arial" panose="020B0604020202020204" pitchFamily="34" charset="0"/>
              </a:rPr>
              <a:t>statt. Im Hinblick auf den gemeinsamen Plan Sekundarstufe I, Klasse 5-6,  wurde eine Reihe von Fächern erprobt (Mathematik; Geschichte; Englisch; Geographie: Sport: Deutsch: Biologie, Naturphänomene </a:t>
            </a:r>
            <a:r>
              <a:rPr lang="de-DE" sz="1020" dirty="0">
                <a:latin typeface="Arial" panose="020B0604020202020204" pitchFamily="34" charset="0"/>
                <a:cs typeface="Arial" panose="020B0604020202020204" pitchFamily="34" charset="0"/>
              </a:rPr>
              <a:t>und </a:t>
            </a:r>
            <a:r>
              <a:rPr lang="de-DE" sz="1020" dirty="0" smtClean="0">
                <a:latin typeface="Arial" panose="020B0604020202020204" pitchFamily="34" charset="0"/>
                <a:cs typeface="Arial" panose="020B0604020202020204" pitchFamily="34" charset="0"/>
              </a:rPr>
              <a:t>Technik (ursprünglich „Naturphänomene und Technik“); Musik; Bildende Kunst; ev</a:t>
            </a:r>
            <a:r>
              <a:rPr lang="de-DE" sz="1020" dirty="0">
                <a:latin typeface="Arial" panose="020B0604020202020204" pitchFamily="34" charset="0"/>
                <a:cs typeface="Arial" panose="020B0604020202020204" pitchFamily="34" charset="0"/>
              </a:rPr>
              <a:t>./kath. </a:t>
            </a:r>
            <a:r>
              <a:rPr lang="de-DE" sz="1020" dirty="0" smtClean="0">
                <a:latin typeface="Arial" panose="020B0604020202020204" pitchFamily="34" charset="0"/>
                <a:cs typeface="Arial" panose="020B0604020202020204" pitchFamily="34" charset="0"/>
              </a:rPr>
              <a:t>Religionslehre). </a:t>
            </a:r>
            <a:endParaRPr lang="de-DE" sz="1020" dirty="0">
              <a:latin typeface="Arial" panose="020B0604020202020204" pitchFamily="34" charset="0"/>
              <a:cs typeface="Arial" panose="020B0604020202020204" pitchFamily="34" charset="0"/>
            </a:endParaRPr>
          </a:p>
          <a:p>
            <a:r>
              <a:rPr lang="de-DE" sz="1020" dirty="0" smtClean="0">
                <a:latin typeface="Arial" panose="020B0604020202020204" pitchFamily="34" charset="0"/>
                <a:cs typeface="Arial" panose="020B0604020202020204" pitchFamily="34" charset="0"/>
              </a:rPr>
              <a:t>Die </a:t>
            </a:r>
            <a:r>
              <a:rPr lang="de-DE" sz="1020" dirty="0">
                <a:latin typeface="Arial" panose="020B0604020202020204" pitchFamily="34" charset="0"/>
                <a:cs typeface="Arial" panose="020B0604020202020204" pitchFamily="34" charset="0"/>
              </a:rPr>
              <a:t>Erprobung wurde von einem intensiven Auswertungsprozess begleitet, der mit vielfältigen Rückmeldungen wertvolle Hinweise für die weitere Arbeit der Bildungsplankommissionen verfügbar gemacht </a:t>
            </a:r>
            <a:r>
              <a:rPr lang="de-DE" sz="1020" dirty="0" smtClean="0">
                <a:latin typeface="Arial" panose="020B0604020202020204" pitchFamily="34" charset="0"/>
                <a:cs typeface="Arial" panose="020B0604020202020204" pitchFamily="34" charset="0"/>
              </a:rPr>
              <a:t>hat.</a:t>
            </a:r>
          </a:p>
          <a:p>
            <a:endParaRPr lang="de-DE" sz="800" dirty="0" smtClean="0">
              <a:latin typeface="Arial" panose="020B0604020202020204" pitchFamily="34" charset="0"/>
              <a:cs typeface="Arial" panose="020B0604020202020204" pitchFamily="34" charset="0"/>
            </a:endParaRPr>
          </a:p>
          <a:p>
            <a:r>
              <a:rPr lang="de-DE" sz="1020" kern="1200" dirty="0" smtClean="0">
                <a:solidFill>
                  <a:schemeClr val="tx1"/>
                </a:solidFill>
                <a:effectLst/>
                <a:latin typeface="Arial" panose="020B0604020202020204" pitchFamily="34" charset="0"/>
                <a:cs typeface="Arial" panose="020B0604020202020204" pitchFamily="34" charset="0"/>
              </a:rPr>
              <a:t>Die Zusammenschau der Rückmeldungen aus den Erprobungsschulen</a:t>
            </a:r>
            <a:r>
              <a:rPr lang="de-DE" sz="1020" kern="1200" baseline="0" dirty="0" smtClean="0">
                <a:solidFill>
                  <a:schemeClr val="tx1"/>
                </a:solidFill>
                <a:effectLst/>
                <a:latin typeface="Arial" panose="020B0604020202020204" pitchFamily="34" charset="0"/>
                <a:cs typeface="Arial" panose="020B0604020202020204" pitchFamily="34" charset="0"/>
              </a:rPr>
              <a:t> </a:t>
            </a:r>
            <a:r>
              <a:rPr lang="de-DE" sz="1020" kern="1200" dirty="0" smtClean="0">
                <a:solidFill>
                  <a:schemeClr val="tx1"/>
                </a:solidFill>
                <a:effectLst/>
                <a:latin typeface="Arial" panose="020B0604020202020204" pitchFamily="34" charset="0"/>
                <a:cs typeface="Arial" panose="020B0604020202020204" pitchFamily="34" charset="0"/>
              </a:rPr>
              <a:t>ergibt, dass die Bildungsplanreform 2016 insgesamt auf dem richtigen Weg ist. Im Folgenden sollen exemplarisch einige </a:t>
            </a:r>
            <a:r>
              <a:rPr lang="de-DE" sz="1020" kern="1200" baseline="0" dirty="0" smtClean="0">
                <a:solidFill>
                  <a:schemeClr val="tx1"/>
                </a:solidFill>
                <a:effectLst/>
                <a:latin typeface="Arial" panose="020B0604020202020204" pitchFamily="34" charset="0"/>
                <a:cs typeface="Arial" panose="020B0604020202020204" pitchFamily="34" charset="0"/>
              </a:rPr>
              <a:t>Ergebnisse aufgegriffen werden. </a:t>
            </a:r>
          </a:p>
          <a:p>
            <a:r>
              <a:rPr lang="de-DE" sz="1020" u="sng" dirty="0" smtClean="0">
                <a:latin typeface="Arial" panose="020B0604020202020204" pitchFamily="34" charset="0"/>
                <a:cs typeface="Arial" panose="020B0604020202020204" pitchFamily="34" charset="0"/>
              </a:rPr>
              <a:t>Beispiele positiver Rückmeldungen</a:t>
            </a:r>
            <a:r>
              <a:rPr lang="de-DE" sz="1020" dirty="0" smtClean="0">
                <a:latin typeface="Arial" panose="020B0604020202020204" pitchFamily="34" charset="0"/>
                <a:cs typeface="Arial" panose="020B0604020202020204" pitchFamily="34" charset="0"/>
              </a:rPr>
              <a:t>: </a:t>
            </a:r>
            <a:endParaRPr lang="de-DE" sz="1020" kern="1200" dirty="0" smtClean="0">
              <a:solidFill>
                <a:schemeClr val="tx1"/>
              </a:solidFill>
              <a:effectLst/>
              <a:latin typeface="Arial" panose="020B0604020202020204" pitchFamily="34" charset="0"/>
              <a:cs typeface="Arial" panose="020B0604020202020204" pitchFamily="34" charset="0"/>
            </a:endParaRPr>
          </a:p>
          <a:p>
            <a:pPr marL="171450" indent="-171450">
              <a:buFont typeface="Arial" pitchFamily="34" charset="0"/>
              <a:buChar char="•"/>
            </a:pPr>
            <a:r>
              <a:rPr lang="de-DE" sz="1020" dirty="0">
                <a:latin typeface="Arial" panose="020B0604020202020204" pitchFamily="34" charset="0"/>
                <a:cs typeface="Arial" panose="020B0604020202020204" pitchFamily="34" charset="0"/>
              </a:rPr>
              <a:t>Die Erprobungsfassungen </a:t>
            </a:r>
            <a:r>
              <a:rPr lang="de-DE" sz="1020" dirty="0" smtClean="0">
                <a:latin typeface="Arial" panose="020B0604020202020204" pitchFamily="34" charset="0"/>
                <a:cs typeface="Arial" panose="020B0604020202020204" pitchFamily="34" charset="0"/>
              </a:rPr>
              <a:t>erscheinen </a:t>
            </a:r>
            <a:r>
              <a:rPr lang="de-DE" sz="1020" dirty="0">
                <a:latin typeface="Arial" panose="020B0604020202020204" pitchFamily="34" charset="0"/>
                <a:cs typeface="Arial" panose="020B0604020202020204" pitchFamily="34" charset="0"/>
              </a:rPr>
              <a:t>insgesamt förderlich für die Weiterentwicklung eines kompetenzorientierten Unterrichts. </a:t>
            </a:r>
            <a:endParaRPr lang="de-DE" sz="1020" dirty="0" smtClean="0">
              <a:latin typeface="Arial" panose="020B0604020202020204" pitchFamily="34" charset="0"/>
              <a:cs typeface="Arial" panose="020B0604020202020204" pitchFamily="34" charset="0"/>
            </a:endParaRPr>
          </a:p>
          <a:p>
            <a:pPr marL="171450" indent="-171450">
              <a:buFont typeface="Arial" pitchFamily="34" charset="0"/>
              <a:buChar char="•"/>
            </a:pPr>
            <a:r>
              <a:rPr lang="de-DE" sz="1020" dirty="0" smtClean="0">
                <a:latin typeface="Arial" panose="020B0604020202020204" pitchFamily="34" charset="0"/>
                <a:cs typeface="Arial" panose="020B0604020202020204" pitchFamily="34" charset="0"/>
              </a:rPr>
              <a:t>Die </a:t>
            </a:r>
            <a:r>
              <a:rPr lang="de-DE" sz="1020" kern="1200" dirty="0" smtClean="0">
                <a:solidFill>
                  <a:schemeClr val="tx1"/>
                </a:solidFill>
                <a:effectLst/>
                <a:latin typeface="Arial" panose="020B0604020202020204" pitchFamily="34" charset="0"/>
                <a:cs typeface="Arial" panose="020B0604020202020204" pitchFamily="34" charset="0"/>
              </a:rPr>
              <a:t>Kompetenzbeschreibungen der Erprobungsfassungen werden insgesamt als klarer definiert bewertet als die der derzeit geltenden Bildungspläne. </a:t>
            </a:r>
          </a:p>
          <a:p>
            <a:pPr marL="171450" indent="-171450">
              <a:buFont typeface="Arial" pitchFamily="34" charset="0"/>
              <a:buChar char="•"/>
            </a:pPr>
            <a:r>
              <a:rPr lang="de-DE" sz="1020" kern="1200" dirty="0" smtClean="0">
                <a:solidFill>
                  <a:schemeClr val="tx1"/>
                </a:solidFill>
                <a:effectLst/>
                <a:latin typeface="Arial" panose="020B0604020202020204" pitchFamily="34" charset="0"/>
                <a:cs typeface="Arial" panose="020B0604020202020204" pitchFamily="34" charset="0"/>
              </a:rPr>
              <a:t>Als allgemein positiv werden auch die drei Niveaustufen im gemeinsamen Plan beurteilt, da sich aus diesen Anregungen für einen individualisierten Unterricht</a:t>
            </a:r>
            <a:r>
              <a:rPr lang="de-DE" sz="1020" dirty="0">
                <a:latin typeface="Arial" panose="020B0604020202020204" pitchFamily="34" charset="0"/>
                <a:cs typeface="Arial" panose="020B0604020202020204" pitchFamily="34" charset="0"/>
              </a:rPr>
              <a:t> </a:t>
            </a:r>
            <a:r>
              <a:rPr lang="de-DE" sz="1020" dirty="0" smtClean="0">
                <a:latin typeface="Arial" panose="020B0604020202020204" pitchFamily="34" charset="0"/>
                <a:cs typeface="Arial" panose="020B0604020202020204" pitchFamily="34" charset="0"/>
              </a:rPr>
              <a:t>ergeben.</a:t>
            </a:r>
            <a:endParaRPr lang="de-DE" sz="1020" kern="1200" dirty="0" smtClean="0">
              <a:solidFill>
                <a:schemeClr val="tx1"/>
              </a:solidFill>
              <a:effectLst/>
              <a:latin typeface="Arial" panose="020B0604020202020204" pitchFamily="34" charset="0"/>
              <a:cs typeface="Arial" panose="020B0604020202020204" pitchFamily="34" charset="0"/>
            </a:endParaRPr>
          </a:p>
          <a:p>
            <a:r>
              <a:rPr lang="de-DE" sz="1020" u="sng" dirty="0" smtClean="0">
                <a:latin typeface="Arial" panose="020B0604020202020204" pitchFamily="34" charset="0"/>
                <a:cs typeface="Arial" panose="020B0604020202020204" pitchFamily="34" charset="0"/>
              </a:rPr>
              <a:t>Beispiele für Optimierungsfelder</a:t>
            </a:r>
            <a:r>
              <a:rPr lang="de-DE" sz="1020" dirty="0" smtClean="0">
                <a:latin typeface="Arial" panose="020B0604020202020204" pitchFamily="34" charset="0"/>
                <a:cs typeface="Arial" panose="020B0604020202020204" pitchFamily="34" charset="0"/>
              </a:rPr>
              <a:t>:</a:t>
            </a:r>
          </a:p>
          <a:p>
            <a:pPr marL="171450" indent="-171450">
              <a:buFont typeface="Arial" charset="0"/>
              <a:buChar char="•"/>
            </a:pPr>
            <a:r>
              <a:rPr lang="de-DE" sz="1020" dirty="0" smtClean="0">
                <a:latin typeface="Arial" panose="020B0604020202020204" pitchFamily="34" charset="0"/>
                <a:cs typeface="Arial" panose="020B0604020202020204" pitchFamily="34" charset="0"/>
              </a:rPr>
              <a:t>Hier wurde die Notwendigkeit gesehen, ausreichend Fortbildungs- und Unterstützungsangebote bereitzustellen.</a:t>
            </a:r>
            <a:r>
              <a:rPr lang="de-DE" sz="1020" baseline="0" dirty="0" smtClean="0">
                <a:latin typeface="Arial" panose="020B0604020202020204" pitchFamily="34" charset="0"/>
                <a:cs typeface="Arial" panose="020B0604020202020204" pitchFamily="34" charset="0"/>
              </a:rPr>
              <a:t> </a:t>
            </a:r>
            <a:r>
              <a:rPr lang="de-DE" sz="1020" dirty="0" smtClean="0">
                <a:latin typeface="Arial" panose="020B0604020202020204" pitchFamily="34" charset="0"/>
                <a:cs typeface="Arial" panose="020B0604020202020204" pitchFamily="34" charset="0"/>
              </a:rPr>
              <a:t>Dies ist bereits erfolgt.</a:t>
            </a:r>
          </a:p>
          <a:p>
            <a:r>
              <a:rPr lang="de-DE" sz="1020" dirty="0" smtClean="0">
                <a:latin typeface="Arial" panose="020B0604020202020204" pitchFamily="34" charset="0"/>
                <a:cs typeface="Arial" panose="020B0604020202020204" pitchFamily="34" charset="0"/>
              </a:rPr>
              <a:t>Weitere Beispiele, die rückgemeldet wurden, sind</a:t>
            </a:r>
            <a:r>
              <a:rPr lang="de-DE" sz="1020" dirty="0">
                <a:latin typeface="Arial" panose="020B0604020202020204" pitchFamily="34" charset="0"/>
                <a:cs typeface="Arial" panose="020B0604020202020204" pitchFamily="34" charset="0"/>
              </a:rPr>
              <a:t>:</a:t>
            </a:r>
            <a:endParaRPr lang="de-DE" sz="1020" dirty="0" smtClean="0">
              <a:latin typeface="Arial" panose="020B0604020202020204" pitchFamily="34" charset="0"/>
              <a:cs typeface="Arial" panose="020B0604020202020204" pitchFamily="34" charset="0"/>
            </a:endParaRPr>
          </a:p>
          <a:p>
            <a:pPr marL="171450" indent="-171450">
              <a:buFont typeface="Arial" charset="0"/>
              <a:buChar char="•"/>
            </a:pPr>
            <a:r>
              <a:rPr lang="de-DE" sz="1020" dirty="0" smtClean="0">
                <a:latin typeface="Arial" panose="020B0604020202020204" pitchFamily="34" charset="0"/>
                <a:cs typeface="Arial" panose="020B0604020202020204" pitchFamily="34" charset="0"/>
              </a:rPr>
              <a:t>die sprachliche Darstellung, die z.T. als zu wissenschaftlich empfunden wird,  </a:t>
            </a:r>
          </a:p>
          <a:p>
            <a:pPr marL="171450" indent="-171450">
              <a:buFont typeface="Arial" charset="0"/>
              <a:buChar char="•"/>
            </a:pPr>
            <a:r>
              <a:rPr lang="de-DE" sz="1020" dirty="0" smtClean="0">
                <a:latin typeface="Arial" panose="020B0604020202020204" pitchFamily="34" charset="0"/>
                <a:cs typeface="Arial" panose="020B0604020202020204" pitchFamily="34" charset="0"/>
              </a:rPr>
              <a:t>die </a:t>
            </a:r>
            <a:r>
              <a:rPr lang="de-DE" sz="1020" dirty="0">
                <a:latin typeface="Arial" panose="020B0604020202020204" pitchFamily="34" charset="0"/>
                <a:cs typeface="Arial" panose="020B0604020202020204" pitchFamily="34" charset="0"/>
              </a:rPr>
              <a:t>verwendeten Operatoren, deren Anzahl fachspezifisch recht deutlich variieren kann und die ggf. fachspezifisch variierende Definitionen </a:t>
            </a:r>
            <a:r>
              <a:rPr lang="de-DE" sz="1020" dirty="0" smtClean="0">
                <a:latin typeface="Arial" panose="020B0604020202020204" pitchFamily="34" charset="0"/>
                <a:cs typeface="Arial" panose="020B0604020202020204" pitchFamily="34" charset="0"/>
              </a:rPr>
              <a:t>aufweisen, sowie</a:t>
            </a:r>
            <a:endParaRPr lang="de-DE" sz="1020" dirty="0">
              <a:latin typeface="Arial" panose="020B0604020202020204" pitchFamily="34" charset="0"/>
              <a:cs typeface="Arial" panose="020B0604020202020204" pitchFamily="34" charset="0"/>
            </a:endParaRPr>
          </a:p>
          <a:p>
            <a:pPr marL="171450" indent="-171450">
              <a:buFont typeface="Arial" charset="0"/>
              <a:buChar char="•"/>
            </a:pPr>
            <a:r>
              <a:rPr lang="de-DE" sz="1020" dirty="0" smtClean="0">
                <a:latin typeface="Arial" panose="020B0604020202020204" pitchFamily="34" charset="0"/>
                <a:cs typeface="Arial" panose="020B0604020202020204" pitchFamily="34" charset="0"/>
              </a:rPr>
              <a:t>die komplexe Darstellung (v.a. in der Papierversion), die durch die ausgedehnte Verweisstruktur der Bildungspläne entsteht. Diese und weitere Punkte sind aktuell</a:t>
            </a:r>
            <a:r>
              <a:rPr lang="de-DE" sz="1020" baseline="0" dirty="0" smtClean="0">
                <a:latin typeface="Arial" panose="020B0604020202020204" pitchFamily="34" charset="0"/>
                <a:cs typeface="Arial" panose="020B0604020202020204" pitchFamily="34" charset="0"/>
              </a:rPr>
              <a:t> in der Bearbeitung. </a:t>
            </a:r>
            <a:endParaRPr lang="de-DE" sz="1020" dirty="0" smtClean="0">
              <a:latin typeface="Arial" panose="020B0604020202020204" pitchFamily="34" charset="0"/>
              <a:cs typeface="Arial" panose="020B0604020202020204" pitchFamily="34" charset="0"/>
            </a:endParaRPr>
          </a:p>
          <a:p>
            <a:pPr marL="171450" indent="-171450">
              <a:buFont typeface="Arial" charset="0"/>
              <a:buChar char="•"/>
            </a:pPr>
            <a:r>
              <a:rPr lang="de-DE" sz="1020" kern="1200" dirty="0" smtClean="0">
                <a:solidFill>
                  <a:schemeClr val="tx1"/>
                </a:solidFill>
                <a:effectLst/>
                <a:latin typeface="Arial" panose="020B0604020202020204" pitchFamily="34" charset="0"/>
                <a:cs typeface="Arial" panose="020B0604020202020204" pitchFamily="34" charset="0"/>
              </a:rPr>
              <a:t>Im Hinblick auf die Lesbarkeit der Bildungspläne soll hier</a:t>
            </a:r>
            <a:r>
              <a:rPr lang="de-DE" sz="1020" kern="1200" baseline="0" dirty="0" smtClean="0">
                <a:solidFill>
                  <a:schemeClr val="tx1"/>
                </a:solidFill>
                <a:effectLst/>
                <a:latin typeface="Arial" panose="020B0604020202020204" pitchFamily="34" charset="0"/>
                <a:cs typeface="Arial" panose="020B0604020202020204" pitchFamily="34" charset="0"/>
              </a:rPr>
              <a:t> kurz auf die </a:t>
            </a:r>
            <a:r>
              <a:rPr lang="de-DE" sz="1020" kern="1200" dirty="0" smtClean="0">
                <a:solidFill>
                  <a:schemeClr val="tx1"/>
                </a:solidFill>
                <a:effectLst/>
                <a:latin typeface="Arial" panose="020B0604020202020204" pitchFamily="34" charset="0"/>
                <a:cs typeface="Arial" panose="020B0604020202020204" pitchFamily="34" charset="0"/>
              </a:rPr>
              <a:t>Online-Plattform hingewiesen</a:t>
            </a:r>
            <a:r>
              <a:rPr lang="de-DE" sz="1020" kern="1200" baseline="0" dirty="0" smtClean="0">
                <a:solidFill>
                  <a:schemeClr val="tx1"/>
                </a:solidFill>
                <a:effectLst/>
                <a:latin typeface="Arial" panose="020B0604020202020204" pitchFamily="34" charset="0"/>
                <a:cs typeface="Arial" panose="020B0604020202020204" pitchFamily="34" charset="0"/>
              </a:rPr>
              <a:t> werden</a:t>
            </a:r>
            <a:r>
              <a:rPr lang="de-DE" sz="1020" kern="1200" dirty="0" smtClean="0">
                <a:solidFill>
                  <a:schemeClr val="tx1"/>
                </a:solidFill>
                <a:effectLst/>
                <a:latin typeface="Arial" panose="020B0604020202020204" pitchFamily="34" charset="0"/>
                <a:cs typeface="Arial" panose="020B0604020202020204" pitchFamily="34" charset="0"/>
              </a:rPr>
              <a:t>, welche vielfältige nutzerfreundliche Möglichkeiten der Darstellung anbietet und </a:t>
            </a:r>
            <a:r>
              <a:rPr lang="de-DE" sz="1020" dirty="0" smtClean="0">
                <a:latin typeface="Arial" panose="020B0604020202020204" pitchFamily="34" charset="0"/>
                <a:cs typeface="Arial" panose="020B0604020202020204" pitchFamily="34" charset="0"/>
              </a:rPr>
              <a:t>zeitgerecht </a:t>
            </a:r>
            <a:r>
              <a:rPr lang="de-DE" sz="1020" dirty="0">
                <a:latin typeface="Arial" panose="020B0604020202020204" pitchFamily="34" charset="0"/>
                <a:cs typeface="Arial" panose="020B0604020202020204" pitchFamily="34" charset="0"/>
              </a:rPr>
              <a:t>zum Inkrafttreten der neuen Bildungspläne zur Verfügung </a:t>
            </a:r>
            <a:r>
              <a:rPr lang="de-DE" sz="1020" dirty="0" smtClean="0">
                <a:latin typeface="Arial" panose="020B0604020202020204" pitchFamily="34" charset="0"/>
                <a:cs typeface="Arial" panose="020B0604020202020204" pitchFamily="34" charset="0"/>
              </a:rPr>
              <a:t>stehen wird. (Auf diesen Punkt wird im Folgenden nochmals</a:t>
            </a:r>
            <a:r>
              <a:rPr lang="de-DE" sz="1020" baseline="0" dirty="0" smtClean="0">
                <a:latin typeface="Arial" panose="020B0604020202020204" pitchFamily="34" charset="0"/>
                <a:cs typeface="Arial" panose="020B0604020202020204" pitchFamily="34" charset="0"/>
              </a:rPr>
              <a:t> eingegangen.)</a:t>
            </a:r>
            <a:endParaRPr lang="de-DE" sz="1020" dirty="0">
              <a:latin typeface="Arial" panose="020B0604020202020204" pitchFamily="34" charset="0"/>
              <a:cs typeface="Arial" panose="020B0604020202020204" pitchFamily="34" charset="0"/>
            </a:endParaRPr>
          </a:p>
        </p:txBody>
      </p:sp>
      <p:sp>
        <p:nvSpPr>
          <p:cNvPr id="4" name="Foliennummernplatzhalter 3"/>
          <p:cNvSpPr>
            <a:spLocks noGrp="1"/>
          </p:cNvSpPr>
          <p:nvPr>
            <p:ph type="sldNum" sz="quarter" idx="10"/>
          </p:nvPr>
        </p:nvSpPr>
        <p:spPr>
          <a:xfrm>
            <a:off x="579011" y="282775"/>
            <a:ext cx="475921" cy="153888"/>
          </a:xfrm>
        </p:spPr>
        <p:txBody>
          <a:bodyPr/>
          <a:lstStyle/>
          <a:p>
            <a:r>
              <a:rPr lang="de-DE" smtClean="0"/>
              <a:t>Seite </a:t>
            </a:r>
            <a:fld id="{F8FF1768-1DF2-410F-ABF6-E09C1CB8A556}" type="slidenum">
              <a:rPr lang="de-DE" smtClean="0"/>
              <a:pPr/>
              <a:t>17</a:t>
            </a:fld>
            <a:endParaRPr lang="de-DE" dirty="0"/>
          </a:p>
        </p:txBody>
      </p:sp>
      <p:sp>
        <p:nvSpPr>
          <p:cNvPr id="5" name="Kopfzeilenplatzhalter 4"/>
          <p:cNvSpPr>
            <a:spLocks noGrp="1"/>
          </p:cNvSpPr>
          <p:nvPr>
            <p:ph type="hdr" sz="quarter" idx="11"/>
          </p:nvPr>
        </p:nvSpPr>
        <p:spPr/>
        <p:txBody>
          <a:bodyPr/>
          <a:lstStyle/>
          <a:p>
            <a:endParaRPr lang="de-DE" dirty="0"/>
          </a:p>
        </p:txBody>
      </p:sp>
    </p:spTree>
    <p:extLst>
      <p:ext uri="{BB962C8B-B14F-4D97-AF65-F5344CB8AC3E}">
        <p14:creationId xmlns:p14="http://schemas.microsoft.com/office/powerpoint/2010/main" val="13756786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Folienbildplatzhalter 1"/>
          <p:cNvSpPr>
            <a:spLocks noGrp="1" noRot="1" noChangeAspect="1" noTextEdit="1"/>
          </p:cNvSpPr>
          <p:nvPr>
            <p:ph type="sldImg"/>
          </p:nvPr>
        </p:nvSpPr>
        <p:spPr>
          <a:xfrm>
            <a:off x="877888" y="714375"/>
            <a:ext cx="4959350" cy="3721100"/>
          </a:xfrm>
          <a:ln/>
        </p:spPr>
      </p:sp>
      <p:sp>
        <p:nvSpPr>
          <p:cNvPr id="28675" name="Notizenplatzhalter 2"/>
          <p:cNvSpPr>
            <a:spLocks noGrp="1"/>
          </p:cNvSpPr>
          <p:nvPr>
            <p:ph type="body" idx="1"/>
          </p:nvPr>
        </p:nvSpPr>
        <p:spPr>
          <a:xfrm>
            <a:off x="230485" y="4600728"/>
            <a:ext cx="6408714" cy="5221316"/>
          </a:xfrm>
          <a:noFill/>
        </p:spPr>
        <p:txBody>
          <a:bodyPr/>
          <a:lstStyle/>
          <a:p>
            <a:pPr marL="171450" indent="-171450">
              <a:buFont typeface="Arial" charset="0"/>
              <a:buChar char="•"/>
            </a:pPr>
            <a:r>
              <a:rPr lang="de-DE" sz="1000" dirty="0" smtClean="0">
                <a:latin typeface="Arial" panose="020B0604020202020204" pitchFamily="34" charset="0"/>
                <a:cs typeface="Arial" panose="020B0604020202020204" pitchFamily="34" charset="0"/>
              </a:rPr>
              <a:t>Die </a:t>
            </a:r>
            <a:r>
              <a:rPr lang="de-DE" sz="1000" dirty="0">
                <a:latin typeface="Arial" panose="020B0604020202020204" pitchFamily="34" charset="0"/>
                <a:cs typeface="Arial" panose="020B0604020202020204" pitchFamily="34" charset="0"/>
              </a:rPr>
              <a:t>Erprobung der Bildungspläne ist freiwillig und nur auf der Grundlage </a:t>
            </a:r>
            <a:r>
              <a:rPr lang="de-DE" sz="1000" dirty="0" smtClean="0">
                <a:latin typeface="Arial" panose="020B0604020202020204" pitchFamily="34" charset="0"/>
                <a:cs typeface="Arial" panose="020B0604020202020204" pitchFamily="34" charset="0"/>
              </a:rPr>
              <a:t>eines  </a:t>
            </a:r>
            <a:r>
              <a:rPr lang="de-DE" sz="1000" dirty="0">
                <a:latin typeface="Arial" panose="020B0604020202020204" pitchFamily="34" charset="0"/>
                <a:cs typeface="Arial" panose="020B0604020202020204" pitchFamily="34" charset="0"/>
              </a:rPr>
              <a:t>Schulversuchs möglich. </a:t>
            </a:r>
          </a:p>
          <a:p>
            <a:pPr marL="171450" indent="-171450">
              <a:buFont typeface="Arial" charset="0"/>
              <a:buChar char="•"/>
            </a:pPr>
            <a:r>
              <a:rPr lang="de-DE" sz="1000" dirty="0">
                <a:latin typeface="Arial" panose="020B0604020202020204" pitchFamily="34" charset="0"/>
                <a:cs typeface="Arial" panose="020B0604020202020204" pitchFamily="34" charset="0"/>
              </a:rPr>
              <a:t>Hierzu sind ein Beschluss der Gesamtlehrerkonferenz sowie die Beteiligung der Schulkonferenz und des Elternbeirats notwendig. </a:t>
            </a:r>
            <a:endParaRPr lang="de-DE" sz="1000" dirty="0" smtClean="0">
              <a:latin typeface="Arial" panose="020B0604020202020204" pitchFamily="34" charset="0"/>
              <a:cs typeface="Arial" panose="020B0604020202020204" pitchFamily="34" charset="0"/>
            </a:endParaRPr>
          </a:p>
          <a:p>
            <a:endParaRPr lang="de-DE" sz="1000" dirty="0">
              <a:latin typeface="Arial" panose="020B0604020202020204" pitchFamily="34" charset="0"/>
              <a:cs typeface="Arial" panose="020B0604020202020204" pitchFamily="34" charset="0"/>
            </a:endParaRPr>
          </a:p>
          <a:p>
            <a:pPr marL="171450" indent="-171450">
              <a:buFont typeface="Arial" charset="0"/>
              <a:buChar char="•"/>
            </a:pPr>
            <a:r>
              <a:rPr lang="de-DE" sz="1000" dirty="0">
                <a:latin typeface="Arial" panose="020B0604020202020204" pitchFamily="34" charset="0"/>
                <a:cs typeface="Arial" panose="020B0604020202020204" pitchFamily="34" charset="0"/>
              </a:rPr>
              <a:t>Die Benennung der Erprobungsschulen im Schuljahr 2014/2015 erfolgte durch die Regierungspräsidien in Zusammenarbeit mit den Staatlichen Schulämtern unter Beachtung regionaler Gesichtspunkte. </a:t>
            </a:r>
          </a:p>
          <a:p>
            <a:pPr marL="171450" indent="-171450">
              <a:buFont typeface="Arial" charset="0"/>
              <a:buChar char="•"/>
            </a:pPr>
            <a:r>
              <a:rPr lang="de-DE" altLang="de-DE" sz="1000" dirty="0">
                <a:latin typeface="Arial" panose="020B0604020202020204" pitchFamily="34" charset="0"/>
                <a:cs typeface="Arial" panose="020B0604020202020204" pitchFamily="34" charset="0"/>
              </a:rPr>
              <a:t>M</a:t>
            </a:r>
            <a:r>
              <a:rPr lang="de-DE" sz="1000" dirty="0">
                <a:latin typeface="Arial" panose="020B0604020202020204" pitchFamily="34" charset="0"/>
                <a:cs typeface="Arial" panose="020B0604020202020204" pitchFamily="34" charset="0"/>
              </a:rPr>
              <a:t>ehr als die Hälfte der Erprobungsschulen des Schuljahres 2013/2014 hat sich dafür entschieden, sich auch im neuen Schuljahr an der Erprobung zu beteiligen. </a:t>
            </a:r>
          </a:p>
          <a:p>
            <a:pPr marL="171450" indent="-171450">
              <a:buFont typeface="Arial" charset="0"/>
              <a:buChar char="•"/>
            </a:pPr>
            <a:r>
              <a:rPr lang="de-DE" sz="1000" dirty="0">
                <a:latin typeface="Arial" panose="020B0604020202020204" pitchFamily="34" charset="0"/>
                <a:cs typeface="Arial" panose="020B0604020202020204" pitchFamily="34" charset="0"/>
              </a:rPr>
              <a:t>Der Bildungsplan der Grundschule wird an 21 Grundschulen </a:t>
            </a:r>
            <a:r>
              <a:rPr lang="de-DE" sz="1000" dirty="0" smtClean="0">
                <a:latin typeface="Arial" panose="020B0604020202020204" pitchFamily="34" charset="0"/>
                <a:cs typeface="Arial" panose="020B0604020202020204" pitchFamily="34" charset="0"/>
              </a:rPr>
              <a:t>erprobt. 36 </a:t>
            </a:r>
            <a:r>
              <a:rPr lang="de-DE" sz="1000" dirty="0">
                <a:latin typeface="Arial" panose="020B0604020202020204" pitchFamily="34" charset="0"/>
                <a:cs typeface="Arial" panose="020B0604020202020204" pitchFamily="34" charset="0"/>
              </a:rPr>
              <a:t>Werkrealschulen, Realschulen und </a:t>
            </a:r>
            <a:r>
              <a:rPr lang="de-DE" sz="1000" dirty="0" smtClean="0">
                <a:latin typeface="Arial" panose="020B0604020202020204" pitchFamily="34" charset="0"/>
                <a:cs typeface="Arial" panose="020B0604020202020204" pitchFamily="34" charset="0"/>
              </a:rPr>
              <a:t>Gemeinschaftsschulen </a:t>
            </a:r>
            <a:r>
              <a:rPr lang="de-DE" sz="1000" dirty="0">
                <a:latin typeface="Arial" panose="020B0604020202020204" pitchFamily="34" charset="0"/>
                <a:cs typeface="Arial" panose="020B0604020202020204" pitchFamily="34" charset="0"/>
              </a:rPr>
              <a:t>erproben </a:t>
            </a:r>
            <a:r>
              <a:rPr lang="de-DE" sz="1000" dirty="0" smtClean="0">
                <a:latin typeface="Arial" panose="020B0604020202020204" pitchFamily="34" charset="0"/>
                <a:cs typeface="Arial" panose="020B0604020202020204" pitchFamily="34" charset="0"/>
              </a:rPr>
              <a:t>den </a:t>
            </a:r>
            <a:r>
              <a:rPr lang="de-DE" sz="1000" dirty="0">
                <a:latin typeface="Arial" panose="020B0604020202020204" pitchFamily="34" charset="0"/>
                <a:cs typeface="Arial" panose="020B0604020202020204" pitchFamily="34" charset="0"/>
              </a:rPr>
              <a:t>gemeinsamen Plan für die </a:t>
            </a:r>
            <a:r>
              <a:rPr lang="de-DE" sz="1000" dirty="0" smtClean="0">
                <a:latin typeface="Arial" panose="020B0604020202020204" pitchFamily="34" charset="0"/>
                <a:cs typeface="Arial" panose="020B0604020202020204" pitchFamily="34" charset="0"/>
              </a:rPr>
              <a:t>Sekundarstufe I. 38 </a:t>
            </a:r>
            <a:r>
              <a:rPr lang="de-DE" sz="1000" dirty="0">
                <a:latin typeface="Arial" panose="020B0604020202020204" pitchFamily="34" charset="0"/>
                <a:cs typeface="Arial" panose="020B0604020202020204" pitchFamily="34" charset="0"/>
              </a:rPr>
              <a:t>Gymnasien erproben den Bildungsplan für das </a:t>
            </a:r>
            <a:r>
              <a:rPr lang="de-DE" sz="1000" dirty="0" smtClean="0">
                <a:latin typeface="Arial" panose="020B0604020202020204" pitchFamily="34" charset="0"/>
                <a:cs typeface="Arial" panose="020B0604020202020204" pitchFamily="34" charset="0"/>
              </a:rPr>
              <a:t>Gymnasium</a:t>
            </a:r>
            <a:r>
              <a:rPr lang="de-DE" sz="1000" dirty="0">
                <a:latin typeface="Arial" panose="020B0604020202020204" pitchFamily="34" charset="0"/>
                <a:cs typeface="Arial" panose="020B0604020202020204" pitchFamily="34" charset="0"/>
              </a:rPr>
              <a:t>. </a:t>
            </a:r>
            <a:endParaRPr lang="de-DE" sz="1000" dirty="0" smtClean="0">
              <a:latin typeface="Arial" panose="020B0604020202020204" pitchFamily="34" charset="0"/>
              <a:cs typeface="Arial" panose="020B0604020202020204" pitchFamily="34" charset="0"/>
            </a:endParaRPr>
          </a:p>
          <a:p>
            <a:endParaRPr lang="de-DE" sz="1000" dirty="0" smtClean="0">
              <a:latin typeface="Arial" panose="020B0604020202020204" pitchFamily="34" charset="0"/>
              <a:cs typeface="Arial" panose="020B0604020202020204" pitchFamily="34" charset="0"/>
            </a:endParaRPr>
          </a:p>
          <a:p>
            <a:pPr marL="171450" indent="-171450">
              <a:buFont typeface="Arial" charset="0"/>
              <a:buChar char="•"/>
            </a:pPr>
            <a:r>
              <a:rPr lang="de-DE" sz="1000" dirty="0" smtClean="0">
                <a:latin typeface="Arial" panose="020B0604020202020204" pitchFamily="34" charset="0"/>
                <a:cs typeface="Arial" panose="020B0604020202020204" pitchFamily="34" charset="0"/>
              </a:rPr>
              <a:t>Die Erprobungsschulen entscheiden sich in </a:t>
            </a:r>
            <a:r>
              <a:rPr lang="de-DE" sz="1000" dirty="0">
                <a:latin typeface="Arial" panose="020B0604020202020204" pitchFamily="34" charset="0"/>
                <a:cs typeface="Arial" panose="020B0604020202020204" pitchFamily="34" charset="0"/>
              </a:rPr>
              <a:t>der Regel für </a:t>
            </a:r>
            <a:r>
              <a:rPr lang="de-DE" sz="1000" dirty="0" smtClean="0">
                <a:latin typeface="Arial" panose="020B0604020202020204" pitchFamily="34" charset="0"/>
                <a:cs typeface="Arial" panose="020B0604020202020204" pitchFamily="34" charset="0"/>
              </a:rPr>
              <a:t>etwa vier bis fünf zu erprobende Fächer. Das große Spektrum der Fächer ist auf der Folie abgebildet. </a:t>
            </a:r>
          </a:p>
          <a:p>
            <a:pPr marL="171450" indent="-171450">
              <a:buFont typeface="Arial" charset="0"/>
              <a:buChar char="•"/>
            </a:pPr>
            <a:r>
              <a:rPr lang="de-DE" sz="1000" dirty="0" smtClean="0">
                <a:latin typeface="Arial" panose="020B0604020202020204" pitchFamily="34" charset="0"/>
                <a:cs typeface="Arial" panose="020B0604020202020204" pitchFamily="34" charset="0"/>
              </a:rPr>
              <a:t>In den Grundschulen werden diejenigen Fächer erprobt, die nicht bereits Teil der Erprobung 2013/2014 waren. </a:t>
            </a:r>
          </a:p>
          <a:p>
            <a:pPr marL="171450" indent="-171450">
              <a:buFont typeface="Arial" charset="0"/>
              <a:buChar char="•"/>
            </a:pPr>
            <a:r>
              <a:rPr lang="de-DE" sz="1000" dirty="0" smtClean="0">
                <a:latin typeface="Arial" panose="020B0604020202020204" pitchFamily="34" charset="0"/>
                <a:cs typeface="Arial" panose="020B0604020202020204" pitchFamily="34" charset="0"/>
              </a:rPr>
              <a:t>Die weiterführenden Schulen schöpfen bei der Erprobung aus einem nahezu identischen Fächerspektrum. Ausnahmen bilden die Fächer „Technik“ (ursprünglich „Natur und Technik“) sowie „Alltagskultur, Ernährung, Soziales“, welche dem gemeinsamen Plan Sekundarstufe I vorbehalten sind. Latein als 1. Fremdsprache bzw. Spanisch als 3. Fremdsprache finden sich ausschließlich im Bildungsplan des Gymnasiums. </a:t>
            </a:r>
          </a:p>
          <a:p>
            <a:pPr marL="171450" indent="-171450">
              <a:buFont typeface="Arial" charset="0"/>
              <a:buChar char="•"/>
            </a:pPr>
            <a:r>
              <a:rPr lang="de-DE" sz="1000" dirty="0" smtClean="0">
                <a:latin typeface="Arial" panose="020B0604020202020204" pitchFamily="34" charset="0"/>
                <a:cs typeface="Arial" panose="020B0604020202020204" pitchFamily="34" charset="0"/>
              </a:rPr>
              <a:t>Die Arbeitsfassungen der Bildungspläne sind unter </a:t>
            </a:r>
            <a:r>
              <a:rPr lang="de-DE" sz="1000" u="sng" dirty="0" smtClean="0">
                <a:latin typeface="Arial" panose="020B0604020202020204" pitchFamily="34" charset="0"/>
                <a:cs typeface="Arial" panose="020B0604020202020204" pitchFamily="34" charset="0"/>
              </a:rPr>
              <a:t>www.bildungsplaene-bw.de</a:t>
            </a:r>
            <a:r>
              <a:rPr lang="de-DE" sz="1000" dirty="0" smtClean="0">
                <a:latin typeface="Arial" panose="020B0604020202020204" pitchFamily="34" charset="0"/>
                <a:cs typeface="Arial" panose="020B0604020202020204" pitchFamily="34" charset="0"/>
              </a:rPr>
              <a:t> abrufbar. </a:t>
            </a:r>
          </a:p>
          <a:p>
            <a:pPr marL="171450" indent="-171450">
              <a:buFont typeface="Arial" charset="0"/>
              <a:buChar char="•"/>
            </a:pPr>
            <a:r>
              <a:rPr lang="de-DE" sz="1000" dirty="0" smtClean="0">
                <a:latin typeface="Arial" panose="020B0604020202020204" pitchFamily="34" charset="0"/>
                <a:cs typeface="Arial" panose="020B0604020202020204" pitchFamily="34" charset="0"/>
              </a:rPr>
              <a:t>Die Erprobungsschulen entscheiden selbst, </a:t>
            </a:r>
            <a:r>
              <a:rPr lang="de-DE" sz="1000" dirty="0">
                <a:latin typeface="Arial" panose="020B0604020202020204" pitchFamily="34" charset="0"/>
                <a:cs typeface="Arial" panose="020B0604020202020204" pitchFamily="34" charset="0"/>
              </a:rPr>
              <a:t>in welcher Form und in welchem Umfang die Erprobung </a:t>
            </a:r>
            <a:r>
              <a:rPr lang="de-DE" sz="1000" dirty="0" smtClean="0">
                <a:latin typeface="Arial" panose="020B0604020202020204" pitchFamily="34" charset="0"/>
                <a:cs typeface="Arial" panose="020B0604020202020204" pitchFamily="34" charset="0"/>
              </a:rPr>
              <a:t>realisiert wird.</a:t>
            </a:r>
          </a:p>
          <a:p>
            <a:pPr marL="171450" indent="-171450">
              <a:buFont typeface="Arial" charset="0"/>
              <a:buChar char="•"/>
            </a:pPr>
            <a:endParaRPr lang="de-DE" sz="1000" dirty="0" smtClean="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de-DE" sz="1000" dirty="0" smtClean="0">
                <a:latin typeface="Arial" panose="020B0604020202020204" pitchFamily="34" charset="0"/>
                <a:cs typeface="Arial" panose="020B0604020202020204" pitchFamily="34" charset="0"/>
              </a:rPr>
              <a:t>Die </a:t>
            </a:r>
            <a:r>
              <a:rPr lang="de-DE" sz="1000" dirty="0">
                <a:latin typeface="Arial" panose="020B0604020202020204" pitchFamily="34" charset="0"/>
                <a:cs typeface="Arial" panose="020B0604020202020204" pitchFamily="34" charset="0"/>
              </a:rPr>
              <a:t>Erprobung wird durch Workshops für die Schulen begleitet. Dort haben die beteiligten Lehrkräfte (wie auch bei der vergangenen Erprobung) Gelegenheit, von ihren Praxiserfahrungen zu berichten und den Kommissionen wertvolle Hinweise für die weitere Arbeit zu geben. Sie erhalten gleichzeitig aber auch Unterstützung für den Einsatz der Arbeitsfassungen im Unterricht.</a:t>
            </a:r>
          </a:p>
          <a:p>
            <a:pPr marL="171450" indent="-171450">
              <a:buFont typeface="Arial" panose="020B0604020202020204" pitchFamily="34" charset="0"/>
              <a:buChar char="•"/>
            </a:pPr>
            <a:r>
              <a:rPr lang="de-DE" sz="1000" dirty="0">
                <a:latin typeface="Arial" panose="020B0604020202020204" pitchFamily="34" charset="0"/>
                <a:cs typeface="Arial" panose="020B0604020202020204" pitchFamily="34" charset="0"/>
              </a:rPr>
              <a:t>Eine Online-Befragung dient darüber hinaus dazu, systematisch Rückmeldungen der beteiligten Lehrkräfte bzw. Aussagen von weiteren Experten zu den Fachplänen einzuholen und qualitativ auszuwerten, um diese dann in die weitere Arbeit an den Bildungsplänen einzubeziehen.</a:t>
            </a:r>
          </a:p>
          <a:p>
            <a:pPr marL="285750" indent="-285750">
              <a:buFont typeface="Arial" panose="020B0604020202020204" pitchFamily="34" charset="0"/>
              <a:buChar char="•"/>
            </a:pPr>
            <a:endParaRPr lang="de-DE" sz="1000" dirty="0">
              <a:latin typeface="Arial" panose="020B0604020202020204" pitchFamily="34" charset="0"/>
              <a:cs typeface="Arial" panose="020B0604020202020204" pitchFamily="34" charset="0"/>
            </a:endParaRPr>
          </a:p>
        </p:txBody>
      </p:sp>
      <p:sp>
        <p:nvSpPr>
          <p:cNvPr id="4" name="Foliennummernplatzhalter 3"/>
          <p:cNvSpPr>
            <a:spLocks noGrp="1"/>
          </p:cNvSpPr>
          <p:nvPr>
            <p:ph type="sldNum" sz="quarter" idx="5"/>
          </p:nvPr>
        </p:nvSpPr>
        <p:spPr>
          <a:xfrm>
            <a:off x="579009" y="282775"/>
            <a:ext cx="475921" cy="153888"/>
          </a:xfrm>
        </p:spPr>
        <p:txBody>
          <a:bodyPr/>
          <a:lstStyle/>
          <a:p>
            <a:r>
              <a:rPr lang="de-DE" smtClean="0"/>
              <a:t>Seite </a:t>
            </a:r>
            <a:fld id="{F8FF1768-1DF2-410F-ABF6-E09C1CB8A556}" type="slidenum">
              <a:rPr lang="de-DE" smtClean="0"/>
              <a:pPr/>
              <a:t>18</a:t>
            </a:fld>
            <a:endParaRPr lang="de-DE"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Folienbildplatzhalter 1"/>
          <p:cNvSpPr>
            <a:spLocks noGrp="1" noRot="1" noChangeAspect="1" noTextEdit="1"/>
          </p:cNvSpPr>
          <p:nvPr>
            <p:ph type="sldImg"/>
          </p:nvPr>
        </p:nvSpPr>
        <p:spPr>
          <a:xfrm>
            <a:off x="877888" y="714375"/>
            <a:ext cx="4959350" cy="3721100"/>
          </a:xfrm>
          <a:ln/>
        </p:spPr>
      </p:sp>
      <p:sp>
        <p:nvSpPr>
          <p:cNvPr id="28675" name="Notizenplatzhalter 2"/>
          <p:cNvSpPr>
            <a:spLocks noGrp="1"/>
          </p:cNvSpPr>
          <p:nvPr>
            <p:ph type="body" idx="1"/>
          </p:nvPr>
        </p:nvSpPr>
        <p:spPr>
          <a:xfrm>
            <a:off x="302495" y="4600728"/>
            <a:ext cx="6336704" cy="5221316"/>
          </a:xfrm>
          <a:noFill/>
        </p:spPr>
        <p:txBody>
          <a:bodyPr/>
          <a:lstStyle/>
          <a:p>
            <a:endParaRPr lang="de-DE"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de-DE" dirty="0" smtClean="0">
                <a:latin typeface="Arial" panose="020B0604020202020204" pitchFamily="34" charset="0"/>
                <a:cs typeface="Arial" panose="020B0604020202020204" pitchFamily="34" charset="0"/>
              </a:rPr>
              <a:t>Der Zeitraum der Anhörung reicht vom 14. September bis zum 30. Oktober 2015.</a:t>
            </a:r>
          </a:p>
          <a:p>
            <a:pPr marL="0" indent="0">
              <a:buFont typeface="Arial" panose="020B0604020202020204" pitchFamily="34" charset="0"/>
              <a:buNone/>
            </a:pPr>
            <a:endParaRPr lang="de-DE"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de-DE" dirty="0" smtClean="0">
                <a:latin typeface="Arial" panose="020B0604020202020204" pitchFamily="34" charset="0"/>
                <a:cs typeface="Arial" panose="020B0604020202020204" pitchFamily="34" charset="0"/>
              </a:rPr>
              <a:t>Die vollständigen Fassungen der Bildungspläne (</a:t>
            </a:r>
            <a:r>
              <a:rPr lang="de-DE" u="sng" dirty="0" smtClean="0">
                <a:latin typeface="Arial" panose="020B0604020202020204" pitchFamily="34" charset="0"/>
                <a:cs typeface="Arial" panose="020B0604020202020204" pitchFamily="34" charset="0"/>
              </a:rPr>
              <a:t>Anhörungsfassungen</a:t>
            </a:r>
            <a:r>
              <a:rPr lang="de-DE" dirty="0" smtClean="0">
                <a:latin typeface="Arial" panose="020B0604020202020204" pitchFamily="34" charset="0"/>
                <a:cs typeface="Arial" panose="020B0604020202020204" pitchFamily="34" charset="0"/>
              </a:rPr>
              <a:t>) werden unter </a:t>
            </a:r>
            <a:r>
              <a:rPr lang="de-DE" u="sng" dirty="0">
                <a:latin typeface="Arial" panose="020B0604020202020204" pitchFamily="34" charset="0"/>
                <a:cs typeface="Arial" panose="020B0604020202020204" pitchFamily="34" charset="0"/>
              </a:rPr>
              <a:t>www.bildungsplaene-bw.de</a:t>
            </a:r>
            <a:r>
              <a:rPr lang="de-DE" dirty="0" smtClean="0">
                <a:latin typeface="Arial" panose="020B0604020202020204" pitchFamily="34" charset="0"/>
                <a:cs typeface="Arial" panose="020B0604020202020204" pitchFamily="34" charset="0"/>
              </a:rPr>
              <a:t> abrufbar sein. </a:t>
            </a:r>
          </a:p>
          <a:p>
            <a:pPr marL="285750" indent="-285750">
              <a:buFont typeface="Arial" panose="020B0604020202020204" pitchFamily="34" charset="0"/>
              <a:buChar char="•"/>
            </a:pPr>
            <a:endParaRPr lang="de-DE"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de-DE" dirty="0" smtClean="0">
                <a:latin typeface="Arial" panose="020B0604020202020204" pitchFamily="34" charset="0"/>
                <a:cs typeface="Arial" panose="020B0604020202020204" pitchFamily="34" charset="0"/>
              </a:rPr>
              <a:t>Alle Interessierten erhalten die Möglichkeit, Rückmeldungen und Hinweise </a:t>
            </a:r>
            <a:r>
              <a:rPr lang="de-DE" dirty="0">
                <a:latin typeface="Arial" panose="020B0604020202020204" pitchFamily="34" charset="0"/>
                <a:cs typeface="Arial" panose="020B0604020202020204" pitchFamily="34" charset="0"/>
              </a:rPr>
              <a:t>zu den Anhörungsfassungen zu geben. </a:t>
            </a:r>
            <a:endParaRPr lang="de-DE"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de-DE" dirty="0" smtClean="0">
                <a:latin typeface="Arial" panose="020B0604020202020204" pitchFamily="34" charset="0"/>
                <a:cs typeface="Arial" panose="020B0604020202020204" pitchFamily="34" charset="0"/>
              </a:rPr>
              <a:t>Darüber hinaus werden verschiedene </a:t>
            </a:r>
            <a:r>
              <a:rPr lang="de-DE" dirty="0">
                <a:latin typeface="Arial" panose="020B0604020202020204" pitchFamily="34" charset="0"/>
                <a:cs typeface="Arial" panose="020B0604020202020204" pitchFamily="34" charset="0"/>
              </a:rPr>
              <a:t>Institutionen und Gremien aus Wissenschaft, Wirtschaft und Bildung, Politik und Gesellschaft durch das Kultusministerium </a:t>
            </a:r>
            <a:r>
              <a:rPr lang="de-DE" dirty="0" smtClean="0">
                <a:latin typeface="Arial" panose="020B0604020202020204" pitchFamily="34" charset="0"/>
                <a:cs typeface="Arial" panose="020B0604020202020204" pitchFamily="34" charset="0"/>
              </a:rPr>
              <a:t>aktiv </a:t>
            </a:r>
            <a:r>
              <a:rPr lang="de-DE" dirty="0">
                <a:latin typeface="Arial" panose="020B0604020202020204" pitchFamily="34" charset="0"/>
                <a:cs typeface="Arial" panose="020B0604020202020204" pitchFamily="34" charset="0"/>
              </a:rPr>
              <a:t>in das Anhörungsverfahren </a:t>
            </a:r>
            <a:r>
              <a:rPr lang="de-DE" dirty="0" smtClean="0">
                <a:latin typeface="Arial" panose="020B0604020202020204" pitchFamily="34" charset="0"/>
                <a:cs typeface="Arial" panose="020B0604020202020204" pitchFamily="34" charset="0"/>
              </a:rPr>
              <a:t>einbezogen und um Stellungnahmen gebeten.</a:t>
            </a:r>
            <a:endParaRPr lang="de-DE"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de-DE"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de-DE" dirty="0">
                <a:latin typeface="Arial" panose="020B0604020202020204" pitchFamily="34" charset="0"/>
                <a:cs typeface="Arial" panose="020B0604020202020204" pitchFamily="34" charset="0"/>
              </a:rPr>
              <a:t>Sämtliche Rückmeldungen werden unter Mitwirkung der zuständigen Schul- und Fachreferate des Kultusministeriums </a:t>
            </a:r>
            <a:r>
              <a:rPr lang="de-DE" dirty="0" smtClean="0">
                <a:latin typeface="Arial" panose="020B0604020202020204" pitchFamily="34" charset="0"/>
                <a:cs typeface="Arial" panose="020B0604020202020204" pitchFamily="34" charset="0"/>
              </a:rPr>
              <a:t>aufgenommen und ausgewertet. Nach einem </a:t>
            </a:r>
            <a:r>
              <a:rPr lang="de-DE" dirty="0">
                <a:latin typeface="Arial" panose="020B0604020202020204" pitchFamily="34" charset="0"/>
                <a:cs typeface="Arial" panose="020B0604020202020204" pitchFamily="34" charset="0"/>
              </a:rPr>
              <a:t>sorgfältigen </a:t>
            </a:r>
            <a:r>
              <a:rPr lang="de-DE" dirty="0" smtClean="0">
                <a:latin typeface="Arial" panose="020B0604020202020204" pitchFamily="34" charset="0"/>
                <a:cs typeface="Arial" panose="020B0604020202020204" pitchFamily="34" charset="0"/>
              </a:rPr>
              <a:t>Abwägungs- </a:t>
            </a:r>
            <a:r>
              <a:rPr lang="de-DE" dirty="0">
                <a:latin typeface="Arial" panose="020B0604020202020204" pitchFamily="34" charset="0"/>
                <a:cs typeface="Arial" panose="020B0604020202020204" pitchFamily="34" charset="0"/>
              </a:rPr>
              <a:t>und </a:t>
            </a:r>
            <a:r>
              <a:rPr lang="de-DE" dirty="0" smtClean="0">
                <a:latin typeface="Arial" panose="020B0604020202020204" pitchFamily="34" charset="0"/>
                <a:cs typeface="Arial" panose="020B0604020202020204" pitchFamily="34" charset="0"/>
              </a:rPr>
              <a:t>Entscheidungsprozess innerhalb des Kultusministeriums werden diese in </a:t>
            </a:r>
            <a:r>
              <a:rPr lang="de-DE" dirty="0">
                <a:latin typeface="Arial" panose="020B0604020202020204" pitchFamily="34" charset="0"/>
                <a:cs typeface="Arial" panose="020B0604020202020204" pitchFamily="34" charset="0"/>
              </a:rPr>
              <a:t>den Reformprozess </a:t>
            </a:r>
            <a:r>
              <a:rPr lang="de-DE" dirty="0" smtClean="0">
                <a:latin typeface="Arial" panose="020B0604020202020204" pitchFamily="34" charset="0"/>
                <a:cs typeface="Arial" panose="020B0604020202020204" pitchFamily="34" charset="0"/>
              </a:rPr>
              <a:t>einbezogen </a:t>
            </a:r>
            <a:r>
              <a:rPr lang="de-DE" dirty="0">
                <a:latin typeface="Arial" panose="020B0604020202020204" pitchFamily="34" charset="0"/>
                <a:cs typeface="Arial" panose="020B0604020202020204" pitchFamily="34" charset="0"/>
              </a:rPr>
              <a:t>und den Bildungsplankommissionen mit Hinweisen zur Verfügung gestellt.</a:t>
            </a:r>
            <a:endParaRPr lang="de-DE" altLang="de-DE" dirty="0">
              <a:latin typeface="Arial" panose="020B0604020202020204" pitchFamily="34" charset="0"/>
              <a:cs typeface="Arial" panose="020B0604020202020204" pitchFamily="34" charset="0"/>
            </a:endParaRPr>
          </a:p>
          <a:p>
            <a:endParaRPr lang="de-DE" dirty="0">
              <a:latin typeface="Arial" panose="020B0604020202020204" pitchFamily="34" charset="0"/>
              <a:cs typeface="Arial" panose="020B0604020202020204" pitchFamily="34" charset="0"/>
            </a:endParaRPr>
          </a:p>
        </p:txBody>
      </p:sp>
      <p:sp>
        <p:nvSpPr>
          <p:cNvPr id="4" name="Foliennummernplatzhalter 3"/>
          <p:cNvSpPr>
            <a:spLocks noGrp="1"/>
          </p:cNvSpPr>
          <p:nvPr>
            <p:ph type="sldNum" sz="quarter" idx="5"/>
          </p:nvPr>
        </p:nvSpPr>
        <p:spPr>
          <a:xfrm>
            <a:off x="579009" y="282775"/>
            <a:ext cx="475921" cy="153888"/>
          </a:xfrm>
        </p:spPr>
        <p:txBody>
          <a:bodyPr/>
          <a:lstStyle/>
          <a:p>
            <a:r>
              <a:rPr lang="de-DE" smtClean="0"/>
              <a:t>Seite </a:t>
            </a:r>
            <a:fld id="{F8FF1768-1DF2-410F-ABF6-E09C1CB8A556}" type="slidenum">
              <a:rPr lang="de-DE" smtClean="0"/>
              <a:pPr/>
              <a:t>19</a:t>
            </a:fld>
            <a:endParaRPr lang="de-DE"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a:xfrm>
            <a:off x="650971" y="282775"/>
            <a:ext cx="403961" cy="153888"/>
          </a:xfrm>
        </p:spPr>
        <p:txBody>
          <a:bodyPr/>
          <a:lstStyle/>
          <a:p>
            <a:r>
              <a:rPr lang="de-DE" smtClean="0"/>
              <a:t>Seite </a:t>
            </a:r>
            <a:fld id="{F8FF1768-1DF2-410F-ABF6-E09C1CB8A556}" type="slidenum">
              <a:rPr lang="de-DE" smtClean="0"/>
              <a:pPr/>
              <a:t>2</a:t>
            </a:fld>
            <a:endParaRPr lang="de-DE" dirty="0"/>
          </a:p>
        </p:txBody>
      </p:sp>
      <p:sp>
        <p:nvSpPr>
          <p:cNvPr id="5" name="Kopfzeilenplatzhalter 4"/>
          <p:cNvSpPr>
            <a:spLocks noGrp="1"/>
          </p:cNvSpPr>
          <p:nvPr>
            <p:ph type="hdr" sz="quarter" idx="11"/>
          </p:nvPr>
        </p:nvSpPr>
        <p:spPr/>
        <p:txBody>
          <a:bodyPr/>
          <a:lstStyle/>
          <a:p>
            <a:endParaRPr lang="de-DE" dirty="0"/>
          </a:p>
        </p:txBody>
      </p:sp>
    </p:spTree>
    <p:extLst>
      <p:ext uri="{BB962C8B-B14F-4D97-AF65-F5344CB8AC3E}">
        <p14:creationId xmlns:p14="http://schemas.microsoft.com/office/powerpoint/2010/main" val="30901917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xfrm>
            <a:off x="915988" y="744538"/>
            <a:ext cx="4965700" cy="3724275"/>
          </a:xfrm>
          <a:ln/>
        </p:spPr>
      </p:sp>
      <p:sp>
        <p:nvSpPr>
          <p:cNvPr id="32771" name="Rectangle 3"/>
          <p:cNvSpPr>
            <a:spLocks noGrp="1" noChangeArrowheads="1"/>
          </p:cNvSpPr>
          <p:nvPr>
            <p:ph type="body" idx="1"/>
          </p:nvPr>
        </p:nvSpPr>
        <p:spPr>
          <a:xfrm>
            <a:off x="460188" y="4603280"/>
            <a:ext cx="5877306" cy="4466988"/>
          </a:xfrm>
          <a:noFill/>
        </p:spPr>
        <p:txBody>
          <a:bodyPr/>
          <a:lstStyle/>
          <a:p>
            <a:r>
              <a:rPr lang="de-DE" altLang="de-DE" dirty="0" smtClean="0">
                <a:latin typeface="Arial" panose="020B0604020202020204" pitchFamily="34" charset="0"/>
                <a:cs typeface="Arial" panose="020B0604020202020204" pitchFamily="34" charset="0"/>
              </a:rPr>
              <a:t> </a:t>
            </a:r>
            <a:r>
              <a:rPr lang="de-DE" altLang="de-DE" u="sng" dirty="0" smtClean="0">
                <a:latin typeface="Arial" panose="020B0604020202020204" pitchFamily="34" charset="0"/>
                <a:cs typeface="Arial" panose="020B0604020202020204" pitchFamily="34" charset="0"/>
              </a:rPr>
              <a:t>Zeitraster der Einführung/Gesamtüberblick</a:t>
            </a:r>
            <a:r>
              <a:rPr lang="de-DE" altLang="de-DE" dirty="0" smtClean="0">
                <a:latin typeface="Arial" panose="020B0604020202020204" pitchFamily="34" charset="0"/>
                <a:cs typeface="Arial" panose="020B0604020202020204" pitchFamily="34" charset="0"/>
              </a:rPr>
              <a:t>: </a:t>
            </a:r>
          </a:p>
          <a:p>
            <a:endParaRPr lang="de-DE" altLang="de-DE" dirty="0" smtClean="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de-DE" altLang="de-DE" u="none" dirty="0" smtClean="0">
                <a:latin typeface="Arial" panose="020B0604020202020204" pitchFamily="34" charset="0"/>
                <a:cs typeface="Arial" panose="020B0604020202020204" pitchFamily="34" charset="0"/>
              </a:rPr>
              <a:t>Im Schuljahr 2016/2017 wird in den Klassen 1 und 2 der Grundschule sowie in den Klassen 5 und 6 der allgemein bildenden weiterführenden</a:t>
            </a:r>
            <a:r>
              <a:rPr lang="de-DE" altLang="de-DE" u="none" baseline="0" dirty="0" smtClean="0">
                <a:latin typeface="Arial" panose="020B0604020202020204" pitchFamily="34" charset="0"/>
                <a:cs typeface="Arial" panose="020B0604020202020204" pitchFamily="34" charset="0"/>
              </a:rPr>
              <a:t> Schulen </a:t>
            </a:r>
            <a:r>
              <a:rPr lang="de-DE" altLang="de-DE" u="none" dirty="0" smtClean="0">
                <a:latin typeface="Arial" panose="020B0604020202020204" pitchFamily="34" charset="0"/>
                <a:cs typeface="Arial" panose="020B0604020202020204" pitchFamily="34" charset="0"/>
              </a:rPr>
              <a:t>der neue Bildungsplan in Kraft treten. </a:t>
            </a:r>
          </a:p>
          <a:p>
            <a:pPr marL="171450" indent="-171450">
              <a:buFont typeface="Arial" panose="020B0604020202020204" pitchFamily="34" charset="0"/>
              <a:buChar char="•"/>
            </a:pPr>
            <a:r>
              <a:rPr lang="de-DE" altLang="de-DE" u="none" dirty="0" smtClean="0">
                <a:latin typeface="Arial" panose="020B0604020202020204" pitchFamily="34" charset="0"/>
                <a:cs typeface="Arial" panose="020B0604020202020204" pitchFamily="34" charset="0"/>
              </a:rPr>
              <a:t>Der Bildungsplan wird dann in den folgenden Jahren kontinuierlich „hochwachsen“, bis er sich im Schuljahr 2023/2024 über alle Klassenstufen erstreckt. </a:t>
            </a:r>
          </a:p>
          <a:p>
            <a:pPr marL="171450" indent="-171450">
              <a:buFont typeface="Arial" panose="020B0604020202020204" pitchFamily="34" charset="0"/>
              <a:buChar char="•"/>
            </a:pPr>
            <a:endParaRPr lang="de-DE" altLang="de-DE" u="none" dirty="0" smtClean="0">
              <a:latin typeface="Arial" panose="020B0604020202020204" pitchFamily="34" charset="0"/>
              <a:cs typeface="Arial" panose="020B0604020202020204" pitchFamily="34" charset="0"/>
            </a:endParaRPr>
          </a:p>
          <a:p>
            <a:pPr marL="171450" indent="-171450">
              <a:spcBef>
                <a:spcPct val="0"/>
              </a:spcBef>
              <a:buFont typeface="Arial" panose="020B0604020202020204" pitchFamily="34" charset="0"/>
              <a:buChar char="•"/>
            </a:pPr>
            <a:endParaRPr lang="de-DE" altLang="de-DE" sz="1100" dirty="0" smtClean="0"/>
          </a:p>
          <a:p>
            <a:pPr marL="171450" indent="-171450">
              <a:spcBef>
                <a:spcPct val="0"/>
              </a:spcBef>
              <a:buFont typeface="Arial" panose="020B0604020202020204" pitchFamily="34" charset="0"/>
              <a:buChar char="•"/>
              <a:defRPr/>
            </a:pPr>
            <a:r>
              <a:rPr lang="de-DE" dirty="0">
                <a:latin typeface="Arial" panose="020B0604020202020204" pitchFamily="34" charset="0"/>
                <a:cs typeface="Arial" panose="020B0604020202020204" pitchFamily="34" charset="0"/>
              </a:rPr>
              <a:t>Parallel zur Einführung der neuen Bildungspläne </a:t>
            </a:r>
            <a:r>
              <a:rPr lang="de-DE" dirty="0" smtClean="0">
                <a:latin typeface="Arial" panose="020B0604020202020204" pitchFamily="34" charset="0"/>
                <a:cs typeface="Arial" panose="020B0604020202020204" pitchFamily="34" charset="0"/>
              </a:rPr>
              <a:t>werden flankierende </a:t>
            </a:r>
            <a:r>
              <a:rPr lang="de-DE" dirty="0">
                <a:latin typeface="Arial" panose="020B0604020202020204" pitchFamily="34" charset="0"/>
                <a:cs typeface="Arial" panose="020B0604020202020204" pitchFamily="34" charset="0"/>
              </a:rPr>
              <a:t>Maßnahmen Schulen und Lehrkräfte bei der Implementierung der neuen Bildungspläne unterstützen. </a:t>
            </a:r>
            <a:endParaRPr lang="de-DE" dirty="0" smtClean="0">
              <a:latin typeface="Arial" panose="020B0604020202020204" pitchFamily="34" charset="0"/>
              <a:cs typeface="Arial" panose="020B0604020202020204" pitchFamily="34" charset="0"/>
            </a:endParaRPr>
          </a:p>
          <a:p>
            <a:pPr>
              <a:spcBef>
                <a:spcPct val="0"/>
              </a:spcBef>
              <a:defRPr/>
            </a:pPr>
            <a:endParaRPr lang="de-DE" dirty="0">
              <a:latin typeface="Arial" panose="020B0604020202020204" pitchFamily="34" charset="0"/>
              <a:cs typeface="Arial" panose="020B0604020202020204" pitchFamily="34" charset="0"/>
            </a:endParaRPr>
          </a:p>
          <a:p>
            <a:pPr marL="171450" indent="-171450">
              <a:spcBef>
                <a:spcPct val="0"/>
              </a:spcBef>
              <a:buFont typeface="Arial" panose="020B0604020202020204" pitchFamily="34" charset="0"/>
              <a:buChar char="•"/>
            </a:pPr>
            <a:r>
              <a:rPr lang="de-DE" dirty="0">
                <a:latin typeface="Arial" panose="020B0604020202020204" pitchFamily="34" charset="0"/>
                <a:cs typeface="Arial" panose="020B0604020202020204" pitchFamily="34" charset="0"/>
              </a:rPr>
              <a:t>Hierzu zählen </a:t>
            </a:r>
            <a:r>
              <a:rPr lang="de-DE" dirty="0" smtClean="0">
                <a:latin typeface="Arial" panose="020B0604020202020204" pitchFamily="34" charset="0"/>
                <a:cs typeface="Arial" panose="020B0604020202020204" pitchFamily="34" charset="0"/>
              </a:rPr>
              <a:t>Unterstützungsmaßnahmen im Bereich der Schulentwicklung,  Fortbildungsmaßnahmen, </a:t>
            </a:r>
            <a:r>
              <a:rPr lang="de-DE" dirty="0">
                <a:latin typeface="Arial" panose="020B0604020202020204" pitchFamily="34" charset="0"/>
                <a:cs typeface="Arial" panose="020B0604020202020204" pitchFamily="34" charset="0"/>
              </a:rPr>
              <a:t>die Bereitstellung von </a:t>
            </a:r>
            <a:r>
              <a:rPr lang="de-DE" dirty="0" smtClean="0">
                <a:latin typeface="Arial" panose="020B0604020202020204" pitchFamily="34" charset="0"/>
                <a:cs typeface="Arial" panose="020B0604020202020204" pitchFamily="34" charset="0"/>
              </a:rPr>
              <a:t>Umsetzungshilfen wie Kompetenzraster </a:t>
            </a:r>
            <a:r>
              <a:rPr lang="de-DE" dirty="0">
                <a:latin typeface="Arial" panose="020B0604020202020204" pitchFamily="34" charset="0"/>
                <a:cs typeface="Arial" panose="020B0604020202020204" pitchFamily="34" charset="0"/>
              </a:rPr>
              <a:t>und </a:t>
            </a:r>
            <a:r>
              <a:rPr lang="de-DE" dirty="0" smtClean="0">
                <a:latin typeface="Arial" panose="020B0604020202020204" pitchFamily="34" charset="0"/>
                <a:cs typeface="Arial" panose="020B0604020202020204" pitchFamily="34" charset="0"/>
              </a:rPr>
              <a:t>Beispielcurricula </a:t>
            </a:r>
            <a:r>
              <a:rPr lang="de-DE" dirty="0">
                <a:latin typeface="Arial" panose="020B0604020202020204" pitchFamily="34" charset="0"/>
                <a:cs typeface="Arial" panose="020B0604020202020204" pitchFamily="34" charset="0"/>
              </a:rPr>
              <a:t>sowie die Entwicklung einer </a:t>
            </a:r>
            <a:r>
              <a:rPr lang="de-DE" dirty="0" smtClean="0">
                <a:latin typeface="Arial" panose="020B0604020202020204" pitchFamily="34" charset="0"/>
                <a:cs typeface="Arial" panose="020B0604020202020204" pitchFamily="34" charset="0"/>
              </a:rPr>
              <a:t>Online-Plattform. </a:t>
            </a:r>
            <a:r>
              <a:rPr lang="de-DE" altLang="de-DE" dirty="0" smtClean="0">
                <a:latin typeface="Arial" panose="020B0604020202020204" pitchFamily="34" charset="0"/>
                <a:cs typeface="Arial" panose="020B0604020202020204" pitchFamily="34" charset="0"/>
              </a:rPr>
              <a:t>Auf diese Aspekte soll im Folgenden eingegangen werden. </a:t>
            </a:r>
            <a:endParaRPr lang="de-DE" altLang="de-DE" dirty="0">
              <a:latin typeface="Arial" panose="020B0604020202020204" pitchFamily="34" charset="0"/>
              <a:cs typeface="Arial" panose="020B0604020202020204" pitchFamily="34" charset="0"/>
            </a:endParaRPr>
          </a:p>
          <a:p>
            <a:pPr marL="171450" indent="-171450">
              <a:spcBef>
                <a:spcPct val="0"/>
              </a:spcBef>
              <a:buFont typeface="Arial" panose="020B0604020202020204" pitchFamily="34" charset="0"/>
              <a:buChar char="•"/>
            </a:pPr>
            <a:endParaRPr lang="de-DE" altLang="de-DE" sz="1100" dirty="0" smtClean="0"/>
          </a:p>
        </p:txBody>
      </p:sp>
      <p:sp>
        <p:nvSpPr>
          <p:cNvPr id="2" name="Foliennummernplatzhalter 1"/>
          <p:cNvSpPr>
            <a:spLocks noGrp="1"/>
          </p:cNvSpPr>
          <p:nvPr>
            <p:ph type="sldNum" sz="quarter" idx="10"/>
          </p:nvPr>
        </p:nvSpPr>
        <p:spPr>
          <a:xfrm>
            <a:off x="579011" y="282775"/>
            <a:ext cx="475921" cy="153888"/>
          </a:xfrm>
        </p:spPr>
        <p:txBody>
          <a:bodyPr/>
          <a:lstStyle/>
          <a:p>
            <a:r>
              <a:rPr lang="de-DE" smtClean="0"/>
              <a:t>Seite </a:t>
            </a:r>
            <a:fld id="{F8FF1768-1DF2-410F-ABF6-E09C1CB8A556}" type="slidenum">
              <a:rPr lang="de-DE" smtClean="0"/>
              <a:pPr/>
              <a:t>20</a:t>
            </a:fld>
            <a:endParaRPr lang="de-DE" dirty="0"/>
          </a:p>
        </p:txBody>
      </p:sp>
      <p:sp>
        <p:nvSpPr>
          <p:cNvPr id="3" name="Kopfzeilenplatzhalter 2"/>
          <p:cNvSpPr>
            <a:spLocks noGrp="1"/>
          </p:cNvSpPr>
          <p:nvPr>
            <p:ph type="hdr" sz="quarter" idx="11"/>
          </p:nvPr>
        </p:nvSpPr>
        <p:spPr/>
        <p:txBody>
          <a:bodyPr/>
          <a:lstStyle/>
          <a:p>
            <a:endParaRPr lang="de-DE"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4501" y="4715158"/>
            <a:ext cx="6120680" cy="4466988"/>
          </a:xfrm>
        </p:spPr>
        <p:txBody>
          <a:bodyPr/>
          <a:lstStyle/>
          <a:p>
            <a:pPr marL="171450" lvl="0" indent="-171450" fontAlgn="base" hangingPunct="0">
              <a:buFont typeface="Arial" panose="020B0604020202020204" pitchFamily="34" charset="0"/>
              <a:buChar char="•"/>
            </a:pPr>
            <a:r>
              <a:rPr lang="de-DE" sz="1200" kern="1200" dirty="0" smtClean="0">
                <a:solidFill>
                  <a:schemeClr val="tx1"/>
                </a:solidFill>
                <a:effectLst/>
                <a:latin typeface="Times"/>
                <a:ea typeface="+mn-ea"/>
                <a:cs typeface="+mn-cs"/>
              </a:rPr>
              <a:t>Angesichts der überarbeiteten Bildungspläne stehen Schulleitungen wie auch Lehrkräfte großen Herausforderungen gegenüber. </a:t>
            </a:r>
          </a:p>
          <a:p>
            <a:pPr marL="171450" lvl="0" indent="-171450" fontAlgn="base" hangingPunct="0">
              <a:buFont typeface="Arial" panose="020B0604020202020204" pitchFamily="34" charset="0"/>
              <a:buChar char="•"/>
            </a:pPr>
            <a:r>
              <a:rPr lang="de-DE" sz="1200" kern="1200" dirty="0" smtClean="0">
                <a:solidFill>
                  <a:schemeClr val="tx1"/>
                </a:solidFill>
                <a:effectLst/>
                <a:latin typeface="Times"/>
                <a:ea typeface="+mn-ea"/>
                <a:cs typeface="+mn-cs"/>
              </a:rPr>
              <a:t>Die mit der Bildungsplanreform verbundenen bildungspolitischen Ziele, insbesondere der positive Umgang mit Heterogenität,  können – je nach Ausgangslage der jeweiligen </a:t>
            </a:r>
            <a:r>
              <a:rPr lang="de-DE" sz="1200" kern="1200" smtClean="0">
                <a:solidFill>
                  <a:schemeClr val="tx1"/>
                </a:solidFill>
                <a:effectLst/>
                <a:latin typeface="Times"/>
                <a:ea typeface="+mn-ea"/>
                <a:cs typeface="+mn-cs"/>
              </a:rPr>
              <a:t>Schule -einen </a:t>
            </a:r>
            <a:r>
              <a:rPr lang="de-DE" sz="1200" kern="1200" dirty="0" smtClean="0">
                <a:solidFill>
                  <a:schemeClr val="tx1"/>
                </a:solidFill>
                <a:effectLst/>
                <a:latin typeface="Times"/>
                <a:ea typeface="+mn-ea"/>
                <a:cs typeface="+mn-cs"/>
              </a:rPr>
              <a:t>umfassenden Schulentwicklungsprozess auslösen.</a:t>
            </a:r>
          </a:p>
          <a:p>
            <a:pPr marL="171450" lvl="0" indent="-171450" fontAlgn="base" hangingPunct="0">
              <a:buFont typeface="Arial" panose="020B0604020202020204" pitchFamily="34" charset="0"/>
              <a:buChar char="•"/>
            </a:pPr>
            <a:r>
              <a:rPr lang="de-DE" sz="1200" kern="1200" dirty="0" smtClean="0">
                <a:solidFill>
                  <a:schemeClr val="tx1"/>
                </a:solidFill>
                <a:effectLst/>
                <a:latin typeface="Times"/>
                <a:ea typeface="+mn-ea"/>
                <a:cs typeface="+mn-cs"/>
              </a:rPr>
              <a:t>Im Fokus steht dabei die Implementierung der Bildungspläne, sowohl deren fachbezogene Umsetzung als auch um die Umsetzung im Hinblick auf übergreifende Themenfelder. </a:t>
            </a:r>
          </a:p>
          <a:p>
            <a:pPr marL="171450" lvl="0" indent="-171450" fontAlgn="base" hangingPunct="0">
              <a:buFont typeface="Arial" panose="020B0604020202020204" pitchFamily="34" charset="0"/>
              <a:buChar char="•"/>
            </a:pPr>
            <a:r>
              <a:rPr lang="de-DE" sz="1200" kern="1200" dirty="0" smtClean="0">
                <a:solidFill>
                  <a:schemeClr val="tx1"/>
                </a:solidFill>
                <a:effectLst/>
                <a:latin typeface="Times"/>
                <a:ea typeface="+mn-ea"/>
                <a:cs typeface="+mn-cs"/>
              </a:rPr>
              <a:t>Die Bildungsplanreform hat darüber hinaus auch Konsequenzen für die Umsetzung auf der schulischen Ebene. </a:t>
            </a:r>
          </a:p>
          <a:p>
            <a:pPr marL="171450" lvl="0" indent="-171450" fontAlgn="base" hangingPunct="0">
              <a:buFont typeface="Arial" panose="020B0604020202020204" pitchFamily="34" charset="0"/>
              <a:buChar char="•"/>
            </a:pPr>
            <a:r>
              <a:rPr lang="de-DE" sz="1200" kern="1200" dirty="0" smtClean="0">
                <a:solidFill>
                  <a:schemeClr val="tx1"/>
                </a:solidFill>
                <a:effectLst/>
                <a:latin typeface="Times"/>
                <a:ea typeface="+mn-ea"/>
                <a:cs typeface="+mn-cs"/>
              </a:rPr>
              <a:t>Damit die schulischen Aktivitäten auf den verschiedenen Ebenen ineinandergreifen, bedarf es der Planung und der Steuerung des Schulentwicklungsprozesses.</a:t>
            </a:r>
          </a:p>
          <a:p>
            <a:pPr marL="171450" lvl="0" indent="-171450">
              <a:buFont typeface="Arial" panose="020B0604020202020204" pitchFamily="34" charset="0"/>
              <a:buChar char="•"/>
            </a:pPr>
            <a:endParaRPr lang="de-DE" kern="1200" dirty="0" smtClean="0">
              <a:solidFill>
                <a:schemeClr val="tx1"/>
              </a:solidFill>
              <a:effectLst/>
              <a:latin typeface="Arial" panose="020B0604020202020204" pitchFamily="34" charset="0"/>
              <a:cs typeface="Arial" panose="020B0604020202020204" pitchFamily="34" charset="0"/>
            </a:endParaRPr>
          </a:p>
        </p:txBody>
      </p:sp>
      <p:sp>
        <p:nvSpPr>
          <p:cNvPr id="4" name="Foliennummernplatzhalter 3"/>
          <p:cNvSpPr>
            <a:spLocks noGrp="1"/>
          </p:cNvSpPr>
          <p:nvPr>
            <p:ph type="sldNum" sz="quarter" idx="10"/>
          </p:nvPr>
        </p:nvSpPr>
        <p:spPr>
          <a:xfrm>
            <a:off x="579010" y="282778"/>
            <a:ext cx="475920" cy="153888"/>
          </a:xfrm>
        </p:spPr>
        <p:txBody>
          <a:bodyPr/>
          <a:lstStyle/>
          <a:p>
            <a:r>
              <a:rPr lang="de-DE" smtClean="0"/>
              <a:t>Seite </a:t>
            </a:r>
            <a:fld id="{F8FF1768-1DF2-410F-ABF6-E09C1CB8A556}" type="slidenum">
              <a:rPr lang="de-DE" smtClean="0"/>
              <a:pPr/>
              <a:t>21</a:t>
            </a:fld>
            <a:endParaRPr lang="de-DE" dirty="0"/>
          </a:p>
        </p:txBody>
      </p:sp>
      <p:sp>
        <p:nvSpPr>
          <p:cNvPr id="5" name="Kopfzeilenplatzhalter 4"/>
          <p:cNvSpPr>
            <a:spLocks noGrp="1"/>
          </p:cNvSpPr>
          <p:nvPr>
            <p:ph type="hdr" sz="quarter" idx="11"/>
          </p:nvPr>
        </p:nvSpPr>
        <p:spPr/>
        <p:txBody>
          <a:bodyPr/>
          <a:lstStyle/>
          <a:p>
            <a:endParaRPr lang="de-DE" dirty="0"/>
          </a:p>
        </p:txBody>
      </p:sp>
    </p:spTree>
    <p:extLst>
      <p:ext uri="{BB962C8B-B14F-4D97-AF65-F5344CB8AC3E}">
        <p14:creationId xmlns:p14="http://schemas.microsoft.com/office/powerpoint/2010/main" val="23221379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460185" y="4715157"/>
            <a:ext cx="5877306" cy="5000689"/>
          </a:xfrm>
        </p:spPr>
        <p:txBody>
          <a:bodyPr/>
          <a:lstStyle/>
          <a:p>
            <a:pPr marL="171450" lvl="0" indent="-171450">
              <a:buFont typeface="Arial" panose="020B0604020202020204" pitchFamily="34" charset="0"/>
              <a:buChar char="•"/>
            </a:pPr>
            <a:r>
              <a:rPr lang="de-DE" kern="1200" dirty="0" smtClean="0">
                <a:solidFill>
                  <a:schemeClr val="tx1"/>
                </a:solidFill>
                <a:effectLst/>
                <a:latin typeface="Arial" panose="020B0604020202020204" pitchFamily="34" charset="0"/>
                <a:cs typeface="Arial" panose="020B0604020202020204" pitchFamily="34" charset="0"/>
              </a:rPr>
              <a:t>Den Schulen steht zum Start der Bildungsplanreform ein umfassendes und differenziertes Unterstützungssystem zur Verfügung.</a:t>
            </a:r>
          </a:p>
          <a:p>
            <a:pPr marL="171450" lvl="0" indent="-171450">
              <a:buFont typeface="Arial" panose="020B0604020202020204" pitchFamily="34" charset="0"/>
              <a:buChar char="•"/>
            </a:pPr>
            <a:r>
              <a:rPr lang="de-DE" kern="1200" dirty="0" smtClean="0">
                <a:solidFill>
                  <a:schemeClr val="tx1"/>
                </a:solidFill>
                <a:effectLst/>
                <a:latin typeface="Arial" panose="020B0604020202020204" pitchFamily="34" charset="0"/>
                <a:cs typeface="Arial" panose="020B0604020202020204" pitchFamily="34" charset="0"/>
              </a:rPr>
              <a:t>Die Angebote werden so entwickelt, dass sie zum Bedarf entlang des Schul- und Unterrichtsentwicklungsprozesses der Schulen passen und die Implementierung begleiten.</a:t>
            </a:r>
          </a:p>
          <a:p>
            <a:pPr marL="171450" lvl="0" indent="-171450">
              <a:buFont typeface="Arial" panose="020B0604020202020204" pitchFamily="34" charset="0"/>
              <a:buChar char="•"/>
            </a:pPr>
            <a:r>
              <a:rPr lang="de-DE" kern="1200" dirty="0" smtClean="0">
                <a:solidFill>
                  <a:schemeClr val="tx1"/>
                </a:solidFill>
                <a:effectLst/>
                <a:latin typeface="Arial" panose="020B0604020202020204" pitchFamily="34" charset="0"/>
                <a:cs typeface="Arial" panose="020B0604020202020204" pitchFamily="34" charset="0"/>
              </a:rPr>
              <a:t>Zur Unterstützung der Planung und Steuerung wird es prozessorientierte Veranstaltungen durch Fachberaterinnen und Fachberater Schulentwicklung (FBS) geben. Ziel dieser Veranstaltungen für Schulteams (mit zwei bis drei eintägigen Terminen) ist es, dass jede Schule am Ende ihren eigenen (über mehrere Jahre hinweg reichenden) Umsetzungsplan als Grundlage für ein erfolgreiches Projektmanagement erstellt hat.</a:t>
            </a:r>
          </a:p>
          <a:p>
            <a:pPr marL="171450" lvl="0" indent="-171450">
              <a:buFont typeface="Arial" panose="020B0604020202020204" pitchFamily="34" charset="0"/>
              <a:buChar char="•"/>
            </a:pPr>
            <a:r>
              <a:rPr lang="de-DE" kern="1200" dirty="0" smtClean="0">
                <a:solidFill>
                  <a:schemeClr val="tx1"/>
                </a:solidFill>
                <a:effectLst/>
                <a:latin typeface="Arial" panose="020B0604020202020204" pitchFamily="34" charset="0"/>
                <a:cs typeface="Arial" panose="020B0604020202020204" pitchFamily="34" charset="0"/>
              </a:rPr>
              <a:t>Darüber hinaus können FBS die Schulen punktuell bei der Einführung des Bildungs-plans beraten und begleiten, speziell auch bei der strukturellen Umsetzung auf der Ebene der Schule (z. B. Anpassung des Leitbildes oder des Qualitätsmanagements).</a:t>
            </a:r>
          </a:p>
          <a:p>
            <a:pPr marL="171450" lvl="0" indent="-171450">
              <a:buFont typeface="Arial" panose="020B0604020202020204" pitchFamily="34" charset="0"/>
              <a:buChar char="•"/>
            </a:pPr>
            <a:r>
              <a:rPr lang="de-DE" dirty="0" smtClean="0">
                <a:latin typeface="Arial" panose="020B0604020202020204" pitchFamily="34" charset="0"/>
                <a:cs typeface="Arial" panose="020B0604020202020204" pitchFamily="34" charset="0"/>
              </a:rPr>
              <a:t>Selbstverständlich kommt auch der Schulaufsicht eine begleitende und beratende Funktion bei der Implementierung der neuen Bildungspläne zu. </a:t>
            </a:r>
            <a:endParaRPr lang="de-DE" kern="1200" dirty="0" smtClean="0">
              <a:solidFill>
                <a:schemeClr val="tx1"/>
              </a:solidFill>
              <a:effectLst/>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de-DE" kern="1200" dirty="0" smtClean="0">
                <a:solidFill>
                  <a:schemeClr val="tx1"/>
                </a:solidFill>
                <a:effectLst/>
                <a:latin typeface="Arial" panose="020B0604020202020204" pitchFamily="34" charset="0"/>
                <a:cs typeface="Arial" panose="020B0604020202020204" pitchFamily="34" charset="0"/>
              </a:rPr>
              <a:t>Das Unterstützungssystem für die fachbezogene Umsetzung und die Umsetzung übergreifender Themen mit</a:t>
            </a:r>
          </a:p>
          <a:p>
            <a:pPr marL="361950" lvl="1" indent="-171450">
              <a:buFont typeface="Arial" panose="020B0604020202020204" pitchFamily="34" charset="0"/>
              <a:buChar char="•"/>
            </a:pPr>
            <a:r>
              <a:rPr lang="de-DE" kern="1200" dirty="0" smtClean="0">
                <a:solidFill>
                  <a:schemeClr val="tx1"/>
                </a:solidFill>
                <a:effectLst/>
                <a:latin typeface="Arial" panose="020B0604020202020204" pitchFamily="34" charset="0"/>
                <a:cs typeface="Arial" panose="020B0604020202020204" pitchFamily="34" charset="0"/>
              </a:rPr>
              <a:t>der fachlichen Beratung durch Fachberaterinnen und Fachberater Unterricht,</a:t>
            </a:r>
          </a:p>
          <a:p>
            <a:pPr marL="361950" lvl="1" indent="-171450">
              <a:buFont typeface="Arial" panose="020B0604020202020204" pitchFamily="34" charset="0"/>
              <a:buChar char="•"/>
            </a:pPr>
            <a:r>
              <a:rPr lang="de-DE" kern="1200" dirty="0" smtClean="0">
                <a:solidFill>
                  <a:schemeClr val="tx1"/>
                </a:solidFill>
                <a:effectLst/>
                <a:latin typeface="Arial" panose="020B0604020202020204" pitchFamily="34" charset="0"/>
                <a:cs typeface="Arial" panose="020B0604020202020204" pitchFamily="34" charset="0"/>
              </a:rPr>
              <a:t>der Lehrkräftefortbildung, </a:t>
            </a:r>
          </a:p>
          <a:p>
            <a:pPr marL="361950" lvl="1" indent="-171450">
              <a:buFont typeface="Arial" panose="020B0604020202020204" pitchFamily="34" charset="0"/>
              <a:buChar char="•"/>
            </a:pPr>
            <a:r>
              <a:rPr lang="de-DE" kern="1200" dirty="0" smtClean="0">
                <a:solidFill>
                  <a:schemeClr val="tx1"/>
                </a:solidFill>
                <a:effectLst/>
                <a:latin typeface="Arial" panose="020B0604020202020204" pitchFamily="34" charset="0"/>
                <a:cs typeface="Arial" panose="020B0604020202020204" pitchFamily="34" charset="0"/>
              </a:rPr>
              <a:t>den Umsetzungshilfen (Beispielcurricula, Kompetenzraster, Lernwegelisten, Lernmaterialien) und</a:t>
            </a:r>
          </a:p>
          <a:p>
            <a:pPr marL="361950" lvl="1" indent="-171450">
              <a:buFont typeface="Arial" panose="020B0604020202020204" pitchFamily="34" charset="0"/>
              <a:buChar char="•"/>
            </a:pPr>
            <a:r>
              <a:rPr lang="de-DE" kern="1200" dirty="0" smtClean="0">
                <a:solidFill>
                  <a:schemeClr val="tx1"/>
                </a:solidFill>
                <a:effectLst/>
                <a:latin typeface="Arial" panose="020B0604020202020204" pitchFamily="34" charset="0"/>
                <a:cs typeface="Arial" panose="020B0604020202020204" pitchFamily="34" charset="0"/>
              </a:rPr>
              <a:t>der Online-Plattform</a:t>
            </a:r>
          </a:p>
          <a:p>
            <a:pPr lvl="1"/>
            <a:r>
              <a:rPr lang="de-DE" kern="1200" dirty="0" smtClean="0">
                <a:solidFill>
                  <a:schemeClr val="tx1"/>
                </a:solidFill>
                <a:effectLst/>
                <a:latin typeface="Arial" panose="020B0604020202020204" pitchFamily="34" charset="0"/>
                <a:cs typeface="Arial" panose="020B0604020202020204" pitchFamily="34" charset="0"/>
              </a:rPr>
              <a:t>ist sehr vielfältig. Daher wird darauf im Folgenden noch ausführlicher eingegangen.</a:t>
            </a:r>
          </a:p>
          <a:p>
            <a:r>
              <a:rPr lang="de-DE" kern="1200" dirty="0" smtClean="0">
                <a:solidFill>
                  <a:schemeClr val="tx1"/>
                </a:solidFill>
                <a:effectLst/>
                <a:latin typeface="Arial" panose="020B0604020202020204" pitchFamily="34" charset="0"/>
                <a:cs typeface="Arial" panose="020B0604020202020204" pitchFamily="34" charset="0"/>
              </a:rPr>
              <a:t> </a:t>
            </a:r>
          </a:p>
          <a:p>
            <a:pPr marL="0" indent="0">
              <a:buFont typeface="Arial" panose="020B0604020202020204" pitchFamily="34" charset="0"/>
              <a:buNone/>
            </a:pPr>
            <a:endParaRPr lang="de-DE" dirty="0">
              <a:latin typeface="Arial" panose="020B0604020202020204" pitchFamily="34" charset="0"/>
              <a:cs typeface="Arial" panose="020B0604020202020204" pitchFamily="34" charset="0"/>
            </a:endParaRPr>
          </a:p>
        </p:txBody>
      </p:sp>
      <p:sp>
        <p:nvSpPr>
          <p:cNvPr id="4" name="Foliennummernplatzhalter 3"/>
          <p:cNvSpPr>
            <a:spLocks noGrp="1"/>
          </p:cNvSpPr>
          <p:nvPr>
            <p:ph type="sldNum" sz="quarter" idx="10"/>
          </p:nvPr>
        </p:nvSpPr>
        <p:spPr>
          <a:xfrm>
            <a:off x="579010" y="282778"/>
            <a:ext cx="475920" cy="153888"/>
          </a:xfrm>
        </p:spPr>
        <p:txBody>
          <a:bodyPr/>
          <a:lstStyle/>
          <a:p>
            <a:r>
              <a:rPr lang="de-DE" smtClean="0"/>
              <a:t>Seite </a:t>
            </a:r>
            <a:fld id="{F8FF1768-1DF2-410F-ABF6-E09C1CB8A556}" type="slidenum">
              <a:rPr lang="de-DE" smtClean="0"/>
              <a:pPr/>
              <a:t>22</a:t>
            </a:fld>
            <a:endParaRPr lang="de-DE" dirty="0"/>
          </a:p>
        </p:txBody>
      </p:sp>
      <p:sp>
        <p:nvSpPr>
          <p:cNvPr id="5" name="Kopfzeilenplatzhalter 4"/>
          <p:cNvSpPr>
            <a:spLocks noGrp="1"/>
          </p:cNvSpPr>
          <p:nvPr>
            <p:ph type="hdr" sz="quarter" idx="11"/>
          </p:nvPr>
        </p:nvSpPr>
        <p:spPr/>
        <p:txBody>
          <a:bodyPr/>
          <a:lstStyle/>
          <a:p>
            <a:endParaRPr lang="de-DE" dirty="0"/>
          </a:p>
        </p:txBody>
      </p:sp>
    </p:spTree>
    <p:extLst>
      <p:ext uri="{BB962C8B-B14F-4D97-AF65-F5344CB8AC3E}">
        <p14:creationId xmlns:p14="http://schemas.microsoft.com/office/powerpoint/2010/main" val="23221379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izenplatzhalter 2"/>
          <p:cNvSpPr>
            <a:spLocks noGrp="1"/>
          </p:cNvSpPr>
          <p:nvPr>
            <p:ph type="body" idx="1"/>
          </p:nvPr>
        </p:nvSpPr>
        <p:spPr>
          <a:xfrm>
            <a:off x="166319" y="4459262"/>
            <a:ext cx="6544886" cy="5256585"/>
          </a:xfrm>
          <a:noFill/>
        </p:spPr>
        <p:txBody>
          <a:bodyPr/>
          <a:lstStyle/>
          <a:p>
            <a:pPr lvl="0"/>
            <a:r>
              <a:rPr lang="de-DE" sz="1000" dirty="0">
                <a:latin typeface="Arial" panose="020B0604020202020204" pitchFamily="34" charset="0"/>
                <a:cs typeface="Arial" panose="020B0604020202020204" pitchFamily="34" charset="0"/>
              </a:rPr>
              <a:t>Die Fortbildungskonzeption zur Implementierung der Bildungspläne 2016 („Vier-Bausteine-Modell“) schließt Informationen für Schulleitungen, Angebote für alle Schulen und Fachfortbildungen für Lehrkräfte ein. </a:t>
            </a:r>
          </a:p>
          <a:p>
            <a:pPr lvl="0"/>
            <a:r>
              <a:rPr lang="de-DE" sz="1000" dirty="0" smtClean="0">
                <a:latin typeface="Arial" panose="020B0604020202020204" pitchFamily="34" charset="0"/>
                <a:cs typeface="Arial" panose="020B0604020202020204" pitchFamily="34" charset="0"/>
              </a:rPr>
              <a:t>I</a:t>
            </a:r>
            <a:r>
              <a:rPr lang="de-DE" sz="1000" dirty="0">
                <a:latin typeface="Arial" panose="020B0604020202020204" pitchFamily="34" charset="0"/>
                <a:cs typeface="Arial" panose="020B0604020202020204" pitchFamily="34" charset="0"/>
              </a:rPr>
              <a:t>) </a:t>
            </a:r>
            <a:r>
              <a:rPr lang="de-DE" sz="1000" u="sng" dirty="0">
                <a:latin typeface="Arial" panose="020B0604020202020204" pitchFamily="34" charset="0"/>
                <a:cs typeface="Arial" panose="020B0604020202020204" pitchFamily="34" charset="0"/>
              </a:rPr>
              <a:t>Information der Schulleitungen (1. Baustein)</a:t>
            </a:r>
            <a:r>
              <a:rPr lang="de-DE" sz="1000" dirty="0">
                <a:latin typeface="Arial" panose="020B0604020202020204" pitchFamily="34" charset="0"/>
                <a:cs typeface="Arial" panose="020B0604020202020204" pitchFamily="34" charset="0"/>
              </a:rPr>
              <a:t>:</a:t>
            </a:r>
          </a:p>
          <a:p>
            <a:pPr marL="171450" lvl="0" indent="-171450">
              <a:buFont typeface="Arial" panose="020B0604020202020204" pitchFamily="34" charset="0"/>
              <a:buChar char="•"/>
            </a:pPr>
            <a:r>
              <a:rPr lang="de-DE" sz="1000" dirty="0">
                <a:latin typeface="Arial" panose="020B0604020202020204" pitchFamily="34" charset="0"/>
                <a:cs typeface="Arial" panose="020B0604020202020204" pitchFamily="34" charset="0"/>
              </a:rPr>
              <a:t>Um die Information aller Schulleitungen sicherzustellen, werden in Dienstbesprechungen </a:t>
            </a:r>
            <a:r>
              <a:rPr lang="de-DE" sz="1000" dirty="0" smtClean="0">
                <a:latin typeface="Arial" panose="020B0604020202020204" pitchFamily="34" charset="0"/>
                <a:cs typeface="Arial" panose="020B0604020202020204" pitchFamily="34" charset="0"/>
              </a:rPr>
              <a:t>Aufbau </a:t>
            </a:r>
            <a:r>
              <a:rPr lang="de-DE" sz="1000" dirty="0">
                <a:latin typeface="Arial" panose="020B0604020202020204" pitchFamily="34" charset="0"/>
                <a:cs typeface="Arial" panose="020B0604020202020204" pitchFamily="34" charset="0"/>
              </a:rPr>
              <a:t>und </a:t>
            </a:r>
            <a:r>
              <a:rPr lang="de-DE" sz="1000" dirty="0" smtClean="0">
                <a:latin typeface="Arial" panose="020B0604020202020204" pitchFamily="34" charset="0"/>
                <a:cs typeface="Arial" panose="020B0604020202020204" pitchFamily="34" charset="0"/>
              </a:rPr>
              <a:t>Intention </a:t>
            </a:r>
            <a:r>
              <a:rPr lang="de-DE" sz="1000" dirty="0">
                <a:latin typeface="Arial" panose="020B0604020202020204" pitchFamily="34" charset="0"/>
                <a:cs typeface="Arial" panose="020B0604020202020204" pitchFamily="34" charset="0"/>
              </a:rPr>
              <a:t>der </a:t>
            </a:r>
            <a:r>
              <a:rPr lang="de-DE" sz="1000" dirty="0" smtClean="0">
                <a:latin typeface="Arial" panose="020B0604020202020204" pitchFamily="34" charset="0"/>
                <a:cs typeface="Arial" panose="020B0604020202020204" pitchFamily="34" charset="0"/>
              </a:rPr>
              <a:t>Bildungspläne dargestellt</a:t>
            </a:r>
            <a:r>
              <a:rPr lang="de-DE" sz="1000" dirty="0">
                <a:latin typeface="Arial" panose="020B0604020202020204" pitchFamily="34" charset="0"/>
                <a:cs typeface="Arial" panose="020B0604020202020204" pitchFamily="34" charset="0"/>
              </a:rPr>
              <a:t>. Zudem wird die Fortbildungskonzeption (Vier-Bausteine-Modell) </a:t>
            </a:r>
            <a:r>
              <a:rPr lang="de-DE" sz="1000" dirty="0" smtClean="0">
                <a:latin typeface="Arial" panose="020B0604020202020204" pitchFamily="34" charset="0"/>
                <a:cs typeface="Arial" panose="020B0604020202020204" pitchFamily="34" charset="0"/>
              </a:rPr>
              <a:t>vorgestellt</a:t>
            </a:r>
            <a:r>
              <a:rPr lang="de-DE" sz="1000" dirty="0">
                <a:latin typeface="Arial" panose="020B0604020202020204" pitchFamily="34" charset="0"/>
                <a:cs typeface="Arial" panose="020B0604020202020204" pitchFamily="34" charset="0"/>
              </a:rPr>
              <a:t>.</a:t>
            </a:r>
          </a:p>
          <a:p>
            <a:pPr lvl="0"/>
            <a:r>
              <a:rPr lang="de-DE" sz="1000" dirty="0" smtClean="0">
                <a:latin typeface="Arial" panose="020B0604020202020204" pitchFamily="34" charset="0"/>
                <a:cs typeface="Arial" panose="020B0604020202020204" pitchFamily="34" charset="0"/>
              </a:rPr>
              <a:t>II</a:t>
            </a:r>
            <a:r>
              <a:rPr lang="de-DE" sz="1000" dirty="0">
                <a:latin typeface="Arial" panose="020B0604020202020204" pitchFamily="34" charset="0"/>
                <a:cs typeface="Arial" panose="020B0604020202020204" pitchFamily="34" charset="0"/>
              </a:rPr>
              <a:t>) </a:t>
            </a:r>
            <a:r>
              <a:rPr lang="de-DE" sz="1000" u="sng" dirty="0">
                <a:latin typeface="Arial" panose="020B0604020202020204" pitchFamily="34" charset="0"/>
                <a:cs typeface="Arial" panose="020B0604020202020204" pitchFamily="34" charset="0"/>
              </a:rPr>
              <a:t>Schulinterne Fortbildungsveranstaltungen zu den Intentionen der Bildungspläne und den übergreifenden </a:t>
            </a:r>
            <a:endParaRPr lang="de-DE" sz="1000" u="sng" dirty="0" smtClean="0">
              <a:latin typeface="Arial" panose="020B0604020202020204" pitchFamily="34" charset="0"/>
              <a:cs typeface="Arial" panose="020B0604020202020204" pitchFamily="34" charset="0"/>
            </a:endParaRPr>
          </a:p>
          <a:p>
            <a:pPr lvl="0"/>
            <a:r>
              <a:rPr lang="de-DE" sz="1000" dirty="0">
                <a:latin typeface="Arial" panose="020B0604020202020204" pitchFamily="34" charset="0"/>
                <a:cs typeface="Arial" panose="020B0604020202020204" pitchFamily="34" charset="0"/>
              </a:rPr>
              <a:t> </a:t>
            </a:r>
            <a:r>
              <a:rPr lang="de-DE" sz="1000" dirty="0" smtClean="0">
                <a:latin typeface="Arial" panose="020B0604020202020204" pitchFamily="34" charset="0"/>
                <a:cs typeface="Arial" panose="020B0604020202020204" pitchFamily="34" charset="0"/>
              </a:rPr>
              <a:t>   </a:t>
            </a:r>
            <a:r>
              <a:rPr lang="de-DE" sz="1000" u="sng" dirty="0" err="1" smtClean="0">
                <a:latin typeface="Arial" panose="020B0604020202020204" pitchFamily="34" charset="0"/>
                <a:cs typeface="Arial" panose="020B0604020202020204" pitchFamily="34" charset="0"/>
              </a:rPr>
              <a:t>Gelingensbedingungen</a:t>
            </a:r>
            <a:r>
              <a:rPr lang="de-DE" sz="1000" u="sng" dirty="0" smtClean="0">
                <a:latin typeface="Arial" panose="020B0604020202020204" pitchFamily="34" charset="0"/>
                <a:cs typeface="Arial" panose="020B0604020202020204" pitchFamily="34" charset="0"/>
              </a:rPr>
              <a:t> </a:t>
            </a:r>
            <a:r>
              <a:rPr lang="de-DE" sz="1000" u="sng" dirty="0">
                <a:latin typeface="Arial" panose="020B0604020202020204" pitchFamily="34" charset="0"/>
                <a:cs typeface="Arial" panose="020B0604020202020204" pitchFamily="34" charset="0"/>
              </a:rPr>
              <a:t>für eine erfolgreiche Umsetzung (2. Baustein)</a:t>
            </a:r>
            <a:r>
              <a:rPr lang="de-DE" sz="1000" dirty="0">
                <a:latin typeface="Arial" panose="020B0604020202020204" pitchFamily="34" charset="0"/>
                <a:cs typeface="Arial" panose="020B0604020202020204" pitchFamily="34" charset="0"/>
              </a:rPr>
              <a:t>:</a:t>
            </a:r>
          </a:p>
          <a:p>
            <a:pPr marL="171450" lvl="0" indent="-171450">
              <a:buFont typeface="Arial" panose="020B0604020202020204" pitchFamily="34" charset="0"/>
              <a:buChar char="•"/>
            </a:pPr>
            <a:r>
              <a:rPr lang="de-DE" sz="1000" dirty="0">
                <a:latin typeface="Arial" panose="020B0604020202020204" pitchFamily="34" charset="0"/>
                <a:cs typeface="Arial" panose="020B0604020202020204" pitchFamily="34" charset="0"/>
              </a:rPr>
              <a:t>Alle Kollegien erhalten die Möglichkeit, die übergreifenden Grundlagen der Bildungsplanreform im Rahmen einer </a:t>
            </a:r>
            <a:r>
              <a:rPr lang="de-DE" sz="1000" dirty="0" smtClean="0">
                <a:latin typeface="Arial" panose="020B0604020202020204" pitchFamily="34" charset="0"/>
                <a:cs typeface="Arial" panose="020B0604020202020204" pitchFamily="34" charset="0"/>
              </a:rPr>
              <a:t>schulinternen </a:t>
            </a:r>
            <a:r>
              <a:rPr lang="de-DE" sz="1000" dirty="0">
                <a:latin typeface="Arial" panose="020B0604020202020204" pitchFamily="34" charset="0"/>
                <a:cs typeface="Arial" panose="020B0604020202020204" pitchFamily="34" charset="0"/>
              </a:rPr>
              <a:t>Fortbildungsveranstaltung kennenzulernen und sich damit auseinanderzusetzen. Zur Durchführung dieser Veranstaltungen werden </a:t>
            </a:r>
            <a:r>
              <a:rPr lang="de-DE" sz="1000" dirty="0" smtClean="0">
                <a:latin typeface="Arial" panose="020B0604020202020204" pitchFamily="34" charset="0"/>
                <a:cs typeface="Arial" panose="020B0604020202020204" pitchFamily="34" charset="0"/>
              </a:rPr>
              <a:t>Fachberater/innen, </a:t>
            </a:r>
            <a:r>
              <a:rPr lang="de-DE" sz="1000" dirty="0">
                <a:latin typeface="Arial" panose="020B0604020202020204" pitchFamily="34" charset="0"/>
                <a:cs typeface="Arial" panose="020B0604020202020204" pitchFamily="34" charset="0"/>
              </a:rPr>
              <a:t>sogenannte Bildungsplanberater, speziell qualifiziert.</a:t>
            </a:r>
          </a:p>
          <a:p>
            <a:pPr lvl="0"/>
            <a:r>
              <a:rPr lang="de-DE" sz="1000" dirty="0" smtClean="0">
                <a:latin typeface="Arial" panose="020B0604020202020204" pitchFamily="34" charset="0"/>
                <a:cs typeface="Arial" panose="020B0604020202020204" pitchFamily="34" charset="0"/>
              </a:rPr>
              <a:t>III</a:t>
            </a:r>
            <a:r>
              <a:rPr lang="de-DE" sz="1000" dirty="0">
                <a:latin typeface="Arial" panose="020B0604020202020204" pitchFamily="34" charset="0"/>
                <a:cs typeface="Arial" panose="020B0604020202020204" pitchFamily="34" charset="0"/>
              </a:rPr>
              <a:t>) </a:t>
            </a:r>
            <a:r>
              <a:rPr lang="de-DE" sz="1000" u="sng" dirty="0">
                <a:latin typeface="Arial" panose="020B0604020202020204" pitchFamily="34" charset="0"/>
                <a:cs typeface="Arial" panose="020B0604020202020204" pitchFamily="34" charset="0"/>
              </a:rPr>
              <a:t>Fortbildungsangebote zu den Fächern, Fächerverbünden und Wahlpflichtfächern (3. Baustein</a:t>
            </a:r>
            <a:r>
              <a:rPr lang="de-DE" sz="1000" u="sng" dirty="0" smtClean="0">
                <a:latin typeface="Arial" panose="020B0604020202020204" pitchFamily="34" charset="0"/>
                <a:cs typeface="Arial" panose="020B0604020202020204" pitchFamily="34" charset="0"/>
              </a:rPr>
              <a:t>)</a:t>
            </a:r>
            <a:r>
              <a:rPr lang="de-DE" sz="1000" dirty="0" smtClean="0">
                <a:latin typeface="Arial" panose="020B0604020202020204" pitchFamily="34" charset="0"/>
                <a:cs typeface="Arial" panose="020B0604020202020204" pitchFamily="34" charset="0"/>
              </a:rPr>
              <a:t>:</a:t>
            </a:r>
            <a:endParaRPr lang="de-DE" sz="1000" dirty="0">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de-DE" sz="1000" dirty="0" smtClean="0">
                <a:latin typeface="Arial" panose="020B0604020202020204" pitchFamily="34" charset="0"/>
                <a:cs typeface="Arial" panose="020B0604020202020204" pitchFamily="34" charset="0"/>
              </a:rPr>
              <a:t>Im Hinblick auf den Bildungsplan der Grundschule und den gemeinsamen Plan der Sekundarstufe I sind </a:t>
            </a:r>
            <a:r>
              <a:rPr lang="de-DE" sz="1000" dirty="0">
                <a:latin typeface="Arial" panose="020B0604020202020204" pitchFamily="34" charset="0"/>
                <a:cs typeface="Arial" panose="020B0604020202020204" pitchFamily="34" charset="0"/>
              </a:rPr>
              <a:t>seit September 2013 Konzeptionsgruppen für alle Fächer eingerichtet, die ab dem Schuljahr 2016/17 in den </a:t>
            </a:r>
            <a:r>
              <a:rPr lang="de-DE" sz="1000" dirty="0" smtClean="0">
                <a:latin typeface="Arial" panose="020B0604020202020204" pitchFamily="34" charset="0"/>
                <a:cs typeface="Arial" panose="020B0604020202020204" pitchFamily="34" charset="0"/>
              </a:rPr>
              <a:t>Klassenstufen </a:t>
            </a:r>
            <a:r>
              <a:rPr lang="de-DE" sz="1000" dirty="0">
                <a:latin typeface="Arial" panose="020B0604020202020204" pitchFamily="34" charset="0"/>
                <a:cs typeface="Arial" panose="020B0604020202020204" pitchFamily="34" charset="0"/>
              </a:rPr>
              <a:t>1/2 sowie 5/6 unterrichtet werden. </a:t>
            </a:r>
            <a:endParaRPr lang="de-DE" sz="1000" dirty="0" smtClean="0">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de-DE" sz="1000" dirty="0" smtClean="0">
                <a:latin typeface="Arial" panose="020B0604020202020204" pitchFamily="34" charset="0"/>
                <a:cs typeface="Arial" panose="020B0604020202020204" pitchFamily="34" charset="0"/>
              </a:rPr>
              <a:t>Seit Juni/Juli </a:t>
            </a:r>
            <a:r>
              <a:rPr lang="de-DE" sz="1000" dirty="0">
                <a:latin typeface="Arial" panose="020B0604020202020204" pitchFamily="34" charset="0"/>
                <a:cs typeface="Arial" panose="020B0604020202020204" pitchFamily="34" charset="0"/>
              </a:rPr>
              <a:t>2014 </a:t>
            </a:r>
            <a:r>
              <a:rPr lang="de-DE" sz="1000" dirty="0" smtClean="0">
                <a:latin typeface="Arial" panose="020B0604020202020204" pitchFamily="34" charset="0"/>
                <a:cs typeface="Arial" panose="020B0604020202020204" pitchFamily="34" charset="0"/>
              </a:rPr>
              <a:t>werden in </a:t>
            </a:r>
            <a:r>
              <a:rPr lang="de-DE" sz="1000" dirty="0">
                <a:latin typeface="Arial" panose="020B0604020202020204" pitchFamily="34" charset="0"/>
                <a:cs typeface="Arial" panose="020B0604020202020204" pitchFamily="34" charset="0"/>
              </a:rPr>
              <a:t>Erlasslehrgängen Fachberaterinnen und Fachberater </a:t>
            </a:r>
            <a:r>
              <a:rPr lang="de-DE" sz="1000" dirty="0" smtClean="0">
                <a:latin typeface="Arial" panose="020B0604020202020204" pitchFamily="34" charset="0"/>
                <a:cs typeface="Arial" panose="020B0604020202020204" pitchFamily="34" charset="0"/>
              </a:rPr>
              <a:t>Unterrichtsentwicklung</a:t>
            </a:r>
            <a:r>
              <a:rPr lang="de-DE" sz="1000" dirty="0">
                <a:latin typeface="Arial" panose="020B0604020202020204" pitchFamily="34" charset="0"/>
                <a:cs typeface="Arial" panose="020B0604020202020204" pitchFamily="34" charset="0"/>
              </a:rPr>
              <a:t> </a:t>
            </a:r>
            <a:r>
              <a:rPr lang="de-DE" sz="1000" dirty="0" smtClean="0">
                <a:latin typeface="Arial" panose="020B0604020202020204" pitchFamily="34" charset="0"/>
                <a:cs typeface="Arial" panose="020B0604020202020204" pitchFamily="34" charset="0"/>
              </a:rPr>
              <a:t>qualifiziert. Diese </a:t>
            </a:r>
            <a:r>
              <a:rPr lang="de-DE" sz="1000" dirty="0">
                <a:latin typeface="Arial" panose="020B0604020202020204" pitchFamily="34" charset="0"/>
                <a:cs typeface="Arial" panose="020B0604020202020204" pitchFamily="34" charset="0"/>
              </a:rPr>
              <a:t>bieten Fortbildungen auf der Ebene der Staatlichen </a:t>
            </a:r>
            <a:r>
              <a:rPr lang="de-DE" sz="1000" dirty="0" smtClean="0">
                <a:latin typeface="Arial" panose="020B0604020202020204" pitchFamily="34" charset="0"/>
                <a:cs typeface="Arial" panose="020B0604020202020204" pitchFamily="34" charset="0"/>
              </a:rPr>
              <a:t>Schulämter bzw. Regierungspräsidien </a:t>
            </a:r>
            <a:r>
              <a:rPr lang="de-DE" sz="1000" dirty="0">
                <a:latin typeface="Arial" panose="020B0604020202020204" pitchFamily="34" charset="0"/>
                <a:cs typeface="Arial" panose="020B0604020202020204" pitchFamily="34" charset="0"/>
              </a:rPr>
              <a:t>an. Die Planung sieht vor, dass pro Schule und </a:t>
            </a:r>
            <a:r>
              <a:rPr lang="de-DE" sz="1000" dirty="0" smtClean="0">
                <a:latin typeface="Arial" panose="020B0604020202020204" pitchFamily="34" charset="0"/>
                <a:cs typeface="Arial" panose="020B0604020202020204" pitchFamily="34" charset="0"/>
              </a:rPr>
              <a:t>Fach / Fächerverbund / </a:t>
            </a:r>
            <a:r>
              <a:rPr lang="de-DE" sz="1000" dirty="0">
                <a:latin typeface="Arial" panose="020B0604020202020204" pitchFamily="34" charset="0"/>
                <a:cs typeface="Arial" panose="020B0604020202020204" pitchFamily="34" charset="0"/>
              </a:rPr>
              <a:t>Wahlpflichtfach mindestens eine Lehrkraft an den Fortbildungen teilnehmen kann.</a:t>
            </a:r>
          </a:p>
          <a:p>
            <a:pPr marL="171450" lvl="0" indent="-171450">
              <a:buFont typeface="Arial" panose="020B0604020202020204" pitchFamily="34" charset="0"/>
              <a:buChar char="•"/>
            </a:pPr>
            <a:r>
              <a:rPr lang="de-DE" sz="1000" dirty="0" smtClean="0">
                <a:latin typeface="Arial" panose="020B0604020202020204" pitchFamily="34" charset="0"/>
                <a:cs typeface="Arial" panose="020B0604020202020204" pitchFamily="34" charset="0"/>
              </a:rPr>
              <a:t>Im </a:t>
            </a:r>
            <a:r>
              <a:rPr lang="de-DE" sz="1000" dirty="0">
                <a:latin typeface="Arial" panose="020B0604020202020204" pitchFamily="34" charset="0"/>
                <a:cs typeface="Arial" panose="020B0604020202020204" pitchFamily="34" charset="0"/>
              </a:rPr>
              <a:t>Schuljahr 2014/15 beginnen die Konzeptionsgruppen für die Fächer und </a:t>
            </a:r>
            <a:r>
              <a:rPr lang="de-DE" sz="1000" dirty="0" smtClean="0">
                <a:latin typeface="Arial" panose="020B0604020202020204" pitchFamily="34" charset="0"/>
                <a:cs typeface="Arial" panose="020B0604020202020204" pitchFamily="34" charset="0"/>
              </a:rPr>
              <a:t>Wahlpflichtfächer mit </a:t>
            </a:r>
            <a:r>
              <a:rPr lang="de-DE" sz="1000" dirty="0">
                <a:latin typeface="Arial" panose="020B0604020202020204" pitchFamily="34" charset="0"/>
                <a:cs typeface="Arial" panose="020B0604020202020204" pitchFamily="34" charset="0"/>
              </a:rPr>
              <a:t>ihrer Arbeit</a:t>
            </a:r>
            <a:r>
              <a:rPr lang="de-DE" sz="1000" dirty="0" smtClean="0">
                <a:latin typeface="Arial" panose="020B0604020202020204" pitchFamily="34" charset="0"/>
                <a:cs typeface="Arial" panose="020B0604020202020204" pitchFamily="34" charset="0"/>
              </a:rPr>
              <a:t>, </a:t>
            </a:r>
            <a:r>
              <a:rPr lang="de-DE" sz="1000" dirty="0">
                <a:latin typeface="Arial" panose="020B0604020202020204" pitchFamily="34" charset="0"/>
                <a:cs typeface="Arial" panose="020B0604020202020204" pitchFamily="34" charset="0"/>
              </a:rPr>
              <a:t>die ab dem Schuljahr 2017/18 in Klasse 7/8 </a:t>
            </a:r>
            <a:r>
              <a:rPr lang="de-DE" sz="1000" dirty="0" smtClean="0">
                <a:latin typeface="Arial" panose="020B0604020202020204" pitchFamily="34" charset="0"/>
                <a:cs typeface="Arial" panose="020B0604020202020204" pitchFamily="34" charset="0"/>
              </a:rPr>
              <a:t>starten. </a:t>
            </a:r>
            <a:endParaRPr lang="de-DE" sz="1000" dirty="0">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de-DE" sz="1000" dirty="0" smtClean="0">
                <a:latin typeface="Arial" panose="020B0604020202020204" pitchFamily="34" charset="0"/>
                <a:cs typeface="Arial" panose="020B0604020202020204" pitchFamily="34" charset="0"/>
              </a:rPr>
              <a:t>Bildungsplan des Gymnasiums: </a:t>
            </a:r>
            <a:r>
              <a:rPr lang="de-DE" sz="1000" dirty="0">
                <a:latin typeface="Arial" panose="020B0604020202020204" pitchFamily="34" charset="0"/>
                <a:cs typeface="Arial" panose="020B0604020202020204" pitchFamily="34" charset="0"/>
              </a:rPr>
              <a:t>Seit Januar 2014 werden in den Konzeptionsgruppen Gymnasium (</a:t>
            </a:r>
            <a:r>
              <a:rPr lang="de-DE" sz="1000" dirty="0" err="1" smtClean="0">
                <a:latin typeface="Arial" panose="020B0604020202020204" pitchFamily="34" charset="0"/>
                <a:cs typeface="Arial" panose="020B0604020202020204" pitchFamily="34" charset="0"/>
              </a:rPr>
              <a:t>ZPGn</a:t>
            </a:r>
            <a:r>
              <a:rPr lang="de-DE" sz="1000" dirty="0" smtClean="0">
                <a:latin typeface="Arial" panose="020B0604020202020204" pitchFamily="34" charset="0"/>
                <a:cs typeface="Arial" panose="020B0604020202020204" pitchFamily="34" charset="0"/>
              </a:rPr>
              <a:t>) </a:t>
            </a:r>
            <a:r>
              <a:rPr lang="de-DE" sz="1000" dirty="0">
                <a:latin typeface="Arial" panose="020B0604020202020204" pitchFamily="34" charset="0"/>
                <a:cs typeface="Arial" panose="020B0604020202020204" pitchFamily="34" charset="0"/>
              </a:rPr>
              <a:t>die Fortbildungsveranstaltungen für den </a:t>
            </a:r>
            <a:r>
              <a:rPr lang="de-DE" sz="1000" dirty="0" smtClean="0">
                <a:latin typeface="Arial" panose="020B0604020202020204" pitchFamily="34" charset="0"/>
                <a:cs typeface="Arial" panose="020B0604020202020204" pitchFamily="34" charset="0"/>
              </a:rPr>
              <a:t>gymnasialen Bildungsplan </a:t>
            </a:r>
            <a:r>
              <a:rPr lang="de-DE" sz="1000" dirty="0">
                <a:latin typeface="Arial" panose="020B0604020202020204" pitchFamily="34" charset="0"/>
                <a:cs typeface="Arial" panose="020B0604020202020204" pitchFamily="34" charset="0"/>
              </a:rPr>
              <a:t>vorbereitet. </a:t>
            </a:r>
            <a:endParaRPr lang="de-DE" sz="1000" dirty="0" smtClean="0">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de-DE" sz="1000" dirty="0" smtClean="0">
                <a:latin typeface="Arial" panose="020B0604020202020204" pitchFamily="34" charset="0"/>
                <a:cs typeface="Arial" panose="020B0604020202020204" pitchFamily="34" charset="0"/>
              </a:rPr>
              <a:t>Die </a:t>
            </a:r>
            <a:r>
              <a:rPr lang="de-DE" sz="1000" dirty="0" err="1" smtClean="0">
                <a:latin typeface="Arial" panose="020B0604020202020204" pitchFamily="34" charset="0"/>
                <a:cs typeface="Arial" panose="020B0604020202020204" pitchFamily="34" charset="0"/>
              </a:rPr>
              <a:t>ZPGn</a:t>
            </a:r>
            <a:r>
              <a:rPr lang="de-DE" sz="1000" dirty="0" smtClean="0">
                <a:latin typeface="Arial" panose="020B0604020202020204" pitchFamily="34" charset="0"/>
                <a:cs typeface="Arial" panose="020B0604020202020204" pitchFamily="34" charset="0"/>
              </a:rPr>
              <a:t> der Fächer </a:t>
            </a:r>
            <a:r>
              <a:rPr lang="de-DE" sz="1000" dirty="0">
                <a:latin typeface="Arial" panose="020B0604020202020204" pitchFamily="34" charset="0"/>
                <a:cs typeface="Arial" panose="020B0604020202020204" pitchFamily="34" charset="0"/>
              </a:rPr>
              <a:t>für die Standardstufe 6 </a:t>
            </a:r>
            <a:r>
              <a:rPr lang="de-DE" sz="1000" dirty="0" smtClean="0">
                <a:latin typeface="Arial" panose="020B0604020202020204" pitchFamily="34" charset="0"/>
                <a:cs typeface="Arial" panose="020B0604020202020204" pitchFamily="34" charset="0"/>
              </a:rPr>
              <a:t>(bzw. 2</a:t>
            </a:r>
            <a:r>
              <a:rPr lang="de-DE" sz="1000" dirty="0">
                <a:latin typeface="Arial" panose="020B0604020202020204" pitchFamily="34" charset="0"/>
                <a:cs typeface="Arial" panose="020B0604020202020204" pitchFamily="34" charset="0"/>
              </a:rPr>
              <a:t>. </a:t>
            </a:r>
            <a:r>
              <a:rPr lang="de-DE" sz="1000" dirty="0" smtClean="0">
                <a:latin typeface="Arial" panose="020B0604020202020204" pitchFamily="34" charset="0"/>
                <a:cs typeface="Arial" panose="020B0604020202020204" pitchFamily="34" charset="0"/>
              </a:rPr>
              <a:t>Fremdsprache Standardstufe </a:t>
            </a:r>
            <a:r>
              <a:rPr lang="de-DE" sz="1000" dirty="0">
                <a:latin typeface="Arial" panose="020B0604020202020204" pitchFamily="34" charset="0"/>
                <a:cs typeface="Arial" panose="020B0604020202020204" pitchFamily="34" charset="0"/>
              </a:rPr>
              <a:t>8) multiplizieren die Fortbildungskonzeptionen im Rahmen von Erlasslehrgängen an alle Fachberaterinnen und Fachberater der entsprechenden Fächer im Jahr 2015 (größtenteils in 15/1).</a:t>
            </a:r>
          </a:p>
          <a:p>
            <a:pPr marL="171450" lvl="0" indent="-171450">
              <a:buFont typeface="Arial" panose="020B0604020202020204" pitchFamily="34" charset="0"/>
              <a:buChar char="•"/>
            </a:pPr>
            <a:r>
              <a:rPr lang="de-DE" sz="1000" dirty="0">
                <a:latin typeface="Arial" panose="020B0604020202020204" pitchFamily="34" charset="0"/>
                <a:cs typeface="Arial" panose="020B0604020202020204" pitchFamily="34" charset="0"/>
              </a:rPr>
              <a:t>Ab Januar 2015 werden die </a:t>
            </a:r>
            <a:r>
              <a:rPr lang="de-DE" sz="1000" dirty="0" err="1">
                <a:latin typeface="Arial" panose="020B0604020202020204" pitchFamily="34" charset="0"/>
                <a:cs typeface="Arial" panose="020B0604020202020204" pitchFamily="34" charset="0"/>
              </a:rPr>
              <a:t>ZPGn</a:t>
            </a:r>
            <a:r>
              <a:rPr lang="de-DE" sz="1000" dirty="0">
                <a:latin typeface="Arial" panose="020B0604020202020204" pitchFamily="34" charset="0"/>
                <a:cs typeface="Arial" panose="020B0604020202020204" pitchFamily="34" charset="0"/>
              </a:rPr>
              <a:t> der Fächer für die </a:t>
            </a:r>
            <a:r>
              <a:rPr lang="de-DE" sz="1000" dirty="0" smtClean="0">
                <a:latin typeface="Arial" panose="020B0604020202020204" pitchFamily="34" charset="0"/>
                <a:cs typeface="Arial" panose="020B0604020202020204" pitchFamily="34" charset="0"/>
              </a:rPr>
              <a:t>Standardstufe </a:t>
            </a:r>
            <a:r>
              <a:rPr lang="de-DE" sz="1000" dirty="0">
                <a:latin typeface="Arial" panose="020B0604020202020204" pitchFamily="34" charset="0"/>
                <a:cs typeface="Arial" panose="020B0604020202020204" pitchFamily="34" charset="0"/>
              </a:rPr>
              <a:t>8 beauftragt, um mit mindestens </a:t>
            </a:r>
            <a:r>
              <a:rPr lang="de-DE" sz="1000" dirty="0" smtClean="0">
                <a:latin typeface="Arial" panose="020B0604020202020204" pitchFamily="34" charset="0"/>
                <a:cs typeface="Arial" panose="020B0604020202020204" pitchFamily="34" charset="0"/>
              </a:rPr>
              <a:t>einem </a:t>
            </a:r>
            <a:r>
              <a:rPr lang="de-DE" sz="1000" dirty="0">
                <a:latin typeface="Arial" panose="020B0604020202020204" pitchFamily="34" charset="0"/>
                <a:cs typeface="Arial" panose="020B0604020202020204" pitchFamily="34" charset="0"/>
              </a:rPr>
              <a:t>Jahr Vorlauf </a:t>
            </a:r>
            <a:r>
              <a:rPr lang="de-DE" sz="1000" dirty="0" smtClean="0">
                <a:latin typeface="Arial" panose="020B0604020202020204" pitchFamily="34" charset="0"/>
                <a:cs typeface="Arial" panose="020B0604020202020204" pitchFamily="34" charset="0"/>
              </a:rPr>
              <a:t>regionale </a:t>
            </a:r>
            <a:r>
              <a:rPr lang="de-DE" sz="1000" dirty="0">
                <a:latin typeface="Arial" panose="020B0604020202020204" pitchFamily="34" charset="0"/>
                <a:cs typeface="Arial" panose="020B0604020202020204" pitchFamily="34" charset="0"/>
              </a:rPr>
              <a:t>Fortbildungen anbieten zu können.</a:t>
            </a:r>
          </a:p>
          <a:p>
            <a:pPr lvl="0"/>
            <a:r>
              <a:rPr lang="de-DE" sz="1000" dirty="0" smtClean="0">
                <a:latin typeface="Arial" panose="020B0604020202020204" pitchFamily="34" charset="0"/>
                <a:cs typeface="Arial" panose="020B0604020202020204" pitchFamily="34" charset="0"/>
              </a:rPr>
              <a:t>IV</a:t>
            </a:r>
            <a:r>
              <a:rPr lang="de-DE" sz="1000" dirty="0">
                <a:latin typeface="Arial" panose="020B0604020202020204" pitchFamily="34" charset="0"/>
                <a:cs typeface="Arial" panose="020B0604020202020204" pitchFamily="34" charset="0"/>
              </a:rPr>
              <a:t>) </a:t>
            </a:r>
            <a:r>
              <a:rPr lang="de-DE" sz="1000" u="sng" dirty="0">
                <a:latin typeface="Arial" panose="020B0604020202020204" pitchFamily="34" charset="0"/>
                <a:cs typeface="Arial" panose="020B0604020202020204" pitchFamily="34" charset="0"/>
              </a:rPr>
              <a:t>Schulinterne Weitergabe der Erkenntnisse aus den Fortbildungsveranstaltungen (4. Baustein)</a:t>
            </a:r>
            <a:r>
              <a:rPr lang="de-DE" sz="1000" dirty="0">
                <a:latin typeface="Arial" panose="020B0604020202020204" pitchFamily="34" charset="0"/>
                <a:cs typeface="Arial" panose="020B0604020202020204" pitchFamily="34" charset="0"/>
              </a:rPr>
              <a:t>: </a:t>
            </a:r>
          </a:p>
          <a:p>
            <a:pPr marL="171450" lvl="0" indent="-171450">
              <a:buFont typeface="Arial" panose="020B0604020202020204" pitchFamily="34" charset="0"/>
              <a:buChar char="•"/>
            </a:pPr>
            <a:r>
              <a:rPr lang="de-DE" sz="1000" dirty="0">
                <a:latin typeface="Arial" panose="020B0604020202020204" pitchFamily="34" charset="0"/>
                <a:cs typeface="Arial" panose="020B0604020202020204" pitchFamily="34" charset="0"/>
              </a:rPr>
              <a:t>In jeder Schule wird die Weitergabe der Erkenntnisse aus den Fortbildungsveranstaltungen sichergestellt, um diese allen betroffenen Lehrkräften zugänglich zu machen, </a:t>
            </a:r>
            <a:r>
              <a:rPr lang="de-DE" sz="1000" dirty="0" smtClean="0">
                <a:latin typeface="Arial" panose="020B0604020202020204" pitchFamily="34" charset="0"/>
                <a:cs typeface="Arial" panose="020B0604020202020204" pitchFamily="34" charset="0"/>
              </a:rPr>
              <a:t>damit die fachliche Umsetzung erfolgen </a:t>
            </a:r>
            <a:r>
              <a:rPr lang="de-DE" sz="1000" dirty="0">
                <a:latin typeface="Arial" panose="020B0604020202020204" pitchFamily="34" charset="0"/>
                <a:cs typeface="Arial" panose="020B0604020202020204" pitchFamily="34" charset="0"/>
              </a:rPr>
              <a:t>kann.</a:t>
            </a:r>
          </a:p>
        </p:txBody>
      </p:sp>
      <p:sp>
        <p:nvSpPr>
          <p:cNvPr id="2" name="Foliennummernplatzhalter 1"/>
          <p:cNvSpPr>
            <a:spLocks noGrp="1"/>
          </p:cNvSpPr>
          <p:nvPr>
            <p:ph type="sldNum" sz="quarter" idx="10"/>
          </p:nvPr>
        </p:nvSpPr>
        <p:spPr>
          <a:xfrm>
            <a:off x="579008" y="282775"/>
            <a:ext cx="475921" cy="153888"/>
          </a:xfrm>
        </p:spPr>
        <p:txBody>
          <a:bodyPr/>
          <a:lstStyle/>
          <a:p>
            <a:r>
              <a:rPr lang="de-DE" smtClean="0"/>
              <a:t>Seite </a:t>
            </a:r>
            <a:fld id="{F8FF1768-1DF2-410F-ABF6-E09C1CB8A556}" type="slidenum">
              <a:rPr lang="de-DE" smtClean="0"/>
              <a:pPr/>
              <a:t>23</a:t>
            </a:fld>
            <a:endParaRPr lang="de-DE" dirty="0"/>
          </a:p>
        </p:txBody>
      </p:sp>
      <p:sp>
        <p:nvSpPr>
          <p:cNvPr id="3" name="Kopfzeilenplatzhalter 2"/>
          <p:cNvSpPr>
            <a:spLocks noGrp="1"/>
          </p:cNvSpPr>
          <p:nvPr>
            <p:ph type="hdr" sz="quarter" idx="11"/>
          </p:nvPr>
        </p:nvSpPr>
        <p:spPr/>
        <p:txBody>
          <a:bodyPr/>
          <a:lstStyle/>
          <a:p>
            <a:endParaRPr lang="de-DE" dirty="0"/>
          </a:p>
        </p:txBody>
      </p:sp>
    </p:spTree>
    <p:extLst>
      <p:ext uri="{BB962C8B-B14F-4D97-AF65-F5344CB8AC3E}">
        <p14:creationId xmlns:p14="http://schemas.microsoft.com/office/powerpoint/2010/main" val="42883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bwMode="auto">
          <a:xfrm>
            <a:off x="917575" y="744538"/>
            <a:ext cx="4964113" cy="3724275"/>
          </a:xfrm>
          <a:noFill/>
          <a:ln>
            <a:solidFill>
              <a:srgbClr val="000000"/>
            </a:solidFill>
            <a:miter lim="800000"/>
            <a:headEnd/>
            <a:tailEnd/>
          </a:ln>
        </p:spPr>
      </p:sp>
      <p:sp>
        <p:nvSpPr>
          <p:cNvPr id="20483" name="Rectangle 3"/>
          <p:cNvSpPr>
            <a:spLocks noGrp="1" noChangeArrowheads="1"/>
          </p:cNvSpPr>
          <p:nvPr>
            <p:ph type="body" idx="1"/>
          </p:nvPr>
        </p:nvSpPr>
        <p:spPr bwMode="auto">
          <a:xfrm>
            <a:off x="460188" y="4603285"/>
            <a:ext cx="5877306" cy="4467225"/>
          </a:xfrm>
          <a:noFill/>
        </p:spPr>
        <p:txBody>
          <a:bodyPr wrap="square" numCol="1" anchor="t" anchorCtr="0" compatLnSpc="1">
            <a:prstTxWarp prst="textNoShape">
              <a:avLst/>
            </a:prstTxWarp>
          </a:bodyPr>
          <a:lstStyle/>
          <a:p>
            <a:pPr marL="171450" indent="-171450">
              <a:spcBef>
                <a:spcPct val="0"/>
              </a:spcBef>
              <a:buFont typeface="Arial" panose="020B0604020202020204" pitchFamily="34" charset="0"/>
              <a:buChar char="•"/>
            </a:pPr>
            <a:r>
              <a:rPr lang="de-DE" dirty="0" smtClean="0">
                <a:latin typeface="Arial" panose="020B0604020202020204" pitchFamily="34" charset="0"/>
                <a:cs typeface="Arial" panose="020B0604020202020204" pitchFamily="34" charset="0"/>
              </a:rPr>
              <a:t>Eine weitere Maßnahme, die </a:t>
            </a:r>
            <a:r>
              <a:rPr lang="de-DE" u="none" dirty="0" smtClean="0">
                <a:latin typeface="Arial" panose="020B0604020202020204" pitchFamily="34" charset="0"/>
                <a:cs typeface="Arial" panose="020B0604020202020204" pitchFamily="34" charset="0"/>
              </a:rPr>
              <a:t>die Implementierung der neuen Bildungspläne unterstützt</a:t>
            </a:r>
            <a:r>
              <a:rPr lang="de-DE" dirty="0" smtClean="0">
                <a:latin typeface="Arial" panose="020B0604020202020204" pitchFamily="34" charset="0"/>
                <a:cs typeface="Arial" panose="020B0604020202020204" pitchFamily="34" charset="0"/>
              </a:rPr>
              <a:t>, ist die Bereitstellung von Kompetenzrastern mit zugehörigen Lernwegelisten und exemplarischen Lernmaterialien. </a:t>
            </a:r>
          </a:p>
          <a:p>
            <a:pPr marL="171450" indent="-171450">
              <a:spcBef>
                <a:spcPct val="0"/>
              </a:spcBef>
              <a:buFont typeface="Arial" panose="020B0604020202020204" pitchFamily="34" charset="0"/>
              <a:buChar char="•"/>
            </a:pPr>
            <a:endParaRPr lang="de-DE" dirty="0">
              <a:latin typeface="Arial" panose="020B0604020202020204" pitchFamily="34" charset="0"/>
              <a:cs typeface="Arial" panose="020B0604020202020204" pitchFamily="34" charset="0"/>
            </a:endParaRPr>
          </a:p>
          <a:p>
            <a:pPr marL="171450" indent="-171450">
              <a:spcBef>
                <a:spcPct val="0"/>
              </a:spcBef>
              <a:buFont typeface="Arial" panose="020B0604020202020204" pitchFamily="34" charset="0"/>
              <a:buChar char="•"/>
            </a:pPr>
            <a:r>
              <a:rPr lang="de-DE" dirty="0" smtClean="0">
                <a:latin typeface="Arial" panose="020B0604020202020204" pitchFamily="34" charset="0"/>
                <a:cs typeface="Arial" panose="020B0604020202020204" pitchFamily="34" charset="0"/>
              </a:rPr>
              <a:t>Diese werden seit </a:t>
            </a:r>
            <a:r>
              <a:rPr lang="de-DE" dirty="0">
                <a:latin typeface="Arial" panose="020B0604020202020204" pitchFamily="34" charset="0"/>
                <a:cs typeface="Arial" panose="020B0604020202020204" pitchFamily="34" charset="0"/>
              </a:rPr>
              <a:t>September 2013 </a:t>
            </a:r>
            <a:r>
              <a:rPr lang="de-DE" dirty="0" smtClean="0">
                <a:latin typeface="Arial" panose="020B0604020202020204" pitchFamily="34" charset="0"/>
                <a:cs typeface="Arial" panose="020B0604020202020204" pitchFamily="34" charset="0"/>
              </a:rPr>
              <a:t>am </a:t>
            </a:r>
            <a:r>
              <a:rPr lang="de-DE" dirty="0">
                <a:latin typeface="Arial" panose="020B0604020202020204" pitchFamily="34" charset="0"/>
                <a:cs typeface="Arial" panose="020B0604020202020204" pitchFamily="34" charset="0"/>
              </a:rPr>
              <a:t>Landesinstitut für </a:t>
            </a:r>
            <a:r>
              <a:rPr lang="de-DE" dirty="0" smtClean="0">
                <a:latin typeface="Arial" panose="020B0604020202020204" pitchFamily="34" charset="0"/>
                <a:cs typeface="Arial" panose="020B0604020202020204" pitchFamily="34" charset="0"/>
              </a:rPr>
              <a:t>Schulentwicklung entwickelt und</a:t>
            </a:r>
            <a:r>
              <a:rPr lang="de-DE" baseline="0" dirty="0" smtClean="0">
                <a:latin typeface="Arial" panose="020B0604020202020204" pitchFamily="34" charset="0"/>
                <a:cs typeface="Arial" panose="020B0604020202020204" pitchFamily="34" charset="0"/>
              </a:rPr>
              <a:t> unterstützen die Umsetzung des gemeinsamen Bildungsplans.</a:t>
            </a:r>
            <a:endParaRPr lang="de-DE" dirty="0" smtClean="0">
              <a:latin typeface="Arial" panose="020B0604020202020204" pitchFamily="34" charset="0"/>
              <a:cs typeface="Arial" panose="020B0604020202020204" pitchFamily="34" charset="0"/>
            </a:endParaRPr>
          </a:p>
          <a:p>
            <a:pPr marL="171450" indent="-171450">
              <a:spcBef>
                <a:spcPct val="0"/>
              </a:spcBef>
              <a:buFont typeface="Arial" panose="020B0604020202020204" pitchFamily="34" charset="0"/>
              <a:buChar char="•"/>
            </a:pPr>
            <a:endParaRPr lang="de-DE" dirty="0">
              <a:latin typeface="Arial" panose="020B0604020202020204" pitchFamily="34" charset="0"/>
              <a:cs typeface="Arial" panose="020B0604020202020204" pitchFamily="34" charset="0"/>
            </a:endParaRPr>
          </a:p>
          <a:p>
            <a:pPr marL="171450" indent="-171450">
              <a:spcBef>
                <a:spcPct val="0"/>
              </a:spcBef>
              <a:buFont typeface="Arial" panose="020B0604020202020204" pitchFamily="34" charset="0"/>
              <a:buChar char="•"/>
            </a:pPr>
            <a:r>
              <a:rPr lang="de-DE" dirty="0" smtClean="0">
                <a:latin typeface="Arial" panose="020B0604020202020204" pitchFamily="34" charset="0"/>
                <a:cs typeface="Arial" panose="020B0604020202020204" pitchFamily="34" charset="0"/>
              </a:rPr>
              <a:t>Bereitgestellt werden diese für die Fächer Deutsch, Mathematik, Französisch und Englisch Kl. 5-10 sowie das Fach Biologie Kl. 7-10. </a:t>
            </a:r>
          </a:p>
          <a:p>
            <a:pPr>
              <a:spcBef>
                <a:spcPct val="0"/>
              </a:spcBef>
            </a:pPr>
            <a:endParaRPr lang="de-DE" dirty="0">
              <a:latin typeface="Arial" panose="020B0604020202020204" pitchFamily="34" charset="0"/>
              <a:cs typeface="Arial" panose="020B0604020202020204" pitchFamily="34" charset="0"/>
            </a:endParaRPr>
          </a:p>
        </p:txBody>
      </p:sp>
      <p:sp>
        <p:nvSpPr>
          <p:cNvPr id="2" name="Foliennummernplatzhalter 1"/>
          <p:cNvSpPr>
            <a:spLocks noGrp="1"/>
          </p:cNvSpPr>
          <p:nvPr>
            <p:ph type="sldNum" sz="quarter" idx="10"/>
          </p:nvPr>
        </p:nvSpPr>
        <p:spPr>
          <a:xfrm>
            <a:off x="579011" y="282775"/>
            <a:ext cx="475921" cy="153888"/>
          </a:xfrm>
        </p:spPr>
        <p:txBody>
          <a:bodyPr/>
          <a:lstStyle/>
          <a:p>
            <a:r>
              <a:rPr lang="de-DE" smtClean="0"/>
              <a:t>Seite </a:t>
            </a:r>
            <a:fld id="{F8FF1768-1DF2-410F-ABF6-E09C1CB8A556}" type="slidenum">
              <a:rPr lang="de-DE" smtClean="0"/>
              <a:pPr/>
              <a:t>24</a:t>
            </a:fld>
            <a:endParaRPr lang="de-DE" dirty="0"/>
          </a:p>
        </p:txBody>
      </p:sp>
      <p:sp>
        <p:nvSpPr>
          <p:cNvPr id="3" name="Kopfzeilenplatzhalter 2"/>
          <p:cNvSpPr>
            <a:spLocks noGrp="1"/>
          </p:cNvSpPr>
          <p:nvPr>
            <p:ph type="hdr" sz="quarter" idx="11"/>
          </p:nvPr>
        </p:nvSpPr>
        <p:spPr/>
        <p:txBody>
          <a:bodyPr/>
          <a:lstStyle/>
          <a:p>
            <a:endParaRPr lang="de-DE"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460188" y="4603279"/>
            <a:ext cx="5877306" cy="5040559"/>
          </a:xfrm>
        </p:spPr>
        <p:txBody>
          <a:bodyPr/>
          <a:lstStyle/>
          <a:p>
            <a:pPr marL="171450" indent="-171450">
              <a:spcBef>
                <a:spcPct val="0"/>
              </a:spcBef>
              <a:buFont typeface="Arial" panose="020B0604020202020204" pitchFamily="34" charset="0"/>
              <a:buChar char="•"/>
            </a:pPr>
            <a:r>
              <a:rPr lang="de-DE" dirty="0" smtClean="0">
                <a:latin typeface="Arial" panose="020B0604020202020204" pitchFamily="34" charset="0"/>
                <a:cs typeface="Arial" panose="020B0604020202020204" pitchFamily="34" charset="0"/>
              </a:rPr>
              <a:t>Zur Veröffentlichung der Bildungspläne </a:t>
            </a:r>
            <a:r>
              <a:rPr lang="de-DE" dirty="0">
                <a:latin typeface="Arial" panose="020B0604020202020204" pitchFamily="34" charset="0"/>
                <a:cs typeface="Arial" panose="020B0604020202020204" pitchFamily="34" charset="0"/>
              </a:rPr>
              <a:t>wird </a:t>
            </a:r>
            <a:r>
              <a:rPr lang="de-DE" dirty="0" smtClean="0">
                <a:latin typeface="Arial" panose="020B0604020202020204" pitchFamily="34" charset="0"/>
                <a:cs typeface="Arial" panose="020B0604020202020204" pitchFamily="34" charset="0"/>
              </a:rPr>
              <a:t>auch ein </a:t>
            </a:r>
            <a:r>
              <a:rPr lang="de-DE" dirty="0">
                <a:latin typeface="Arial" panose="020B0604020202020204" pitchFamily="34" charset="0"/>
                <a:cs typeface="Arial" panose="020B0604020202020204" pitchFamily="34" charset="0"/>
              </a:rPr>
              <a:t>benutzerfreundliches Portal </a:t>
            </a:r>
            <a:r>
              <a:rPr lang="de-DE" dirty="0" smtClean="0">
                <a:latin typeface="Arial" panose="020B0604020202020204" pitchFamily="34" charset="0"/>
                <a:cs typeface="Arial" panose="020B0604020202020204" pitchFamily="34" charset="0"/>
              </a:rPr>
              <a:t>geschaffen, das die </a:t>
            </a:r>
            <a:r>
              <a:rPr lang="de-DE" dirty="0">
                <a:latin typeface="Arial" panose="020B0604020202020204" pitchFamily="34" charset="0"/>
                <a:cs typeface="Arial" panose="020B0604020202020204" pitchFamily="34" charset="0"/>
              </a:rPr>
              <a:t>komplexe Struktur der Bildungspläne besser lesbar macht </a:t>
            </a:r>
            <a:r>
              <a:rPr lang="de-DE" dirty="0" smtClean="0">
                <a:latin typeface="Arial" panose="020B0604020202020204" pitchFamily="34" charset="0"/>
                <a:cs typeface="Arial" panose="020B0604020202020204" pitchFamily="34" charset="0"/>
              </a:rPr>
              <a:t>und die Bildungsstandards mit den Umsetzungshilfen verzahnt. </a:t>
            </a:r>
          </a:p>
          <a:p>
            <a:pPr marL="171450" indent="-171450">
              <a:spcBef>
                <a:spcPct val="0"/>
              </a:spcBef>
              <a:buFont typeface="Arial" panose="020B0604020202020204" pitchFamily="34" charset="0"/>
              <a:buChar char="•"/>
            </a:pPr>
            <a:endParaRPr lang="de-DE" dirty="0" smtClean="0">
              <a:latin typeface="Arial" panose="020B0604020202020204" pitchFamily="34" charset="0"/>
              <a:cs typeface="Arial" panose="020B0604020202020204" pitchFamily="34" charset="0"/>
            </a:endParaRPr>
          </a:p>
          <a:p>
            <a:pPr marL="171450" indent="-171450">
              <a:spcBef>
                <a:spcPct val="0"/>
              </a:spcBef>
              <a:buFont typeface="Arial" panose="020B0604020202020204" pitchFamily="34" charset="0"/>
              <a:buChar char="•"/>
            </a:pPr>
            <a:r>
              <a:rPr lang="de-DE" dirty="0" smtClean="0">
                <a:latin typeface="Arial" panose="020B0604020202020204" pitchFamily="34" charset="0"/>
                <a:cs typeface="Arial" panose="020B0604020202020204" pitchFamily="34" charset="0"/>
              </a:rPr>
              <a:t>Die Entwicklung dieser Internet-Plattform erfolgt durch das Landesinstitut für Schulentwicklung in Kooperation mit einer Softwarefirma.</a:t>
            </a:r>
          </a:p>
          <a:p>
            <a:pPr marL="171450" indent="-171450">
              <a:spcBef>
                <a:spcPct val="0"/>
              </a:spcBef>
              <a:buFont typeface="Arial" panose="020B0604020202020204" pitchFamily="34" charset="0"/>
              <a:buChar char="•"/>
            </a:pPr>
            <a:r>
              <a:rPr lang="de-DE" dirty="0" smtClean="0">
                <a:latin typeface="Arial" panose="020B0604020202020204" pitchFamily="34" charset="0"/>
                <a:cs typeface="Arial" panose="020B0604020202020204" pitchFamily="34" charset="0"/>
              </a:rPr>
              <a:t>Die Internetadresse wird </a:t>
            </a:r>
            <a:r>
              <a:rPr lang="de-DE" u="sng" dirty="0" smtClean="0">
                <a:latin typeface="Arial" panose="020B0604020202020204" pitchFamily="34" charset="0"/>
                <a:cs typeface="Arial" panose="020B0604020202020204" pitchFamily="34" charset="0"/>
              </a:rPr>
              <a:t>www.bildungsplaene-bw.de</a:t>
            </a:r>
            <a:r>
              <a:rPr lang="de-DE" dirty="0" smtClean="0">
                <a:latin typeface="Arial" panose="020B0604020202020204" pitchFamily="34" charset="0"/>
                <a:cs typeface="Arial" panose="020B0604020202020204" pitchFamily="34" charset="0"/>
              </a:rPr>
              <a:t> lauten.</a:t>
            </a:r>
          </a:p>
          <a:p>
            <a:endParaRPr lang="de-DE" u="sng" dirty="0">
              <a:latin typeface="Arial" panose="020B0604020202020204" pitchFamily="34" charset="0"/>
              <a:cs typeface="Arial" panose="020B0604020202020204" pitchFamily="34" charset="0"/>
            </a:endParaRPr>
          </a:p>
          <a:p>
            <a:r>
              <a:rPr lang="de-DE" u="sng" dirty="0" smtClean="0">
                <a:latin typeface="Arial" panose="020B0604020202020204" pitchFamily="34" charset="0"/>
                <a:cs typeface="Arial" panose="020B0604020202020204" pitchFamily="34" charset="0"/>
              </a:rPr>
              <a:t>[KLICK: Detailansicht wird sichtbar]</a:t>
            </a:r>
          </a:p>
          <a:p>
            <a:r>
              <a:rPr lang="de-DE" u="none" dirty="0" smtClean="0">
                <a:latin typeface="Arial" panose="020B0604020202020204" pitchFamily="34" charset="0"/>
                <a:cs typeface="Arial" panose="020B0604020202020204" pitchFamily="34" charset="0"/>
              </a:rPr>
              <a:t>Hier wird sowohl die Vernetzung der verschiedenen Teilbereiche des Bildungsplans</a:t>
            </a:r>
            <a:r>
              <a:rPr lang="de-DE" u="none" baseline="0" dirty="0" smtClean="0">
                <a:latin typeface="Arial" panose="020B0604020202020204" pitchFamily="34" charset="0"/>
                <a:cs typeface="Arial" panose="020B0604020202020204" pitchFamily="34" charset="0"/>
              </a:rPr>
              <a:t> miteinander als auch mit den </a:t>
            </a:r>
            <a:r>
              <a:rPr lang="de-DE" u="none" dirty="0" smtClean="0">
                <a:latin typeface="Arial" panose="020B0604020202020204" pitchFamily="34" charset="0"/>
                <a:cs typeface="Arial" panose="020B0604020202020204" pitchFamily="34" charset="0"/>
              </a:rPr>
              <a:t>pädagogischen Umsetzungshilfen deutlich.</a:t>
            </a:r>
          </a:p>
          <a:p>
            <a:endParaRPr lang="de-DE" u="none" dirty="0" smtClean="0">
              <a:latin typeface="Arial" panose="020B0604020202020204" pitchFamily="34" charset="0"/>
              <a:cs typeface="Arial" panose="020B0604020202020204" pitchFamily="34" charset="0"/>
            </a:endParaRPr>
          </a:p>
          <a:p>
            <a:r>
              <a:rPr lang="de-DE" dirty="0" smtClean="0">
                <a:latin typeface="Arial" panose="020B0604020202020204" pitchFamily="34" charset="0"/>
                <a:cs typeface="Arial" panose="020B0604020202020204" pitchFamily="34" charset="0"/>
              </a:rPr>
              <a:t>[</a:t>
            </a:r>
            <a:r>
              <a:rPr lang="de-DE" u="sng" dirty="0" smtClean="0">
                <a:latin typeface="Arial" panose="020B0604020202020204" pitchFamily="34" charset="0"/>
                <a:cs typeface="Arial" panose="020B0604020202020204" pitchFamily="34" charset="0"/>
              </a:rPr>
              <a:t>KLICK: Bezüge werden automatisch eingeblendet.</a:t>
            </a:r>
            <a:r>
              <a:rPr lang="de-DE" dirty="0" smtClean="0">
                <a:latin typeface="Arial" panose="020B0604020202020204" pitchFamily="34" charset="0"/>
                <a:cs typeface="Arial" panose="020B0604020202020204" pitchFamily="34" charset="0"/>
              </a:rPr>
              <a:t>]</a:t>
            </a:r>
            <a:r>
              <a:rPr lang="de-DE" u="none" dirty="0" smtClean="0">
                <a:latin typeface="Arial" panose="020B0604020202020204" pitchFamily="34" charset="0"/>
                <a:cs typeface="Arial" panose="020B0604020202020204" pitchFamily="34" charset="0"/>
              </a:rPr>
              <a:t> </a:t>
            </a:r>
          </a:p>
          <a:p>
            <a:pPr marL="171450" indent="-171450">
              <a:buFont typeface="Arial" panose="020B0604020202020204" pitchFamily="34" charset="0"/>
              <a:buChar char="•"/>
            </a:pPr>
            <a:r>
              <a:rPr lang="de-DE" u="none" dirty="0" smtClean="0">
                <a:latin typeface="Arial" panose="020B0604020202020204" pitchFamily="34" charset="0"/>
                <a:cs typeface="Arial" panose="020B0604020202020204" pitchFamily="34" charset="0"/>
              </a:rPr>
              <a:t>In den Spalten ist jeweils eine Teilkompetenz zum Fach Geschichte auf verschiedenen Niveaustufen ausgewiesen.</a:t>
            </a:r>
            <a:endParaRPr lang="de-DE" dirty="0" smtClean="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de-DE" dirty="0" smtClean="0">
                <a:latin typeface="Arial" panose="020B0604020202020204" pitchFamily="34" charset="0"/>
                <a:cs typeface="Arial" panose="020B0604020202020204" pitchFamily="34" charset="0"/>
              </a:rPr>
              <a:t>Daneben sind Verweise auf prozessbezogene Kompetenzen und</a:t>
            </a:r>
          </a:p>
          <a:p>
            <a:pPr marL="171450" indent="-171450">
              <a:buFont typeface="Arial" panose="020B0604020202020204" pitchFamily="34" charset="0"/>
              <a:buChar char="•"/>
            </a:pPr>
            <a:r>
              <a:rPr lang="de-DE" dirty="0" smtClean="0">
                <a:latin typeface="Arial" panose="020B0604020202020204" pitchFamily="34" charset="0"/>
                <a:cs typeface="Arial" panose="020B0604020202020204" pitchFamily="34" charset="0"/>
              </a:rPr>
              <a:t>Leitperspektiven einblendbar. </a:t>
            </a:r>
          </a:p>
          <a:p>
            <a:pPr marL="171450" indent="-171450">
              <a:buFont typeface="Arial" panose="020B0604020202020204" pitchFamily="34" charset="0"/>
              <a:buChar char="•"/>
            </a:pPr>
            <a:r>
              <a:rPr lang="de-DE" dirty="0" smtClean="0">
                <a:latin typeface="Arial" panose="020B0604020202020204" pitchFamily="34" charset="0"/>
                <a:cs typeface="Arial" panose="020B0604020202020204" pitchFamily="34" charset="0"/>
              </a:rPr>
              <a:t>Außerdem werden über die Online-Plattform wie bereits erwähnt auch die passenden pädagogischen Umsetzungshilfen bereitgestellt werden.</a:t>
            </a:r>
          </a:p>
          <a:p>
            <a:pPr marL="171450" indent="-171450">
              <a:buFont typeface="Arial" panose="020B0604020202020204" pitchFamily="34" charset="0"/>
              <a:buChar char="•"/>
            </a:pPr>
            <a:endParaRPr lang="de-DE" dirty="0" smtClean="0">
              <a:latin typeface="Arial" panose="020B0604020202020204" pitchFamily="34" charset="0"/>
              <a:cs typeface="Arial" panose="020B0604020202020204" pitchFamily="34" charset="0"/>
            </a:endParaRPr>
          </a:p>
          <a:p>
            <a:pPr>
              <a:spcBef>
                <a:spcPct val="0"/>
              </a:spcBef>
            </a:pPr>
            <a:r>
              <a:rPr lang="de-DE" dirty="0" smtClean="0">
                <a:latin typeface="Arial" panose="020B0604020202020204" pitchFamily="34" charset="0"/>
                <a:cs typeface="Arial" panose="020B0604020202020204" pitchFamily="34" charset="0"/>
              </a:rPr>
              <a:t>Voraussichtlich</a:t>
            </a:r>
            <a:r>
              <a:rPr lang="de-DE" baseline="0" dirty="0" smtClean="0">
                <a:latin typeface="Arial" panose="020B0604020202020204" pitchFamily="34" charset="0"/>
                <a:cs typeface="Arial" panose="020B0604020202020204" pitchFamily="34" charset="0"/>
              </a:rPr>
              <a:t> werden ab Februar 2015 weitere Informationen zur Entwicklung der Online-Plattform vorhanden sein. </a:t>
            </a:r>
            <a:endParaRPr lang="de-DE" dirty="0" smtClean="0">
              <a:latin typeface="Arial" panose="020B0604020202020204" pitchFamily="34" charset="0"/>
              <a:cs typeface="Arial" panose="020B0604020202020204" pitchFamily="34" charset="0"/>
            </a:endParaRPr>
          </a:p>
          <a:p>
            <a:pPr>
              <a:spcBef>
                <a:spcPct val="0"/>
              </a:spcBef>
            </a:pPr>
            <a:endParaRPr lang="de-DE" sz="1200" dirty="0" smtClean="0"/>
          </a:p>
          <a:p>
            <a:endParaRPr lang="de-DE" u="none" dirty="0">
              <a:latin typeface="Arial" panose="020B0604020202020204" pitchFamily="34" charset="0"/>
              <a:cs typeface="Arial" panose="020B0604020202020204" pitchFamily="34" charset="0"/>
            </a:endParaRPr>
          </a:p>
        </p:txBody>
      </p:sp>
      <p:sp>
        <p:nvSpPr>
          <p:cNvPr id="5" name="Foliennummernplatzhalter 3"/>
          <p:cNvSpPr>
            <a:spLocks noGrp="1"/>
          </p:cNvSpPr>
          <p:nvPr>
            <p:ph type="sldNum" sz="quarter" idx="5"/>
          </p:nvPr>
        </p:nvSpPr>
        <p:spPr>
          <a:xfrm>
            <a:off x="579009" y="282775"/>
            <a:ext cx="475921" cy="153888"/>
          </a:xfrm>
        </p:spPr>
        <p:txBody>
          <a:bodyPr/>
          <a:lstStyle/>
          <a:p>
            <a:r>
              <a:rPr lang="de-DE" smtClean="0"/>
              <a:t>Seite </a:t>
            </a:r>
            <a:fld id="{F8FF1768-1DF2-410F-ABF6-E09C1CB8A556}" type="slidenum">
              <a:rPr lang="de-DE" smtClean="0"/>
              <a:pPr/>
              <a:t>25</a:t>
            </a:fld>
            <a:endParaRPr lang="de-DE" dirty="0"/>
          </a:p>
        </p:txBody>
      </p:sp>
    </p:spTree>
    <p:extLst>
      <p:ext uri="{BB962C8B-B14F-4D97-AF65-F5344CB8AC3E}">
        <p14:creationId xmlns:p14="http://schemas.microsoft.com/office/powerpoint/2010/main" val="30825955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17575" y="744538"/>
            <a:ext cx="4962525" cy="3722687"/>
          </a:xfrm>
        </p:spPr>
      </p:sp>
      <p:sp>
        <p:nvSpPr>
          <p:cNvPr id="3" name="Notizenplatzhalter 2"/>
          <p:cNvSpPr>
            <a:spLocks noGrp="1"/>
          </p:cNvSpPr>
          <p:nvPr>
            <p:ph type="body" idx="1"/>
          </p:nvPr>
        </p:nvSpPr>
        <p:spPr>
          <a:xfrm>
            <a:off x="239785" y="4459262"/>
            <a:ext cx="6465038" cy="5467375"/>
          </a:xfrm>
        </p:spPr>
        <p:txBody>
          <a:bodyPr/>
          <a:lstStyle/>
          <a:p>
            <a:r>
              <a:rPr lang="de-DE" sz="1050" u="sng" dirty="0" smtClean="0">
                <a:latin typeface="Arial" panose="020B0604020202020204" pitchFamily="34" charset="0"/>
                <a:cs typeface="Arial" panose="020B0604020202020204" pitchFamily="34" charset="0"/>
              </a:rPr>
              <a:t>Information:</a:t>
            </a:r>
            <a:r>
              <a:rPr lang="de-DE" sz="1050" u="sng" baseline="0" dirty="0" smtClean="0">
                <a:latin typeface="Arial" panose="020B0604020202020204" pitchFamily="34" charset="0"/>
                <a:cs typeface="Arial" panose="020B0604020202020204" pitchFamily="34" charset="0"/>
              </a:rPr>
              <a:t> </a:t>
            </a:r>
          </a:p>
          <a:p>
            <a:pPr marL="171450" indent="-171450">
              <a:buFont typeface="Arial" pitchFamily="34" charset="0"/>
              <a:buChar char="•"/>
            </a:pPr>
            <a:r>
              <a:rPr lang="de-DE" sz="1050" u="none" baseline="0" dirty="0" smtClean="0">
                <a:latin typeface="Arial" panose="020B0604020202020204" pitchFamily="34" charset="0"/>
                <a:cs typeface="Arial" panose="020B0604020202020204" pitchFamily="34" charset="0"/>
              </a:rPr>
              <a:t>Hierzu zählen Informationsveranstaltungen bzw. Dienstbesprechungen im Sinne des Bausteins I der bereits dargestellten Fortbildungskonzeption.</a:t>
            </a:r>
          </a:p>
          <a:p>
            <a:pPr marL="171450" indent="-171450">
              <a:buFont typeface="Arial" pitchFamily="34" charset="0"/>
              <a:buChar char="•"/>
            </a:pPr>
            <a:r>
              <a:rPr lang="de-DE" sz="1050" u="none" baseline="0" dirty="0" smtClean="0">
                <a:latin typeface="Arial" panose="020B0604020202020204" pitchFamily="34" charset="0"/>
                <a:cs typeface="Arial" panose="020B0604020202020204" pitchFamily="34" charset="0"/>
              </a:rPr>
              <a:t>Ein Flyer enthält die zentralen Informationen zur Bildungsplanreform 2016. </a:t>
            </a:r>
          </a:p>
          <a:p>
            <a:pPr marL="171450" indent="-171450">
              <a:buFont typeface="Arial" pitchFamily="34" charset="0"/>
              <a:buChar char="•"/>
            </a:pPr>
            <a:r>
              <a:rPr lang="de-DE" sz="1050" u="none" dirty="0" smtClean="0">
                <a:latin typeface="Arial" panose="020B0604020202020204" pitchFamily="34" charset="0"/>
                <a:cs typeface="Arial" panose="020B0604020202020204" pitchFamily="34" charset="0"/>
              </a:rPr>
              <a:t>Auf</a:t>
            </a:r>
            <a:r>
              <a:rPr lang="de-DE" sz="1050" u="none" baseline="0" dirty="0" smtClean="0">
                <a:latin typeface="Arial" panose="020B0604020202020204" pitchFamily="34" charset="0"/>
                <a:cs typeface="Arial" panose="020B0604020202020204" pitchFamily="34" charset="0"/>
              </a:rPr>
              <a:t> dem Kultusportal werden die wichtigsten Informationen zur Bildungsplanreform permanent aktualisiert. Neu finden Sie hier auch eine Liste mit FAQs (</a:t>
            </a:r>
            <a:r>
              <a:rPr lang="de-DE" sz="1050" u="none" baseline="0" dirty="0" err="1" smtClean="0">
                <a:latin typeface="Arial" panose="020B0604020202020204" pitchFamily="34" charset="0"/>
                <a:cs typeface="Arial" panose="020B0604020202020204" pitchFamily="34" charset="0"/>
              </a:rPr>
              <a:t>frequently</a:t>
            </a:r>
            <a:r>
              <a:rPr lang="de-DE" sz="1050" u="none" dirty="0" smtClean="0">
                <a:latin typeface="Arial" panose="020B0604020202020204" pitchFamily="34" charset="0"/>
                <a:cs typeface="Arial" panose="020B0604020202020204" pitchFamily="34" charset="0"/>
              </a:rPr>
              <a:t> </a:t>
            </a:r>
            <a:r>
              <a:rPr lang="de-DE" sz="1050" u="none" dirty="0" err="1" smtClean="0">
                <a:latin typeface="Arial" panose="020B0604020202020204" pitchFamily="34" charset="0"/>
                <a:cs typeface="Arial" panose="020B0604020202020204" pitchFamily="34" charset="0"/>
              </a:rPr>
              <a:t>asked</a:t>
            </a:r>
            <a:r>
              <a:rPr lang="de-DE" sz="1050" u="none" dirty="0" smtClean="0">
                <a:latin typeface="Arial" panose="020B0604020202020204" pitchFamily="34" charset="0"/>
                <a:cs typeface="Arial" panose="020B0604020202020204" pitchFamily="34" charset="0"/>
              </a:rPr>
              <a:t> </a:t>
            </a:r>
            <a:r>
              <a:rPr lang="de-DE" sz="1050" u="none" dirty="0" err="1" smtClean="0">
                <a:latin typeface="Arial" panose="020B0604020202020204" pitchFamily="34" charset="0"/>
                <a:cs typeface="Arial" panose="020B0604020202020204" pitchFamily="34" charset="0"/>
              </a:rPr>
              <a:t>questions</a:t>
            </a:r>
            <a:r>
              <a:rPr lang="de-DE" sz="1050" u="none" dirty="0" smtClean="0">
                <a:latin typeface="Arial" panose="020B0604020202020204" pitchFamily="34" charset="0"/>
                <a:cs typeface="Arial" panose="020B0604020202020204" pitchFamily="34" charset="0"/>
              </a:rPr>
              <a:t>)</a:t>
            </a:r>
            <a:r>
              <a:rPr lang="de-DE" sz="1050" u="none" baseline="0" dirty="0" smtClean="0">
                <a:latin typeface="Arial" panose="020B0604020202020204" pitchFamily="34" charset="0"/>
                <a:cs typeface="Arial" panose="020B0604020202020204" pitchFamily="34" charset="0"/>
              </a:rPr>
              <a:t>.</a:t>
            </a:r>
          </a:p>
          <a:p>
            <a:pPr marL="171450" indent="-171450">
              <a:buFont typeface="Arial" pitchFamily="34" charset="0"/>
              <a:buChar char="•"/>
            </a:pPr>
            <a:r>
              <a:rPr lang="de-DE" sz="1050" u="none" dirty="0" smtClean="0">
                <a:latin typeface="Arial" panose="020B0604020202020204" pitchFamily="34" charset="0"/>
                <a:cs typeface="Arial" panose="020B0604020202020204" pitchFamily="34" charset="0"/>
              </a:rPr>
              <a:t>Die</a:t>
            </a:r>
            <a:r>
              <a:rPr lang="de-DE" sz="1050" u="none" baseline="0" dirty="0" smtClean="0">
                <a:latin typeface="Arial" panose="020B0604020202020204" pitchFamily="34" charset="0"/>
                <a:cs typeface="Arial" panose="020B0604020202020204" pitchFamily="34" charset="0"/>
              </a:rPr>
              <a:t> elektronischen Infodienste des Kultusministeriums </a:t>
            </a:r>
            <a:r>
              <a:rPr lang="de-DE" sz="1050" u="none" dirty="0" smtClean="0">
                <a:latin typeface="Arial" panose="020B0604020202020204" pitchFamily="34" charset="0"/>
                <a:cs typeface="Arial" panose="020B0604020202020204" pitchFamily="34" charset="0"/>
              </a:rPr>
              <a:t>stellen </a:t>
            </a:r>
            <a:r>
              <a:rPr lang="de-DE" sz="1050" u="none" baseline="0" dirty="0" smtClean="0">
                <a:latin typeface="Arial" panose="020B0604020202020204" pitchFamily="34" charset="0"/>
                <a:cs typeface="Arial" panose="020B0604020202020204" pitchFamily="34" charset="0"/>
              </a:rPr>
              <a:t>im Rahmen der Reihe „Bildungsplan aktuell“ in jeder Ausgabe einen speziellen Aspekt der neuen Bildungspläne</a:t>
            </a:r>
            <a:r>
              <a:rPr lang="de-DE" sz="1050" u="none" dirty="0" smtClean="0">
                <a:latin typeface="Arial" panose="020B0604020202020204" pitchFamily="34" charset="0"/>
                <a:cs typeface="Arial" panose="020B0604020202020204" pitchFamily="34" charset="0"/>
              </a:rPr>
              <a:t> vor.</a:t>
            </a:r>
            <a:endParaRPr lang="de-DE" sz="1050" u="none" baseline="0" dirty="0" smtClean="0">
              <a:latin typeface="Arial" panose="020B0604020202020204" pitchFamily="34" charset="0"/>
              <a:cs typeface="Arial" panose="020B0604020202020204" pitchFamily="34" charset="0"/>
            </a:endParaRPr>
          </a:p>
          <a:p>
            <a:pPr marL="171450" indent="-171450">
              <a:buFont typeface="Arial" pitchFamily="34" charset="0"/>
              <a:buChar char="•"/>
            </a:pPr>
            <a:r>
              <a:rPr lang="de-DE" sz="1050" u="none" dirty="0" smtClean="0">
                <a:latin typeface="Arial" panose="020B0604020202020204" pitchFamily="34" charset="0"/>
                <a:cs typeface="Arial" panose="020B0604020202020204" pitchFamily="34" charset="0"/>
              </a:rPr>
              <a:t>Das</a:t>
            </a:r>
            <a:r>
              <a:rPr lang="de-DE" sz="1050" u="none" baseline="0" dirty="0" smtClean="0">
                <a:latin typeface="Arial" panose="020B0604020202020204" pitchFamily="34" charset="0"/>
                <a:cs typeface="Arial" panose="020B0604020202020204" pitchFamily="34" charset="0"/>
              </a:rPr>
              <a:t> Kultusministerium informiert nachgeordnete Behörden v.a. mit dem Auftrag, wichtige Inhalte der Bildungsplanreform</a:t>
            </a:r>
            <a:r>
              <a:rPr lang="de-DE" sz="1050" u="none" dirty="0" smtClean="0">
                <a:latin typeface="Arial" panose="020B0604020202020204" pitchFamily="34" charset="0"/>
                <a:cs typeface="Arial" panose="020B0604020202020204" pitchFamily="34" charset="0"/>
              </a:rPr>
              <a:t> </a:t>
            </a:r>
            <a:r>
              <a:rPr lang="de-DE" sz="1050" u="none" baseline="0" dirty="0" smtClean="0">
                <a:latin typeface="Arial" panose="020B0604020202020204" pitchFamily="34" charset="0"/>
                <a:cs typeface="Arial" panose="020B0604020202020204" pitchFamily="34" charset="0"/>
              </a:rPr>
              <a:t>zu multiplizieren. </a:t>
            </a:r>
          </a:p>
          <a:p>
            <a:pPr marL="171450" indent="-171450">
              <a:buFont typeface="Arial" pitchFamily="34" charset="0"/>
              <a:buChar char="•"/>
            </a:pPr>
            <a:r>
              <a:rPr lang="de-DE" sz="1050" u="none" dirty="0" smtClean="0">
                <a:latin typeface="Arial" panose="020B0604020202020204" pitchFamily="34" charset="0"/>
                <a:cs typeface="Arial" panose="020B0604020202020204" pitchFamily="34" charset="0"/>
              </a:rPr>
              <a:t>Daneben gibt es die Presseveröffentlichungen. </a:t>
            </a:r>
          </a:p>
          <a:p>
            <a:pPr marR="0" algn="l" defTabSz="914400" rtl="0" eaLnBrk="0" fontAlgn="base" latinLnBrk="0" hangingPunct="0">
              <a:lnSpc>
                <a:spcPct val="100000"/>
              </a:lnSpc>
              <a:spcBef>
                <a:spcPct val="30000"/>
              </a:spcBef>
              <a:spcAft>
                <a:spcPct val="0"/>
              </a:spcAft>
              <a:buClrTx/>
              <a:buSzTx/>
              <a:tabLst/>
              <a:defRPr/>
            </a:pPr>
            <a:endParaRPr lang="de-DE" sz="100" b="1" u="none" dirty="0" smtClean="0">
              <a:latin typeface="Arial" panose="020B0604020202020204" pitchFamily="34" charset="0"/>
              <a:cs typeface="Arial" panose="020B0604020202020204" pitchFamily="34" charset="0"/>
            </a:endParaRPr>
          </a:p>
          <a:p>
            <a:pPr marL="0" marR="0" indent="0" algn="l" defTabSz="914400" rtl="0" eaLnBrk="0" fontAlgn="base" latinLnBrk="0" hangingPunct="0">
              <a:lnSpc>
                <a:spcPct val="100000"/>
              </a:lnSpc>
              <a:spcBef>
                <a:spcPct val="30000"/>
              </a:spcBef>
              <a:spcAft>
                <a:spcPct val="0"/>
              </a:spcAft>
              <a:buClrTx/>
              <a:buSzTx/>
              <a:buFont typeface="Wingdings"/>
              <a:buNone/>
              <a:tabLst/>
              <a:defRPr/>
            </a:pPr>
            <a:r>
              <a:rPr lang="de-DE" sz="1050" u="sng" dirty="0" smtClean="0">
                <a:latin typeface="Arial" panose="020B0604020202020204" pitchFamily="34" charset="0"/>
                <a:cs typeface="Arial" panose="020B0604020202020204" pitchFamily="34" charset="0"/>
              </a:rPr>
              <a:t>Beteiligung:</a:t>
            </a:r>
            <a:r>
              <a:rPr lang="de-DE" sz="1050" u="sng" baseline="0" dirty="0" smtClean="0">
                <a:latin typeface="Arial" panose="020B0604020202020204" pitchFamily="34" charset="0"/>
                <a:cs typeface="Arial" panose="020B0604020202020204" pitchFamily="34" charset="0"/>
              </a:rPr>
              <a:t> </a:t>
            </a:r>
          </a:p>
          <a:p>
            <a:pPr marL="0" indent="0">
              <a:buFont typeface="Wingdings"/>
              <a:buNone/>
            </a:pPr>
            <a:r>
              <a:rPr lang="de-DE" sz="1050" u="none" dirty="0" smtClean="0">
                <a:latin typeface="Arial" panose="020B0604020202020204" pitchFamily="34" charset="0"/>
                <a:cs typeface="Arial" panose="020B0604020202020204" pitchFamily="34" charset="0"/>
                <a:sym typeface="Wingdings" panose="05000000000000000000" pitchFamily="2" charset="2"/>
              </a:rPr>
              <a:t>Die Bildungsplanreform 2016 weist vielfältige Beteiligungsmöglichkeiten auf. </a:t>
            </a:r>
          </a:p>
          <a:p>
            <a:pPr marL="285750" indent="-285750">
              <a:buFont typeface="Arial" panose="020B0604020202020204" pitchFamily="34" charset="0"/>
              <a:buChar char="•"/>
            </a:pPr>
            <a:r>
              <a:rPr lang="de-DE" sz="1050" u="none" dirty="0" smtClean="0">
                <a:latin typeface="Arial" panose="020B0604020202020204" pitchFamily="34" charset="0"/>
                <a:cs typeface="Arial" panose="020B0604020202020204" pitchFamily="34" charset="0"/>
                <a:sym typeface="Wingdings" panose="05000000000000000000" pitchFamily="2" charset="2"/>
              </a:rPr>
              <a:t>Ein Beirat zur Begleitung der Bildungsplanreform mit Vertreterinnen und Vertretern aus Wissenschaft, Wirtschaft, Gesellschaft</a:t>
            </a:r>
            <a:r>
              <a:rPr lang="de-DE" sz="1050" dirty="0" smtClean="0">
                <a:latin typeface="Arial" panose="020B0604020202020204" pitchFamily="34" charset="0"/>
                <a:cs typeface="Arial" panose="020B0604020202020204" pitchFamily="34" charset="0"/>
                <a:sym typeface="Wingdings" panose="05000000000000000000" pitchFamily="2" charset="2"/>
              </a:rPr>
              <a:t>, </a:t>
            </a:r>
            <a:r>
              <a:rPr lang="de-DE" sz="1050" u="none" dirty="0" smtClean="0">
                <a:latin typeface="Arial" panose="020B0604020202020204" pitchFamily="34" charset="0"/>
                <a:cs typeface="Arial" panose="020B0604020202020204" pitchFamily="34" charset="0"/>
                <a:sym typeface="Wingdings" panose="05000000000000000000" pitchFamily="2" charset="2"/>
              </a:rPr>
              <a:t>Politik, den</a:t>
            </a:r>
            <a:r>
              <a:rPr lang="de-DE" sz="1050" u="none" dirty="0" smtClean="0">
                <a:solidFill>
                  <a:srgbClr val="FF0000"/>
                </a:solidFill>
                <a:latin typeface="Arial" panose="020B0604020202020204" pitchFamily="34" charset="0"/>
                <a:cs typeface="Arial" panose="020B0604020202020204" pitchFamily="34" charset="0"/>
                <a:sym typeface="Wingdings" panose="05000000000000000000" pitchFamily="2" charset="2"/>
              </a:rPr>
              <a:t> </a:t>
            </a:r>
            <a:r>
              <a:rPr lang="de-DE" sz="1050" dirty="0" smtClean="0">
                <a:latin typeface="Arial" panose="020B0604020202020204" pitchFamily="34" charset="0"/>
                <a:cs typeface="Arial" panose="020B0604020202020204" pitchFamily="34" charset="0"/>
                <a:sym typeface="Wingdings" panose="05000000000000000000" pitchFamily="2" charset="2"/>
              </a:rPr>
              <a:t>Beratungsgremien </a:t>
            </a:r>
            <a:r>
              <a:rPr lang="de-DE" sz="1050" dirty="0">
                <a:latin typeface="Arial" panose="020B0604020202020204" pitchFamily="34" charset="0"/>
                <a:cs typeface="Arial" panose="020B0604020202020204" pitchFamily="34" charset="0"/>
                <a:sym typeface="Wingdings" panose="05000000000000000000" pitchFamily="2" charset="2"/>
              </a:rPr>
              <a:t>des Kultusministeriums (Landeselternbeirat, Landesschülerbeirat, Landesschulbeirat) und </a:t>
            </a:r>
            <a:r>
              <a:rPr lang="de-DE" sz="1050" dirty="0" smtClean="0">
                <a:latin typeface="Arial" panose="020B0604020202020204" pitchFamily="34" charset="0"/>
                <a:cs typeface="Arial" panose="020B0604020202020204" pitchFamily="34" charset="0"/>
                <a:sym typeface="Wingdings" panose="05000000000000000000" pitchFamily="2" charset="2"/>
              </a:rPr>
              <a:t>den Lehrerverbänden </a:t>
            </a:r>
            <a:r>
              <a:rPr lang="de-DE" sz="1050" u="none" dirty="0" smtClean="0">
                <a:latin typeface="Arial" panose="020B0604020202020204" pitchFamily="34" charset="0"/>
                <a:cs typeface="Arial" panose="020B0604020202020204" pitchFamily="34" charset="0"/>
                <a:sym typeface="Wingdings" panose="05000000000000000000" pitchFamily="2" charset="2"/>
              </a:rPr>
              <a:t>begleitet die Bildungsplanreform konstruktiv–kritisch.</a:t>
            </a:r>
            <a:endParaRPr lang="de-DE" sz="1050" u="none" baseline="0" dirty="0" smtClean="0">
              <a:latin typeface="Arial" panose="020B0604020202020204" pitchFamily="34" charset="0"/>
              <a:cs typeface="Arial" panose="020B0604020202020204" pitchFamily="34" charset="0"/>
              <a:sym typeface="Wingdings" panose="05000000000000000000" pitchFamily="2" charset="2"/>
            </a:endParaRPr>
          </a:p>
          <a:p>
            <a:pPr marL="285750" indent="-285750">
              <a:buFont typeface="Arial" panose="020B0604020202020204" pitchFamily="34" charset="0"/>
              <a:buChar char="•"/>
            </a:pPr>
            <a:r>
              <a:rPr lang="de-DE" sz="1050" u="none" baseline="0" dirty="0" smtClean="0">
                <a:latin typeface="Arial" panose="020B0604020202020204" pitchFamily="34" charset="0"/>
                <a:cs typeface="Arial" panose="020B0604020202020204" pitchFamily="34" charset="0"/>
                <a:sym typeface="Wingdings" panose="05000000000000000000" pitchFamily="2" charset="2"/>
              </a:rPr>
              <a:t>Die Bildungsplankommissionen haben den Auftrag, ihren Arbeitsfortschritt fortlaufend</a:t>
            </a:r>
            <a:r>
              <a:rPr lang="de-DE" sz="1050" u="none" dirty="0" smtClean="0">
                <a:latin typeface="Arial" panose="020B0604020202020204" pitchFamily="34" charset="0"/>
                <a:cs typeface="Arial" panose="020B0604020202020204" pitchFamily="34" charset="0"/>
                <a:sym typeface="Wingdings" panose="05000000000000000000" pitchFamily="2" charset="2"/>
              </a:rPr>
              <a:t> und systematisch mit Vertreterinnen und Vertretern der Wissenschaft abzugleichen. Die Hochschulrektorenkonferenzen der Universitäten und Pädagogischen Hochschulen haben entsprechende Fachvertreter benannt. </a:t>
            </a:r>
            <a:endParaRPr lang="de-DE" sz="1050" u="none" baseline="0" dirty="0" smtClean="0">
              <a:latin typeface="Arial" panose="020B0604020202020204" pitchFamily="34" charset="0"/>
              <a:cs typeface="Arial" panose="020B0604020202020204" pitchFamily="34" charset="0"/>
              <a:sym typeface="Wingdings" panose="05000000000000000000" pitchFamily="2" charset="2"/>
            </a:endParaRPr>
          </a:p>
          <a:p>
            <a:pPr marL="285750" indent="-285750">
              <a:buFont typeface="Arial" panose="020B0604020202020204" pitchFamily="34" charset="0"/>
              <a:buChar char="•"/>
            </a:pPr>
            <a:r>
              <a:rPr lang="de-DE" sz="1050" u="none" baseline="0" dirty="0" smtClean="0">
                <a:latin typeface="Arial" panose="020B0604020202020204" pitchFamily="34" charset="0"/>
                <a:cs typeface="Arial" panose="020B0604020202020204" pitchFamily="34" charset="0"/>
                <a:sym typeface="Wingdings" panose="05000000000000000000" pitchFamily="2" charset="2"/>
              </a:rPr>
              <a:t>Auch die Erprobung bzw. Rückmeldung aus den Erprobungsschulen zählt zu den Beteiligungsmöglichkeiten. Eine professionelle Auswertung im Rahmen einer Expertenbefragung</a:t>
            </a:r>
            <a:r>
              <a:rPr lang="de-DE" sz="1050" u="none" dirty="0" smtClean="0">
                <a:latin typeface="Arial" panose="020B0604020202020204" pitchFamily="34" charset="0"/>
                <a:cs typeface="Arial" panose="020B0604020202020204" pitchFamily="34" charset="0"/>
                <a:sym typeface="Wingdings" panose="05000000000000000000" pitchFamily="2" charset="2"/>
              </a:rPr>
              <a:t> </a:t>
            </a:r>
            <a:r>
              <a:rPr lang="de-DE" sz="1050" u="none" baseline="0" dirty="0" smtClean="0">
                <a:latin typeface="Arial" panose="020B0604020202020204" pitchFamily="34" charset="0"/>
                <a:cs typeface="Arial" panose="020B0604020202020204" pitchFamily="34" charset="0"/>
                <a:sym typeface="Wingdings" panose="05000000000000000000" pitchFamily="2" charset="2"/>
              </a:rPr>
              <a:t>komplettiert dieses Beteiligungselement. </a:t>
            </a:r>
          </a:p>
          <a:p>
            <a:pPr marL="285750" indent="-285750">
              <a:buFont typeface="Arial" panose="020B0604020202020204" pitchFamily="34" charset="0"/>
              <a:buChar char="•"/>
            </a:pPr>
            <a:r>
              <a:rPr lang="de-DE" sz="1050" dirty="0" smtClean="0">
                <a:latin typeface="Arial" panose="020B0604020202020204" pitchFamily="34" charset="0"/>
                <a:cs typeface="Arial" panose="020B0604020202020204" pitchFamily="34" charset="0"/>
                <a:sym typeface="Wingdings" panose="05000000000000000000" pitchFamily="2" charset="2"/>
              </a:rPr>
              <a:t>Die </a:t>
            </a:r>
            <a:r>
              <a:rPr lang="de-DE" sz="1050" dirty="0">
                <a:latin typeface="Arial" panose="020B0604020202020204" pitchFamily="34" charset="0"/>
                <a:cs typeface="Arial" panose="020B0604020202020204" pitchFamily="34" charset="0"/>
                <a:sym typeface="Wingdings" panose="05000000000000000000" pitchFamily="2" charset="2"/>
              </a:rPr>
              <a:t>Arbeitsfassungen der Bildungspläne sind unter </a:t>
            </a:r>
            <a:r>
              <a:rPr lang="de-DE" sz="1050" u="sng" dirty="0" smtClean="0">
                <a:latin typeface="Arial" panose="020B0604020202020204" pitchFamily="34" charset="0"/>
                <a:cs typeface="Arial" panose="020B0604020202020204" pitchFamily="34" charset="0"/>
              </a:rPr>
              <a:t>www.bildungsplaene-bw.de</a:t>
            </a:r>
            <a:r>
              <a:rPr lang="de-DE" sz="1050" dirty="0" smtClean="0">
                <a:latin typeface="Arial" panose="020B0604020202020204" pitchFamily="34" charset="0"/>
                <a:cs typeface="Arial" panose="020B0604020202020204" pitchFamily="34" charset="0"/>
                <a:sym typeface="Wingdings" panose="05000000000000000000" pitchFamily="2" charset="2"/>
              </a:rPr>
              <a:t> </a:t>
            </a:r>
            <a:r>
              <a:rPr lang="de-DE" sz="1050" dirty="0">
                <a:latin typeface="Arial" panose="020B0604020202020204" pitchFamily="34" charset="0"/>
                <a:cs typeface="Arial" panose="020B0604020202020204" pitchFamily="34" charset="0"/>
                <a:sym typeface="Wingdings" panose="05000000000000000000" pitchFamily="2" charset="2"/>
              </a:rPr>
              <a:t>abrufbar.  </a:t>
            </a:r>
          </a:p>
          <a:p>
            <a:pPr marL="285750" indent="-285750">
              <a:buFont typeface="Arial" panose="020B0604020202020204" pitchFamily="34" charset="0"/>
              <a:buChar char="•"/>
            </a:pPr>
            <a:r>
              <a:rPr lang="de-DE" sz="1050" u="none" baseline="0" dirty="0" smtClean="0">
                <a:latin typeface="Arial" panose="020B0604020202020204" pitchFamily="34" charset="0"/>
                <a:cs typeface="Arial" panose="020B0604020202020204" pitchFamily="34" charset="0"/>
                <a:sym typeface="Wingdings" panose="05000000000000000000" pitchFamily="2" charset="2"/>
              </a:rPr>
              <a:t>Die auf die Erprobungsphase folgende Anhörung bietet eine weitere Möglichkeit, Rückmeldungen zu geben. Diese fließen in einen abschließenden Auswertungsprozess ein.</a:t>
            </a:r>
          </a:p>
          <a:p>
            <a:pPr marL="285750" indent="-285750">
              <a:buFont typeface="Arial" panose="020B0604020202020204" pitchFamily="34" charset="0"/>
              <a:buChar char="•"/>
            </a:pPr>
            <a:r>
              <a:rPr lang="de-DE" sz="1050" u="none" baseline="0" dirty="0" smtClean="0">
                <a:latin typeface="Arial" panose="020B0604020202020204" pitchFamily="34" charset="0"/>
                <a:cs typeface="Arial" panose="020B0604020202020204" pitchFamily="34" charset="0"/>
                <a:sym typeface="Wingdings" panose="05000000000000000000" pitchFamily="2" charset="2"/>
              </a:rPr>
              <a:t>Daneben ist auf dem Kultusportal ein E-Mail-Postfach zur Bildungsplanreform eingerichtet worden, über das Rückmeldungen an das Kultusministerium gegeben werden können. Auch diese werden sorgfältig ausgewertet und fließen in den Reformprozess ein. </a:t>
            </a:r>
            <a:endParaRPr lang="de-DE" sz="1050" u="none" dirty="0" smtClean="0">
              <a:latin typeface="Arial" panose="020B0604020202020204" pitchFamily="34" charset="0"/>
              <a:cs typeface="Arial" panose="020B0604020202020204" pitchFamily="34" charset="0"/>
              <a:sym typeface="Wingdings" panose="05000000000000000000" pitchFamily="2" charset="2"/>
            </a:endParaRPr>
          </a:p>
        </p:txBody>
      </p:sp>
      <p:sp>
        <p:nvSpPr>
          <p:cNvPr id="4" name="Foliennummernplatzhalter 3"/>
          <p:cNvSpPr>
            <a:spLocks noGrp="1"/>
          </p:cNvSpPr>
          <p:nvPr>
            <p:ph type="sldNum" sz="quarter" idx="10"/>
          </p:nvPr>
        </p:nvSpPr>
        <p:spPr>
          <a:xfrm>
            <a:off x="579011" y="282775"/>
            <a:ext cx="475921" cy="153888"/>
          </a:xfrm>
        </p:spPr>
        <p:txBody>
          <a:bodyPr/>
          <a:lstStyle/>
          <a:p>
            <a:r>
              <a:rPr lang="de-DE" smtClean="0"/>
              <a:t>Seite </a:t>
            </a:r>
            <a:fld id="{F8FF1768-1DF2-410F-ABF6-E09C1CB8A556}" type="slidenum">
              <a:rPr lang="de-DE" smtClean="0"/>
              <a:pPr/>
              <a:t>26</a:t>
            </a:fld>
            <a:endParaRPr lang="de-DE" dirty="0"/>
          </a:p>
        </p:txBody>
      </p:sp>
      <p:sp>
        <p:nvSpPr>
          <p:cNvPr id="5" name="Kopfzeilenplatzhalter 4"/>
          <p:cNvSpPr>
            <a:spLocks noGrp="1"/>
          </p:cNvSpPr>
          <p:nvPr>
            <p:ph type="hdr" sz="quarter" idx="11"/>
          </p:nvPr>
        </p:nvSpPr>
        <p:spPr/>
        <p:txBody>
          <a:bodyPr/>
          <a:lstStyle/>
          <a:p>
            <a:endParaRPr lang="de-DE" dirty="0"/>
          </a:p>
        </p:txBody>
      </p:sp>
    </p:spTree>
    <p:extLst>
      <p:ext uri="{BB962C8B-B14F-4D97-AF65-F5344CB8AC3E}">
        <p14:creationId xmlns:p14="http://schemas.microsoft.com/office/powerpoint/2010/main" val="1851324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p:cNvSpPr>
            <a:spLocks noGrp="1" noRot="1" noChangeAspect="1" noChangeArrowheads="1" noTextEdit="1"/>
          </p:cNvSpPr>
          <p:nvPr>
            <p:ph type="sldImg"/>
          </p:nvPr>
        </p:nvSpPr>
        <p:spPr bwMode="auto">
          <a:xfrm>
            <a:off x="919163" y="744538"/>
            <a:ext cx="4964112" cy="3724275"/>
          </a:xfrm>
          <a:noFill/>
          <a:ln>
            <a:solidFill>
              <a:srgbClr val="000000"/>
            </a:solidFill>
            <a:miter lim="800000"/>
            <a:headEnd/>
            <a:tailEnd/>
          </a:ln>
        </p:spPr>
      </p:sp>
      <p:sp>
        <p:nvSpPr>
          <p:cNvPr id="2" name="Foliennummernplatzhalter 1"/>
          <p:cNvSpPr>
            <a:spLocks noGrp="1"/>
          </p:cNvSpPr>
          <p:nvPr>
            <p:ph type="sldNum" sz="quarter" idx="10"/>
          </p:nvPr>
        </p:nvSpPr>
        <p:spPr>
          <a:xfrm>
            <a:off x="579011" y="282775"/>
            <a:ext cx="475921" cy="153888"/>
          </a:xfrm>
        </p:spPr>
        <p:txBody>
          <a:bodyPr/>
          <a:lstStyle/>
          <a:p>
            <a:r>
              <a:rPr lang="de-DE" smtClean="0"/>
              <a:t>Seite </a:t>
            </a:r>
            <a:fld id="{F8FF1768-1DF2-410F-ABF6-E09C1CB8A556}" type="slidenum">
              <a:rPr lang="de-DE" smtClean="0"/>
              <a:pPr/>
              <a:t>27</a:t>
            </a:fld>
            <a:endParaRPr lang="de-DE" dirty="0"/>
          </a:p>
        </p:txBody>
      </p:sp>
      <p:sp>
        <p:nvSpPr>
          <p:cNvPr id="3" name="Kopfzeilenplatzhalter 2"/>
          <p:cNvSpPr>
            <a:spLocks noGrp="1"/>
          </p:cNvSpPr>
          <p:nvPr>
            <p:ph type="hdr" sz="quarter" idx="11"/>
          </p:nvPr>
        </p:nvSpPr>
        <p:spPr/>
        <p:txBody>
          <a:bodyPr/>
          <a:lstStyle/>
          <a:p>
            <a:endParaRPr lang="de-DE" dirty="0"/>
          </a:p>
        </p:txBody>
      </p:sp>
      <p:sp>
        <p:nvSpPr>
          <p:cNvPr id="5" name="Rectangle 1"/>
          <p:cNvSpPr>
            <a:spLocks noGrp="1" noChangeArrowheads="1"/>
          </p:cNvSpPr>
          <p:nvPr>
            <p:ph type="body" idx="1"/>
          </p:nvPr>
        </p:nvSpPr>
        <p:spPr bwMode="auto">
          <a:xfrm>
            <a:off x="681040" y="6809992"/>
            <a:ext cx="23256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a:tabLst>
                <a:tab pos="950913" algn="l"/>
                <a:tab pos="1760538" algn="l"/>
                <a:tab pos="2030413" algn="l"/>
              </a:tabLst>
              <a:defRPr>
                <a:solidFill>
                  <a:schemeClr val="tx1"/>
                </a:solidFill>
                <a:latin typeface="Arial" pitchFamily="34" charset="0"/>
                <a:cs typeface="Arial" pitchFamily="34" charset="0"/>
              </a:defRPr>
            </a:lvl1pPr>
            <a:lvl2pPr>
              <a:tabLst>
                <a:tab pos="950913" algn="l"/>
                <a:tab pos="1760538" algn="l"/>
                <a:tab pos="2030413" algn="l"/>
              </a:tabLst>
              <a:defRPr>
                <a:solidFill>
                  <a:schemeClr val="tx1"/>
                </a:solidFill>
                <a:latin typeface="Arial" pitchFamily="34" charset="0"/>
                <a:cs typeface="Arial" pitchFamily="34" charset="0"/>
              </a:defRPr>
            </a:lvl2pPr>
            <a:lvl3pPr>
              <a:tabLst>
                <a:tab pos="950913" algn="l"/>
                <a:tab pos="1760538" algn="l"/>
                <a:tab pos="2030413" algn="l"/>
              </a:tabLst>
              <a:defRPr>
                <a:solidFill>
                  <a:schemeClr val="tx1"/>
                </a:solidFill>
                <a:latin typeface="Arial" pitchFamily="34" charset="0"/>
                <a:cs typeface="Arial" pitchFamily="34" charset="0"/>
              </a:defRPr>
            </a:lvl3pPr>
            <a:lvl4pPr>
              <a:tabLst>
                <a:tab pos="950913" algn="l"/>
                <a:tab pos="1760538" algn="l"/>
                <a:tab pos="2030413" algn="l"/>
              </a:tabLst>
              <a:defRPr>
                <a:solidFill>
                  <a:schemeClr val="tx1"/>
                </a:solidFill>
                <a:latin typeface="Arial" pitchFamily="34" charset="0"/>
                <a:cs typeface="Arial" pitchFamily="34" charset="0"/>
              </a:defRPr>
            </a:lvl4pPr>
            <a:lvl5pPr>
              <a:tabLst>
                <a:tab pos="950913" algn="l"/>
                <a:tab pos="1760538" algn="l"/>
                <a:tab pos="2030413" algn="l"/>
              </a:tabLst>
              <a:defRPr>
                <a:solidFill>
                  <a:schemeClr val="tx1"/>
                </a:solidFill>
                <a:latin typeface="Arial" pitchFamily="34" charset="0"/>
                <a:cs typeface="Arial" pitchFamily="34" charset="0"/>
              </a:defRPr>
            </a:lvl5pPr>
            <a:lvl6pPr fontAlgn="base">
              <a:spcBef>
                <a:spcPct val="0"/>
              </a:spcBef>
              <a:spcAft>
                <a:spcPct val="0"/>
              </a:spcAft>
              <a:tabLst>
                <a:tab pos="950913" algn="l"/>
                <a:tab pos="1760538" algn="l"/>
                <a:tab pos="2030413" algn="l"/>
              </a:tabLst>
              <a:defRPr>
                <a:solidFill>
                  <a:schemeClr val="tx1"/>
                </a:solidFill>
                <a:latin typeface="Arial" pitchFamily="34" charset="0"/>
                <a:cs typeface="Arial" pitchFamily="34" charset="0"/>
              </a:defRPr>
            </a:lvl6pPr>
            <a:lvl7pPr fontAlgn="base">
              <a:spcBef>
                <a:spcPct val="0"/>
              </a:spcBef>
              <a:spcAft>
                <a:spcPct val="0"/>
              </a:spcAft>
              <a:tabLst>
                <a:tab pos="950913" algn="l"/>
                <a:tab pos="1760538" algn="l"/>
                <a:tab pos="2030413" algn="l"/>
              </a:tabLst>
              <a:defRPr>
                <a:solidFill>
                  <a:schemeClr val="tx1"/>
                </a:solidFill>
                <a:latin typeface="Arial" pitchFamily="34" charset="0"/>
                <a:cs typeface="Arial" pitchFamily="34" charset="0"/>
              </a:defRPr>
            </a:lvl7pPr>
            <a:lvl8pPr fontAlgn="base">
              <a:spcBef>
                <a:spcPct val="0"/>
              </a:spcBef>
              <a:spcAft>
                <a:spcPct val="0"/>
              </a:spcAft>
              <a:tabLst>
                <a:tab pos="950913" algn="l"/>
                <a:tab pos="1760538" algn="l"/>
                <a:tab pos="2030413" algn="l"/>
              </a:tabLst>
              <a:defRPr>
                <a:solidFill>
                  <a:schemeClr val="tx1"/>
                </a:solidFill>
                <a:latin typeface="Arial" pitchFamily="34" charset="0"/>
                <a:cs typeface="Arial" pitchFamily="34" charset="0"/>
              </a:defRPr>
            </a:lvl8pPr>
            <a:lvl9pPr fontAlgn="base">
              <a:spcBef>
                <a:spcPct val="0"/>
              </a:spcBef>
              <a:spcAft>
                <a:spcPct val="0"/>
              </a:spcAft>
              <a:tabLst>
                <a:tab pos="950913" algn="l"/>
                <a:tab pos="1760538" algn="l"/>
                <a:tab pos="2030413" algn="l"/>
              </a:tabLst>
              <a:defRPr>
                <a:solidFill>
                  <a:schemeClr val="tx1"/>
                </a:solidFill>
                <a:latin typeface="Arial" pitchFamily="34" charset="0"/>
                <a:cs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950913" algn="l"/>
                <a:tab pos="1760538" algn="l"/>
                <a:tab pos="2030413" algn="l"/>
              </a:tabLst>
            </a:pPr>
            <a:r>
              <a:rPr kumimoji="0" lang="de-DE" altLang="de-DE"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endParaRPr kumimoji="0" lang="de-DE" altLang="de-DE"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460184" y="4531272"/>
            <a:ext cx="5877307" cy="5395366"/>
          </a:xfrm>
        </p:spPr>
        <p:txBody>
          <a:bodyPr/>
          <a:lstStyle/>
          <a:p>
            <a:pPr lvl="0"/>
            <a:r>
              <a:rPr lang="de-DE" sz="1100" u="sng" dirty="0" smtClean="0">
                <a:latin typeface="Arial" panose="020B0604020202020204" pitchFamily="34" charset="0"/>
                <a:cs typeface="Arial" panose="020B0604020202020204" pitchFamily="34" charset="0"/>
              </a:rPr>
              <a:t>Anlass und Herausforderungen der Bildungsplanreform: </a:t>
            </a:r>
          </a:p>
          <a:p>
            <a:pPr marL="0" marR="0" lvl="0" indent="0" algn="l" defTabSz="914400" rtl="0" eaLnBrk="0" fontAlgn="base" latinLnBrk="0" hangingPunct="0">
              <a:lnSpc>
                <a:spcPct val="100000"/>
              </a:lnSpc>
              <a:spcBef>
                <a:spcPct val="30000"/>
              </a:spcBef>
              <a:spcAft>
                <a:spcPct val="0"/>
              </a:spcAft>
              <a:buClrTx/>
              <a:buSzTx/>
              <a:buFontTx/>
              <a:buNone/>
              <a:tabLst/>
              <a:defRPr/>
            </a:pPr>
            <a:r>
              <a:rPr lang="de-DE" sz="1100" dirty="0" smtClean="0">
                <a:latin typeface="Arial" panose="020B0604020202020204" pitchFamily="34" charset="0"/>
                <a:cs typeface="Arial" panose="020B0604020202020204" pitchFamily="34" charset="0"/>
              </a:rPr>
              <a:t>Sicherung eines zukunftsfähigen Bildungswesens in Baden-Württemberg</a:t>
            </a:r>
          </a:p>
          <a:p>
            <a:pPr marL="0" marR="0" lvl="0" indent="0" algn="l" defTabSz="914400" rtl="0" eaLnBrk="0" fontAlgn="base" latinLnBrk="0" hangingPunct="0">
              <a:lnSpc>
                <a:spcPct val="100000"/>
              </a:lnSpc>
              <a:spcBef>
                <a:spcPct val="30000"/>
              </a:spcBef>
              <a:spcAft>
                <a:spcPct val="0"/>
              </a:spcAft>
              <a:buClrTx/>
              <a:buSzTx/>
              <a:buFontTx/>
              <a:buNone/>
              <a:tabLst/>
              <a:defRPr/>
            </a:pPr>
            <a:r>
              <a:rPr lang="de-DE" sz="1100" dirty="0" smtClean="0">
                <a:latin typeface="Arial" panose="020B0604020202020204" pitchFamily="34" charset="0"/>
                <a:cs typeface="Arial" panose="020B0604020202020204" pitchFamily="34" charset="0"/>
                <a:sym typeface="Wingdings" panose="05000000000000000000" pitchFamily="2" charset="2"/>
              </a:rPr>
              <a:t>  Beitrag zur Qualitätsentwicklung zur Erhöhung der Bildungs-</a:t>
            </a:r>
            <a:r>
              <a:rPr lang="de-DE" sz="1100" baseline="0" dirty="0" smtClean="0">
                <a:latin typeface="Arial" panose="020B0604020202020204" pitchFamily="34" charset="0"/>
                <a:cs typeface="Arial" panose="020B0604020202020204" pitchFamily="34" charset="0"/>
                <a:sym typeface="Wingdings" panose="05000000000000000000" pitchFamily="2" charset="2"/>
              </a:rPr>
              <a:t> und Chancengerechtigkeit </a:t>
            </a:r>
            <a:endParaRPr lang="de-DE" sz="1100" dirty="0" smtClean="0">
              <a:latin typeface="Arial" panose="020B0604020202020204" pitchFamily="34" charset="0"/>
              <a:cs typeface="Arial" panose="020B0604020202020204" pitchFamily="34" charset="0"/>
            </a:endParaRPr>
          </a:p>
          <a:p>
            <a:pPr lvl="0"/>
            <a:r>
              <a:rPr lang="de-DE" sz="1100" b="1" u="sng" dirty="0" smtClean="0">
                <a:latin typeface="Arial" panose="020B0604020202020204" pitchFamily="34" charset="0"/>
                <a:cs typeface="Arial" panose="020B0604020202020204" pitchFamily="34" charset="0"/>
              </a:rPr>
              <a:t>Ziele</a:t>
            </a:r>
            <a:r>
              <a:rPr lang="de-DE" sz="1100" b="1" dirty="0" smtClean="0">
                <a:latin typeface="Arial" panose="020B0604020202020204" pitchFamily="34" charset="0"/>
                <a:cs typeface="Arial" panose="020B0604020202020204" pitchFamily="34" charset="0"/>
              </a:rPr>
              <a:t>: </a:t>
            </a:r>
            <a:endParaRPr lang="de-DE" sz="1100" b="1" dirty="0">
              <a:latin typeface="Arial" panose="020B0604020202020204" pitchFamily="34" charset="0"/>
              <a:cs typeface="Arial" panose="020B0604020202020204" pitchFamily="34" charset="0"/>
            </a:endParaRPr>
          </a:p>
          <a:p>
            <a:r>
              <a:rPr lang="de-DE" sz="1100" u="sng" dirty="0">
                <a:latin typeface="Arial" panose="020B0604020202020204" pitchFamily="34" charset="0"/>
                <a:cs typeface="Arial" panose="020B0604020202020204" pitchFamily="34" charset="0"/>
                <a:sym typeface="Wingdings" panose="05000000000000000000" pitchFamily="2" charset="2"/>
              </a:rPr>
              <a:t>Präzisierung der Anforderungen</a:t>
            </a:r>
            <a:r>
              <a:rPr lang="de-DE" sz="1100" dirty="0">
                <a:latin typeface="Arial" panose="020B0604020202020204" pitchFamily="34" charset="0"/>
                <a:cs typeface="Arial" panose="020B0604020202020204" pitchFamily="34" charset="0"/>
                <a:sym typeface="Wingdings" panose="05000000000000000000" pitchFamily="2" charset="2"/>
              </a:rPr>
              <a:t>:</a:t>
            </a:r>
          </a:p>
          <a:p>
            <a:pPr marL="263525" indent="-263525">
              <a:buFont typeface="Arial" panose="020B0604020202020204" pitchFamily="34" charset="0"/>
              <a:buChar char="•"/>
            </a:pPr>
            <a:r>
              <a:rPr lang="de-DE" sz="1100" dirty="0">
                <a:latin typeface="Arial" panose="020B0604020202020204" pitchFamily="34" charset="0"/>
                <a:cs typeface="Arial" panose="020B0604020202020204" pitchFamily="34" charset="0"/>
                <a:sym typeface="Wingdings" panose="05000000000000000000" pitchFamily="2" charset="2"/>
              </a:rPr>
              <a:t>Die Präzisierung der Inhalte und des zu erreichenden Niveaus führt</a:t>
            </a:r>
            <a:r>
              <a:rPr lang="de-DE" sz="1100" dirty="0">
                <a:solidFill>
                  <a:srgbClr val="FF0000"/>
                </a:solidFill>
                <a:latin typeface="Arial" panose="020B0604020202020204" pitchFamily="34" charset="0"/>
                <a:cs typeface="Arial" panose="020B0604020202020204" pitchFamily="34" charset="0"/>
                <a:sym typeface="Wingdings" panose="05000000000000000000" pitchFamily="2" charset="2"/>
              </a:rPr>
              <a:t> </a:t>
            </a:r>
            <a:r>
              <a:rPr lang="de-DE" sz="1100" dirty="0">
                <a:latin typeface="Arial" panose="020B0604020202020204" pitchFamily="34" charset="0"/>
                <a:cs typeface="Arial" panose="020B0604020202020204" pitchFamily="34" charset="0"/>
                <a:sym typeface="Wingdings" panose="05000000000000000000" pitchFamily="2" charset="2"/>
              </a:rPr>
              <a:t>zu einer Stärkung der Fachlichkeit, zu Sicherheit bei der unterrichtlichen Umsetzung und der Festlegung von Prüfungsanforderungen</a:t>
            </a:r>
            <a:r>
              <a:rPr lang="de-DE" sz="1100" dirty="0" smtClean="0">
                <a:latin typeface="Arial" panose="020B0604020202020204" pitchFamily="34" charset="0"/>
                <a:cs typeface="Arial" panose="020B0604020202020204" pitchFamily="34" charset="0"/>
                <a:sym typeface="Wingdings" panose="05000000000000000000" pitchFamily="2" charset="2"/>
              </a:rPr>
              <a:t>.</a:t>
            </a:r>
          </a:p>
          <a:p>
            <a:r>
              <a:rPr lang="de-DE" sz="1100" u="sng" dirty="0" smtClean="0">
                <a:latin typeface="Arial" panose="020B0604020202020204" pitchFamily="34" charset="0"/>
                <a:cs typeface="Arial" panose="020B0604020202020204" pitchFamily="34" charset="0"/>
                <a:sym typeface="Wingdings" panose="05000000000000000000" pitchFamily="2" charset="2"/>
              </a:rPr>
              <a:t>Abbau </a:t>
            </a:r>
            <a:r>
              <a:rPr lang="de-DE" sz="1100" u="sng" dirty="0">
                <a:latin typeface="Arial" panose="020B0604020202020204" pitchFamily="34" charset="0"/>
                <a:cs typeface="Arial" panose="020B0604020202020204" pitchFamily="34" charset="0"/>
                <a:sym typeface="Wingdings" panose="05000000000000000000" pitchFamily="2" charset="2"/>
              </a:rPr>
              <a:t>von </a:t>
            </a:r>
            <a:r>
              <a:rPr lang="de-DE" sz="1100" u="sng" dirty="0" smtClean="0">
                <a:latin typeface="Arial" panose="020B0604020202020204" pitchFamily="34" charset="0"/>
                <a:cs typeface="Arial" panose="020B0604020202020204" pitchFamily="34" charset="0"/>
                <a:sym typeface="Wingdings" panose="05000000000000000000" pitchFamily="2" charset="2"/>
              </a:rPr>
              <a:t>Bildungshürden</a:t>
            </a:r>
            <a:r>
              <a:rPr lang="de-DE" sz="1100" dirty="0" smtClean="0">
                <a:latin typeface="Arial" panose="020B0604020202020204" pitchFamily="34" charset="0"/>
                <a:cs typeface="Arial" panose="020B0604020202020204" pitchFamily="34" charset="0"/>
                <a:sym typeface="Wingdings" panose="05000000000000000000" pitchFamily="2" charset="2"/>
              </a:rPr>
              <a:t>:</a:t>
            </a:r>
            <a:endParaRPr lang="de-DE" sz="1100" dirty="0">
              <a:latin typeface="Arial" panose="020B0604020202020204" pitchFamily="34" charset="0"/>
              <a:cs typeface="Arial" panose="020B0604020202020204" pitchFamily="34" charset="0"/>
              <a:sym typeface="Wingdings" panose="05000000000000000000" pitchFamily="2" charset="2"/>
            </a:endParaRPr>
          </a:p>
          <a:p>
            <a:pPr marL="266700" indent="-266700">
              <a:spcAft>
                <a:spcPts val="0"/>
              </a:spcAft>
              <a:buFont typeface="Arial" panose="020B0604020202020204" pitchFamily="34" charset="0"/>
              <a:buChar char="•"/>
              <a:tabLst>
                <a:tab pos="266700" algn="l"/>
              </a:tabLst>
            </a:pPr>
            <a:r>
              <a:rPr lang="de-DE" sz="1100" dirty="0" smtClean="0">
                <a:latin typeface="Arial" panose="020B0604020202020204" pitchFamily="34" charset="0"/>
                <a:cs typeface="Arial" panose="020B0604020202020204" pitchFamily="34" charset="0"/>
                <a:sym typeface="Wingdings" panose="05000000000000000000" pitchFamily="2" charset="2"/>
              </a:rPr>
              <a:t>Eine</a:t>
            </a:r>
            <a:r>
              <a:rPr lang="de-DE" sz="1100" baseline="0" dirty="0" smtClean="0">
                <a:latin typeface="Arial" panose="020B0604020202020204" pitchFamily="34" charset="0"/>
                <a:cs typeface="Arial" panose="020B0604020202020204" pitchFamily="34" charset="0"/>
                <a:sym typeface="Wingdings" panose="05000000000000000000" pitchFamily="2" charset="2"/>
              </a:rPr>
              <a:t> </a:t>
            </a:r>
            <a:r>
              <a:rPr lang="de-DE" sz="1100" dirty="0" smtClean="0">
                <a:latin typeface="Arial" panose="020B0604020202020204" pitchFamily="34" charset="0"/>
                <a:cs typeface="Arial" panose="020B0604020202020204" pitchFamily="34" charset="0"/>
                <a:sym typeface="Wingdings" panose="05000000000000000000" pitchFamily="2" charset="2"/>
              </a:rPr>
              <a:t>verbesserte </a:t>
            </a:r>
            <a:r>
              <a:rPr lang="de-DE" sz="1100" dirty="0">
                <a:latin typeface="Arial" panose="020B0604020202020204" pitchFamily="34" charset="0"/>
                <a:cs typeface="Arial" panose="020B0604020202020204" pitchFamily="34" charset="0"/>
                <a:sym typeface="Wingdings" panose="05000000000000000000" pitchFamily="2" charset="2"/>
              </a:rPr>
              <a:t>vertikale und horizontale Durchlässigkeit zwischen den Schularten d</a:t>
            </a:r>
            <a:r>
              <a:rPr lang="de-DE" sz="1100" dirty="0">
                <a:latin typeface="Arial"/>
                <a:ea typeface="Calibri"/>
                <a:cs typeface="Arial"/>
              </a:rPr>
              <a:t>urch abgestimmte Rahmenbedingungen, Fächer und </a:t>
            </a:r>
            <a:r>
              <a:rPr lang="de-DE" sz="1100" dirty="0" smtClean="0">
                <a:latin typeface="Arial"/>
                <a:ea typeface="Calibri"/>
                <a:cs typeface="Arial"/>
              </a:rPr>
              <a:t>Inhalte</a:t>
            </a:r>
            <a:r>
              <a:rPr lang="de-DE" sz="1100" baseline="0" dirty="0" smtClean="0">
                <a:latin typeface="Arial"/>
                <a:ea typeface="Calibri"/>
                <a:cs typeface="Arial"/>
              </a:rPr>
              <a:t> ist </a:t>
            </a:r>
            <a:r>
              <a:rPr lang="de-DE" sz="1100" dirty="0" smtClean="0">
                <a:latin typeface="Arial" panose="020B0604020202020204" pitchFamily="34" charset="0"/>
                <a:cs typeface="Arial" panose="020B0604020202020204" pitchFamily="34" charset="0"/>
                <a:sym typeface="Wingdings" panose="05000000000000000000" pitchFamily="2" charset="2"/>
              </a:rPr>
              <a:t>Voraussetzung </a:t>
            </a:r>
            <a:r>
              <a:rPr lang="de-DE" sz="1100" dirty="0">
                <a:latin typeface="Arial" panose="020B0604020202020204" pitchFamily="34" charset="0"/>
                <a:cs typeface="Arial" panose="020B0604020202020204" pitchFamily="34" charset="0"/>
                <a:sym typeface="Wingdings" panose="05000000000000000000" pitchFamily="2" charset="2"/>
              </a:rPr>
              <a:t>für erfolgreiche Bildungsbiografien und ein Beitrag zur Entkopplung von sozialer Herkunft und Bildungserfolg.</a:t>
            </a:r>
          </a:p>
          <a:p>
            <a:r>
              <a:rPr lang="de-DE" sz="1100" u="sng" dirty="0" smtClean="0">
                <a:latin typeface="Arial" panose="020B0604020202020204" pitchFamily="34" charset="0"/>
                <a:cs typeface="Arial" panose="020B0604020202020204" pitchFamily="34" charset="0"/>
                <a:sym typeface="Wingdings" panose="05000000000000000000" pitchFamily="2" charset="2"/>
              </a:rPr>
              <a:t>Heterogenität </a:t>
            </a:r>
            <a:r>
              <a:rPr lang="de-DE" sz="1100" u="sng" dirty="0">
                <a:latin typeface="Arial" panose="020B0604020202020204" pitchFamily="34" charset="0"/>
                <a:cs typeface="Arial" panose="020B0604020202020204" pitchFamily="34" charset="0"/>
                <a:sym typeface="Wingdings" panose="05000000000000000000" pitchFamily="2" charset="2"/>
              </a:rPr>
              <a:t>als Chance und </a:t>
            </a:r>
            <a:r>
              <a:rPr lang="de-DE" sz="1100" u="sng" dirty="0" smtClean="0">
                <a:latin typeface="Arial" panose="020B0604020202020204" pitchFamily="34" charset="0"/>
                <a:cs typeface="Arial" panose="020B0604020202020204" pitchFamily="34" charset="0"/>
                <a:sym typeface="Wingdings" panose="05000000000000000000" pitchFamily="2" charset="2"/>
              </a:rPr>
              <a:t>Herausforderung, </a:t>
            </a:r>
            <a:r>
              <a:rPr lang="de-DE" sz="1100" u="sng" dirty="0">
                <a:latin typeface="Arial" panose="020B0604020202020204" pitchFamily="34" charset="0"/>
                <a:cs typeface="Arial" panose="020B0604020202020204" pitchFamily="34" charset="0"/>
                <a:sym typeface="Wingdings" panose="05000000000000000000" pitchFamily="2" charset="2"/>
              </a:rPr>
              <a:t>alle Schülerinnen und Schüler begabungsbezogen zu </a:t>
            </a:r>
            <a:r>
              <a:rPr lang="de-DE" sz="1100" u="sng" dirty="0" smtClean="0">
                <a:latin typeface="Arial" panose="020B0604020202020204" pitchFamily="34" charset="0"/>
                <a:cs typeface="Arial" panose="020B0604020202020204" pitchFamily="34" charset="0"/>
                <a:sym typeface="Wingdings" panose="05000000000000000000" pitchFamily="2" charset="2"/>
              </a:rPr>
              <a:t>fördern</a:t>
            </a:r>
            <a:r>
              <a:rPr lang="de-DE" sz="1100" dirty="0" smtClean="0">
                <a:latin typeface="Arial" panose="020B0604020202020204" pitchFamily="34" charset="0"/>
                <a:cs typeface="Arial" panose="020B0604020202020204" pitchFamily="34" charset="0"/>
                <a:sym typeface="Wingdings" panose="05000000000000000000" pitchFamily="2" charset="2"/>
              </a:rPr>
              <a:t>:</a:t>
            </a:r>
            <a:endParaRPr lang="de-DE" sz="1100" dirty="0">
              <a:latin typeface="Arial" panose="020B0604020202020204" pitchFamily="34" charset="0"/>
              <a:cs typeface="Arial" panose="020B0604020202020204" pitchFamily="34" charset="0"/>
              <a:sym typeface="Wingdings" panose="05000000000000000000" pitchFamily="2" charset="2"/>
            </a:endParaRPr>
          </a:p>
          <a:p>
            <a:pPr marL="266700" indent="-266700">
              <a:buFont typeface="Arial" panose="020B0604020202020204" pitchFamily="34" charset="0"/>
              <a:buChar char="•"/>
            </a:pPr>
            <a:r>
              <a:rPr lang="de-DE" sz="1100" dirty="0">
                <a:latin typeface="Arial" panose="020B0604020202020204" pitchFamily="34" charset="0"/>
                <a:cs typeface="Arial" panose="020B0604020202020204" pitchFamily="34" charset="0"/>
                <a:sym typeface="Wingdings" panose="05000000000000000000" pitchFamily="2" charset="2"/>
              </a:rPr>
              <a:t>Durchgängig präzisere Kompetenzformulierungen bilden die Grundlage für Maßnahmen der individuellen Förderung und für das Lernen in heterogenen Gruppen. </a:t>
            </a:r>
          </a:p>
          <a:p>
            <a:pPr marL="266700" indent="-266700">
              <a:buFont typeface="Arial" panose="020B0604020202020204" pitchFamily="34" charset="0"/>
              <a:buChar char="•"/>
            </a:pPr>
            <a:r>
              <a:rPr lang="de-DE" sz="1100" dirty="0" smtClean="0">
                <a:latin typeface="Arial" panose="020B0604020202020204" pitchFamily="34" charset="0"/>
                <a:cs typeface="Arial" panose="020B0604020202020204" pitchFamily="34" charset="0"/>
                <a:sym typeface="Wingdings" panose="05000000000000000000" pitchFamily="2" charset="2"/>
              </a:rPr>
              <a:t>D</a:t>
            </a:r>
            <a:r>
              <a:rPr lang="de-DE" sz="1100" dirty="0" smtClean="0">
                <a:latin typeface="Arial" panose="020B0604020202020204" pitchFamily="34" charset="0"/>
                <a:cs typeface="Arial" panose="020B0604020202020204" pitchFamily="34" charset="0"/>
              </a:rPr>
              <a:t>ie </a:t>
            </a:r>
            <a:r>
              <a:rPr lang="de-DE" sz="1100" dirty="0">
                <a:latin typeface="Arial" panose="020B0604020202020204" pitchFamily="34" charset="0"/>
                <a:cs typeface="Arial" panose="020B0604020202020204" pitchFamily="34" charset="0"/>
              </a:rPr>
              <a:t>dazugehörigen pädagogischen Unterstützungsangebote (z. B. Kompetenzraster) ermöglichen einen differenzierten Unterricht. </a:t>
            </a:r>
            <a:endParaRPr lang="de-DE" sz="1100" dirty="0" smtClean="0">
              <a:latin typeface="Arial" panose="020B0604020202020204" pitchFamily="34" charset="0"/>
              <a:cs typeface="Arial" panose="020B0604020202020204" pitchFamily="34" charset="0"/>
            </a:endParaRPr>
          </a:p>
          <a:p>
            <a:pPr marL="0" indent="0">
              <a:buFont typeface="Arial" panose="020B0604020202020204" pitchFamily="34" charset="0"/>
              <a:buNone/>
            </a:pPr>
            <a:r>
              <a:rPr lang="de-DE" sz="1100" u="sng" dirty="0" smtClean="0">
                <a:latin typeface="Arial" panose="020B0604020202020204" pitchFamily="34" charset="0"/>
                <a:cs typeface="Arial" panose="020B0604020202020204" pitchFamily="34" charset="0"/>
              </a:rPr>
              <a:t>3 Bildungspläne: </a:t>
            </a:r>
          </a:p>
          <a:p>
            <a:pPr marL="266700" marR="0" lvl="0" indent="-2667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de-DE" sz="1100" dirty="0" smtClean="0">
                <a:latin typeface="Arial" panose="020B0604020202020204" pitchFamily="34" charset="0"/>
                <a:cs typeface="Arial" panose="020B0604020202020204" pitchFamily="34" charset="0"/>
              </a:rPr>
              <a:t>Es werden</a:t>
            </a:r>
            <a:r>
              <a:rPr lang="de-DE" sz="1100" baseline="0" dirty="0" smtClean="0">
                <a:latin typeface="Arial" panose="020B0604020202020204" pitchFamily="34" charset="0"/>
                <a:cs typeface="Arial" panose="020B0604020202020204" pitchFamily="34" charset="0"/>
              </a:rPr>
              <a:t> drei neue Bildungspläne entstehen: der Bildungsplan der Grundschule, der gemeinsame Bildungsplan für die Sekundarstufe I (für Hauptschulen, Werkrealschulen, Realschulen und Gemeinschaftsschulen) sowie der Bildungsplan</a:t>
            </a:r>
            <a:r>
              <a:rPr lang="de-DE" sz="1100" dirty="0" smtClean="0">
                <a:latin typeface="Arial" panose="020B0604020202020204" pitchFamily="34" charset="0"/>
                <a:cs typeface="Arial" panose="020B0604020202020204" pitchFamily="34" charset="0"/>
              </a:rPr>
              <a:t> für das Gymnasium</a:t>
            </a:r>
            <a:r>
              <a:rPr lang="de-DE" sz="1100" baseline="0" dirty="0" smtClean="0">
                <a:latin typeface="Arial" panose="020B0604020202020204" pitchFamily="34" charset="0"/>
                <a:cs typeface="Arial" panose="020B0604020202020204" pitchFamily="34" charset="0"/>
              </a:rPr>
              <a:t>, der eng mit dem gemeinsamen Plan abgestimmt ist. </a:t>
            </a:r>
          </a:p>
          <a:p>
            <a:pPr marL="266700" marR="0" lvl="0" indent="-2667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de-DE" sz="1100" u="none" baseline="0" dirty="0" smtClean="0">
                <a:latin typeface="Arial" panose="020B0604020202020204" pitchFamily="34" charset="0"/>
                <a:cs typeface="Arial" panose="020B0604020202020204" pitchFamily="34" charset="0"/>
              </a:rPr>
              <a:t>Die </a:t>
            </a:r>
            <a:r>
              <a:rPr lang="de-DE" sz="1100" u="none" dirty="0" smtClean="0">
                <a:latin typeface="Arial" panose="020B0604020202020204" pitchFamily="34" charset="0"/>
                <a:cs typeface="Arial" panose="020B0604020202020204" pitchFamily="34" charset="0"/>
              </a:rPr>
              <a:t>Sekundarstufe II des G8 (10.-12. Schuljahr) entspricht</a:t>
            </a:r>
            <a:r>
              <a:rPr lang="de-DE" sz="1100" u="none" baseline="0" dirty="0" smtClean="0">
                <a:latin typeface="Arial" panose="020B0604020202020204" pitchFamily="34" charset="0"/>
                <a:cs typeface="Arial" panose="020B0604020202020204" pitchFamily="34" charset="0"/>
              </a:rPr>
              <a:t> </a:t>
            </a:r>
            <a:r>
              <a:rPr lang="de-DE" sz="1100" u="none" dirty="0" smtClean="0">
                <a:latin typeface="Arial" panose="020B0604020202020204" pitchFamily="34" charset="0"/>
                <a:cs typeface="Arial" panose="020B0604020202020204" pitchFamily="34" charset="0"/>
              </a:rPr>
              <a:t>der Sekundarstufe II der Gemeinschaftsschule (11.-13. Schuljahr). </a:t>
            </a:r>
          </a:p>
          <a:p>
            <a:pPr marL="266700" indent="-266700">
              <a:buFont typeface="Arial" panose="020B0604020202020204" pitchFamily="34" charset="0"/>
              <a:buChar char="•"/>
            </a:pPr>
            <a:endParaRPr lang="de-DE" sz="1100" dirty="0">
              <a:latin typeface="Arial" panose="020B0604020202020204" pitchFamily="34" charset="0"/>
              <a:cs typeface="Arial" panose="020B0604020202020204" pitchFamily="34" charset="0"/>
            </a:endParaRPr>
          </a:p>
          <a:p>
            <a:endParaRPr lang="de-DE" sz="1100" dirty="0" smtClean="0"/>
          </a:p>
        </p:txBody>
      </p:sp>
      <p:sp>
        <p:nvSpPr>
          <p:cNvPr id="4" name="Foliennummernplatzhalter 3"/>
          <p:cNvSpPr>
            <a:spLocks noGrp="1"/>
          </p:cNvSpPr>
          <p:nvPr>
            <p:ph type="sldNum" sz="quarter" idx="10"/>
          </p:nvPr>
        </p:nvSpPr>
        <p:spPr>
          <a:xfrm>
            <a:off x="650971" y="282775"/>
            <a:ext cx="403961" cy="153888"/>
          </a:xfrm>
        </p:spPr>
        <p:txBody>
          <a:bodyPr/>
          <a:lstStyle/>
          <a:p>
            <a:r>
              <a:rPr lang="de-DE" smtClean="0"/>
              <a:t>Seite </a:t>
            </a:r>
            <a:fld id="{F8FF1768-1DF2-410F-ABF6-E09C1CB8A556}" type="slidenum">
              <a:rPr lang="de-DE" smtClean="0"/>
              <a:pPr/>
              <a:t>3</a:t>
            </a:fld>
            <a:endParaRPr lang="de-DE" dirty="0"/>
          </a:p>
        </p:txBody>
      </p:sp>
      <p:sp>
        <p:nvSpPr>
          <p:cNvPr id="5" name="Kopfzeilenplatzhalter 4"/>
          <p:cNvSpPr>
            <a:spLocks noGrp="1"/>
          </p:cNvSpPr>
          <p:nvPr>
            <p:ph type="hdr" sz="quarter" idx="11"/>
          </p:nvPr>
        </p:nvSpPr>
        <p:spPr/>
        <p:txBody>
          <a:bodyPr/>
          <a:lstStyle/>
          <a:p>
            <a:endParaRPr lang="de-DE" dirty="0"/>
          </a:p>
        </p:txBody>
      </p:sp>
    </p:spTree>
    <p:extLst>
      <p:ext uri="{BB962C8B-B14F-4D97-AF65-F5344CB8AC3E}">
        <p14:creationId xmlns:p14="http://schemas.microsoft.com/office/powerpoint/2010/main" val="1851324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4" name="Foliennummernplatzhalter 3"/>
          <p:cNvSpPr>
            <a:spLocks noGrp="1"/>
          </p:cNvSpPr>
          <p:nvPr>
            <p:ph type="sldNum" sz="quarter" idx="10"/>
          </p:nvPr>
        </p:nvSpPr>
        <p:spPr>
          <a:xfrm>
            <a:off x="650971" y="282775"/>
            <a:ext cx="403961" cy="153888"/>
          </a:xfrm>
        </p:spPr>
        <p:txBody>
          <a:bodyPr/>
          <a:lstStyle/>
          <a:p>
            <a:r>
              <a:rPr lang="de-DE" smtClean="0"/>
              <a:t>Seite </a:t>
            </a:r>
            <a:fld id="{F8FF1768-1DF2-410F-ABF6-E09C1CB8A556}" type="slidenum">
              <a:rPr lang="de-DE" smtClean="0"/>
              <a:pPr/>
              <a:t>4</a:t>
            </a:fld>
            <a:endParaRPr lang="de-DE" dirty="0"/>
          </a:p>
        </p:txBody>
      </p:sp>
      <p:sp>
        <p:nvSpPr>
          <p:cNvPr id="5" name="Kopfzeilenplatzhalter 4"/>
          <p:cNvSpPr>
            <a:spLocks noGrp="1"/>
          </p:cNvSpPr>
          <p:nvPr>
            <p:ph type="hdr" sz="quarter" idx="11"/>
          </p:nvPr>
        </p:nvSpPr>
        <p:spPr/>
        <p:txBody>
          <a:bodyPr/>
          <a:lstStyle/>
          <a:p>
            <a:endParaRPr lang="de-DE" dirty="0"/>
          </a:p>
        </p:txBody>
      </p:sp>
      <p:sp>
        <p:nvSpPr>
          <p:cNvPr id="8" name="Rectangle 3"/>
          <p:cNvSpPr txBox="1">
            <a:spLocks noChangeArrowheads="1"/>
          </p:cNvSpPr>
          <p:nvPr/>
        </p:nvSpPr>
        <p:spPr bwMode="auto">
          <a:xfrm>
            <a:off x="73467" y="4459265"/>
            <a:ext cx="6724208" cy="5400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eaLnBrk="0" fontAlgn="base" hangingPunct="0">
              <a:spcBef>
                <a:spcPct val="30000"/>
              </a:spcBef>
              <a:spcAft>
                <a:spcPct val="0"/>
              </a:spcAft>
              <a:defRPr sz="1200" kern="1200">
                <a:solidFill>
                  <a:schemeClr val="tx1"/>
                </a:solidFill>
                <a:latin typeface="Times"/>
                <a:ea typeface="+mn-ea"/>
                <a:cs typeface="+mn-cs"/>
              </a:defRPr>
            </a:lvl1pPr>
            <a:lvl2pPr marL="190500" algn="l" rtl="0" eaLnBrk="0" fontAlgn="base" hangingPunct="0">
              <a:spcBef>
                <a:spcPct val="30000"/>
              </a:spcBef>
              <a:spcAft>
                <a:spcPct val="0"/>
              </a:spcAft>
              <a:defRPr sz="1200" kern="1200">
                <a:solidFill>
                  <a:schemeClr val="tx1"/>
                </a:solidFill>
                <a:latin typeface="Times"/>
                <a:ea typeface="+mn-ea"/>
                <a:cs typeface="+mn-cs"/>
              </a:defRPr>
            </a:lvl2pPr>
            <a:lvl3pPr marL="381000" algn="l" rtl="0" eaLnBrk="0" fontAlgn="base" hangingPunct="0">
              <a:spcBef>
                <a:spcPct val="30000"/>
              </a:spcBef>
              <a:spcAft>
                <a:spcPct val="0"/>
              </a:spcAft>
              <a:defRPr sz="1200" kern="1200">
                <a:solidFill>
                  <a:schemeClr val="tx1"/>
                </a:solidFill>
                <a:latin typeface="Times"/>
                <a:ea typeface="+mn-ea"/>
                <a:cs typeface="+mn-cs"/>
              </a:defRPr>
            </a:lvl3pPr>
            <a:lvl4pPr marL="571500" algn="l" rtl="0" eaLnBrk="0" fontAlgn="base" hangingPunct="0">
              <a:spcBef>
                <a:spcPct val="30000"/>
              </a:spcBef>
              <a:spcAft>
                <a:spcPct val="0"/>
              </a:spcAft>
              <a:defRPr sz="1200" kern="1200">
                <a:solidFill>
                  <a:schemeClr val="tx1"/>
                </a:solidFill>
                <a:latin typeface="Times"/>
                <a:ea typeface="+mn-ea"/>
                <a:cs typeface="+mn-cs"/>
              </a:defRPr>
            </a:lvl4pPr>
            <a:lvl5pPr marL="762000" algn="l" rtl="0" eaLnBrk="0" fontAlgn="base" hangingPunct="0">
              <a:spcBef>
                <a:spcPct val="30000"/>
              </a:spcBef>
              <a:spcAft>
                <a:spcPct val="0"/>
              </a:spcAft>
              <a:defRPr sz="1200" kern="1200">
                <a:solidFill>
                  <a:schemeClr val="tx1"/>
                </a:solidFill>
                <a:latin typeface="Times"/>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a:spcBef>
                <a:spcPct val="0"/>
              </a:spcBef>
            </a:pPr>
            <a:endParaRPr lang="de-DE" sz="950" u="sng" dirty="0" smtClean="0">
              <a:latin typeface="Arial" panose="020B0604020202020204" pitchFamily="34" charset="0"/>
              <a:cs typeface="Arial" panose="020B0604020202020204" pitchFamily="34" charset="0"/>
            </a:endParaRPr>
          </a:p>
          <a:p>
            <a:pPr>
              <a:spcBef>
                <a:spcPct val="0"/>
              </a:spcBef>
            </a:pPr>
            <a:r>
              <a:rPr lang="de-DE" sz="950" u="sng" dirty="0" smtClean="0">
                <a:latin typeface="Arial" panose="020B0604020202020204" pitchFamily="34" charset="0"/>
                <a:cs typeface="Arial" panose="020B0604020202020204" pitchFamily="34" charset="0"/>
              </a:rPr>
              <a:t>Kompetenzorientierung:</a:t>
            </a:r>
          </a:p>
          <a:p>
            <a:pPr marL="285750" indent="-285750">
              <a:spcBef>
                <a:spcPct val="0"/>
              </a:spcBef>
              <a:buFont typeface="Arial" charset="0"/>
              <a:buChar char="•"/>
            </a:pPr>
            <a:r>
              <a:rPr lang="de-DE" sz="950" dirty="0" smtClean="0">
                <a:latin typeface="Arial" panose="020B0604020202020204" pitchFamily="34" charset="0"/>
                <a:cs typeface="Arial" panose="020B0604020202020204" pitchFamily="34" charset="0"/>
              </a:rPr>
              <a:t>Seit dem Schuljahr 2004/2005 gelten in Baden-Württemberg für die allgemein bildenden Schulen Bildungsstandards, die festschreiben, über welche Kompetenzen Schülerinnen und Schüler zu einem bestimmten Zeitpunkt verfügen müssen. Ein Kernelement der Bildungsplanreform bildet die </a:t>
            </a:r>
            <a:r>
              <a:rPr lang="de-DE" sz="950" u="sng" dirty="0" smtClean="0">
                <a:latin typeface="Arial" panose="020B0604020202020204" pitchFamily="34" charset="0"/>
                <a:cs typeface="Arial" panose="020B0604020202020204" pitchFamily="34" charset="0"/>
              </a:rPr>
              <a:t>konsequente Weiterentwicklung der Kompetenzformulierungen. </a:t>
            </a:r>
          </a:p>
          <a:p>
            <a:pPr marL="285750" indent="-285750">
              <a:spcBef>
                <a:spcPct val="0"/>
              </a:spcBef>
              <a:buFont typeface="Arial" charset="0"/>
              <a:buChar char="•"/>
            </a:pPr>
            <a:r>
              <a:rPr lang="de-DE" sz="950" dirty="0" smtClean="0">
                <a:latin typeface="Arial" panose="020B0604020202020204" pitchFamily="34" charset="0"/>
                <a:cs typeface="Arial" panose="020B0604020202020204" pitchFamily="34" charset="0"/>
              </a:rPr>
              <a:t>Nicht durchgängig präzise Kompetenzformulierungen in den bestehenden Bildungsplänen sorgten mitunter für Unklarheiten in den Anforderungen und für große Stofffülle, die durch das Bestreben entstand, bestmöglich auf die Prüfungen vorzubereiten. Hier soll deutlich nachgebessert werden. </a:t>
            </a:r>
          </a:p>
          <a:p>
            <a:pPr marL="285750" indent="-285750">
              <a:spcBef>
                <a:spcPct val="0"/>
              </a:spcBef>
              <a:buFont typeface="Arial" charset="0"/>
              <a:buChar char="•"/>
            </a:pPr>
            <a:r>
              <a:rPr lang="de-DE" sz="950" dirty="0" smtClean="0">
                <a:latin typeface="Arial" panose="020B0604020202020204" pitchFamily="34" charset="0"/>
                <a:cs typeface="Arial" panose="020B0604020202020204" pitchFamily="34" charset="0"/>
              </a:rPr>
              <a:t>Leitlinie neuer Lehr- und Bildungspläne sind in allen Ländern die Bildungsstandards der Kultusministerkonferenz (KMK), die als gemeinsamer und verbindlicher Bezugsrahmen für die Qualitätssicherung und Qualitätsentwicklung an Schulen dienen. Diese liegen z. B. für die Fächer Deutsch, Mathematik, Englisch, Französisch sowie die Naturwissenschaften vor. Im Rahmen der Bildungsplanreform 2016 erfolgt ein systematischer Abgleich mit allen vorliegenden KMK-Bildungsstandards. </a:t>
            </a:r>
          </a:p>
          <a:p>
            <a:pPr>
              <a:spcBef>
                <a:spcPct val="0"/>
              </a:spcBef>
              <a:buFont typeface="Arial" charset="0"/>
              <a:buNone/>
            </a:pPr>
            <a:endParaRPr lang="de-DE" sz="950" dirty="0" smtClean="0">
              <a:latin typeface="Arial" panose="020B0604020202020204" pitchFamily="34" charset="0"/>
              <a:cs typeface="Arial" panose="020B0604020202020204" pitchFamily="34" charset="0"/>
            </a:endParaRPr>
          </a:p>
          <a:p>
            <a:pPr>
              <a:spcBef>
                <a:spcPct val="0"/>
              </a:spcBef>
              <a:buFont typeface="Arial" charset="0"/>
              <a:buNone/>
            </a:pPr>
            <a:r>
              <a:rPr lang="de-DE" sz="950" u="sng" dirty="0" smtClean="0">
                <a:latin typeface="Arial" panose="020B0604020202020204" pitchFamily="34" charset="0"/>
                <a:cs typeface="Arial" panose="020B0604020202020204" pitchFamily="34" charset="0"/>
              </a:rPr>
              <a:t>Zum Abbau von Bildungshürden und positiven Umgang mit Heterogenität sollen darüber hinaus die horizontale und die vertikale Abstimmung der Bildungsgänge beitragen:</a:t>
            </a:r>
          </a:p>
          <a:p>
            <a:pPr>
              <a:spcBef>
                <a:spcPct val="0"/>
              </a:spcBef>
              <a:buFont typeface="Arial" charset="0"/>
              <a:buNone/>
            </a:pPr>
            <a:endParaRPr lang="de-DE" sz="950" u="sng" dirty="0" smtClean="0">
              <a:latin typeface="Arial" panose="020B0604020202020204" pitchFamily="34" charset="0"/>
              <a:cs typeface="Arial" panose="020B0604020202020204" pitchFamily="34" charset="0"/>
            </a:endParaRPr>
          </a:p>
          <a:p>
            <a:pPr>
              <a:spcBef>
                <a:spcPct val="0"/>
              </a:spcBef>
            </a:pPr>
            <a:r>
              <a:rPr lang="de-DE" sz="950" u="sng" dirty="0" smtClean="0">
                <a:latin typeface="Arial" panose="020B0604020202020204" pitchFamily="34" charset="0"/>
                <a:cs typeface="Arial" panose="020B0604020202020204" pitchFamily="34" charset="0"/>
              </a:rPr>
              <a:t>Vertikale Abstimmung:</a:t>
            </a:r>
            <a:endParaRPr lang="de-DE" sz="950" u="sng" dirty="0">
              <a:latin typeface="Arial" panose="020B0604020202020204" pitchFamily="34" charset="0"/>
              <a:cs typeface="Arial" panose="020B0604020202020204" pitchFamily="34" charset="0"/>
            </a:endParaRPr>
          </a:p>
          <a:p>
            <a:pPr marL="171450" indent="-171450">
              <a:spcBef>
                <a:spcPct val="0"/>
              </a:spcBef>
              <a:buFont typeface="Arial" panose="020B0604020202020204" pitchFamily="34" charset="0"/>
              <a:buChar char="•"/>
            </a:pPr>
            <a:r>
              <a:rPr lang="de-DE" sz="950" dirty="0" smtClean="0">
                <a:latin typeface="Arial" panose="020B0604020202020204" pitchFamily="34" charset="0"/>
                <a:cs typeface="Arial" panose="020B0604020202020204" pitchFamily="34" charset="0"/>
              </a:rPr>
              <a:t>Auch </a:t>
            </a:r>
            <a:r>
              <a:rPr lang="de-DE" sz="950" dirty="0">
                <a:latin typeface="Arial" panose="020B0604020202020204" pitchFamily="34" charset="0"/>
                <a:cs typeface="Arial" panose="020B0604020202020204" pitchFamily="34" charset="0"/>
              </a:rPr>
              <a:t>die vertikale Abstimmung im Hinblick auf Bildungsanschlüsse soll gewährleistet </a:t>
            </a:r>
            <a:r>
              <a:rPr lang="de-DE" sz="950" dirty="0" smtClean="0">
                <a:latin typeface="Arial" panose="020B0604020202020204" pitchFamily="34" charset="0"/>
                <a:cs typeface="Arial" panose="020B0604020202020204" pitchFamily="34" charset="0"/>
              </a:rPr>
              <a:t>werden, sowohl zwischen Grundschulen und weiterführenden Schulen als auch hin zu den beruflichen Bildungsgängen. In </a:t>
            </a:r>
            <a:r>
              <a:rPr lang="de-DE" sz="950" dirty="0">
                <a:latin typeface="Arial" panose="020B0604020202020204" pitchFamily="34" charset="0"/>
                <a:cs typeface="Arial" panose="020B0604020202020204" pitchFamily="34" charset="0"/>
              </a:rPr>
              <a:t>den </a:t>
            </a:r>
            <a:r>
              <a:rPr lang="de-DE" sz="950" dirty="0" smtClean="0">
                <a:latin typeface="Arial" panose="020B0604020202020204" pitchFamily="34" charset="0"/>
                <a:cs typeface="Arial" panose="020B0604020202020204" pitchFamily="34" charset="0"/>
              </a:rPr>
              <a:t>Kommissionen </a:t>
            </a:r>
            <a:r>
              <a:rPr lang="de-DE" sz="950" dirty="0">
                <a:latin typeface="Arial" panose="020B0604020202020204" pitchFamily="34" charset="0"/>
                <a:cs typeface="Arial" panose="020B0604020202020204" pitchFamily="34" charset="0"/>
              </a:rPr>
              <a:t>für den gemeinsamen Bildungsplan und für den Plan für das </a:t>
            </a:r>
            <a:r>
              <a:rPr lang="de-DE" sz="950" dirty="0" smtClean="0">
                <a:latin typeface="Arial" panose="020B0604020202020204" pitchFamily="34" charset="0"/>
                <a:cs typeface="Arial" panose="020B0604020202020204" pitchFamily="34" charset="0"/>
              </a:rPr>
              <a:t>Gymnasium </a:t>
            </a:r>
            <a:r>
              <a:rPr lang="de-DE" sz="950" dirty="0">
                <a:latin typeface="Arial" panose="020B0604020202020204" pitchFamily="34" charset="0"/>
                <a:cs typeface="Arial" panose="020B0604020202020204" pitchFamily="34" charset="0"/>
              </a:rPr>
              <a:t>wirken beispielsweise Vertreterinnen und Vertreter von beruflichen Schulen </a:t>
            </a:r>
            <a:r>
              <a:rPr lang="de-DE" sz="950" dirty="0" smtClean="0">
                <a:latin typeface="Arial" panose="020B0604020202020204" pitchFamily="34" charset="0"/>
                <a:cs typeface="Arial" panose="020B0604020202020204" pitchFamily="34" charset="0"/>
              </a:rPr>
              <a:t>mit, </a:t>
            </a:r>
            <a:r>
              <a:rPr lang="de-DE" sz="950" dirty="0">
                <a:latin typeface="Arial" panose="020B0604020202020204" pitchFamily="34" charset="0"/>
                <a:cs typeface="Arial" panose="020B0604020202020204" pitchFamily="34" charset="0"/>
              </a:rPr>
              <a:t>um auch hier die Übergänge zwischen den Schularten zu </a:t>
            </a:r>
            <a:r>
              <a:rPr lang="de-DE" sz="950" dirty="0" smtClean="0">
                <a:latin typeface="Arial" panose="020B0604020202020204" pitchFamily="34" charset="0"/>
                <a:cs typeface="Arial" panose="020B0604020202020204" pitchFamily="34" charset="0"/>
              </a:rPr>
              <a:t>optimieren. </a:t>
            </a:r>
            <a:endParaRPr lang="de-DE" sz="950" dirty="0">
              <a:latin typeface="Arial" panose="020B0604020202020204" pitchFamily="34" charset="0"/>
              <a:cs typeface="Arial" panose="020B0604020202020204" pitchFamily="34" charset="0"/>
            </a:endParaRPr>
          </a:p>
          <a:p>
            <a:pPr marL="171450" indent="-171450">
              <a:spcBef>
                <a:spcPct val="0"/>
              </a:spcBef>
              <a:buFont typeface="Arial" panose="020B0604020202020204" pitchFamily="34" charset="0"/>
              <a:buChar char="•"/>
            </a:pPr>
            <a:r>
              <a:rPr lang="de-DE" sz="950" dirty="0">
                <a:latin typeface="Arial" panose="020B0604020202020204" pitchFamily="34" charset="0"/>
                <a:cs typeface="Arial" panose="020B0604020202020204" pitchFamily="34" charset="0"/>
              </a:rPr>
              <a:t>Für die verschiedenen Sonderschultypen, die die Bildungsgänge der allgemeinen Schulen führen, wird der Prozess von sogenannten </a:t>
            </a:r>
            <a:r>
              <a:rPr lang="de-DE" sz="950" dirty="0" smtClean="0">
                <a:latin typeface="Arial" panose="020B0604020202020204" pitchFamily="34" charset="0"/>
                <a:cs typeface="Arial" panose="020B0604020202020204" pitchFamily="34" charset="0"/>
              </a:rPr>
              <a:t>Lesegruppen (bestehend </a:t>
            </a:r>
            <a:r>
              <a:rPr lang="de-DE" sz="950" dirty="0">
                <a:latin typeface="Arial" panose="020B0604020202020204" pitchFamily="34" charset="0"/>
                <a:cs typeface="Arial" panose="020B0604020202020204" pitchFamily="34" charset="0"/>
              </a:rPr>
              <a:t>aus erfahrenen Sonderpädagoginnen und Sonderpädagogen und </a:t>
            </a:r>
            <a:r>
              <a:rPr lang="de-DE" sz="950" dirty="0" smtClean="0">
                <a:latin typeface="Arial" panose="020B0604020202020204" pitchFamily="34" charset="0"/>
                <a:cs typeface="Arial" panose="020B0604020202020204" pitchFamily="34" charset="0"/>
              </a:rPr>
              <a:t>Seminarvertretern) begleitet. </a:t>
            </a:r>
            <a:endParaRPr lang="de-DE" sz="950" dirty="0">
              <a:latin typeface="Arial" panose="020B0604020202020204" pitchFamily="34" charset="0"/>
              <a:cs typeface="Arial" panose="020B0604020202020204" pitchFamily="34" charset="0"/>
            </a:endParaRPr>
          </a:p>
          <a:p>
            <a:pPr marL="171450" indent="-171450">
              <a:spcBef>
                <a:spcPct val="0"/>
              </a:spcBef>
              <a:buFont typeface="Arial" panose="020B0604020202020204" pitchFamily="34" charset="0"/>
              <a:buChar char="•"/>
            </a:pPr>
            <a:r>
              <a:rPr lang="de-DE" sz="950" dirty="0" smtClean="0">
                <a:latin typeface="Arial" panose="020B0604020202020204" pitchFamily="34" charset="0"/>
                <a:cs typeface="Arial" panose="020B0604020202020204" pitchFamily="34" charset="0"/>
              </a:rPr>
              <a:t>Überdies bilden die </a:t>
            </a:r>
            <a:r>
              <a:rPr lang="de-DE" sz="950" dirty="0">
                <a:latin typeface="Arial" panose="020B0604020202020204" pitchFamily="34" charset="0"/>
                <a:cs typeface="Arial" panose="020B0604020202020204" pitchFamily="34" charset="0"/>
              </a:rPr>
              <a:t>Leitperspektiven, die fächerübergreifend und spiralcurricular in die Bildungspläne integriert sind, </a:t>
            </a:r>
            <a:r>
              <a:rPr lang="de-DE" sz="950" dirty="0" smtClean="0">
                <a:latin typeface="Arial" panose="020B0604020202020204" pitchFamily="34" charset="0"/>
                <a:cs typeface="Arial" panose="020B0604020202020204" pitchFamily="34" charset="0"/>
              </a:rPr>
              <a:t>einen roten Faden, </a:t>
            </a:r>
            <a:r>
              <a:rPr lang="de-DE" sz="950" dirty="0">
                <a:latin typeface="Arial" panose="020B0604020202020204" pitchFamily="34" charset="0"/>
                <a:cs typeface="Arial" panose="020B0604020202020204" pitchFamily="34" charset="0"/>
              </a:rPr>
              <a:t>der </a:t>
            </a:r>
            <a:r>
              <a:rPr lang="de-DE" sz="950" dirty="0" smtClean="0">
                <a:latin typeface="Arial" panose="020B0604020202020204" pitchFamily="34" charset="0"/>
                <a:cs typeface="Arial" panose="020B0604020202020204" pitchFamily="34" charset="0"/>
              </a:rPr>
              <a:t>in der Grundschule beginnt und in den weiteführenden allgemein bildenden Schulen seine Fortsetzung findet. </a:t>
            </a:r>
          </a:p>
          <a:p>
            <a:pPr marL="171450" indent="-171450">
              <a:spcBef>
                <a:spcPct val="0"/>
              </a:spcBef>
              <a:buFont typeface="Arial" panose="020B0604020202020204" pitchFamily="34" charset="0"/>
              <a:buChar char="•"/>
            </a:pPr>
            <a:endParaRPr lang="de-DE" sz="950" dirty="0" smtClean="0">
              <a:latin typeface="Arial" panose="020B0604020202020204" pitchFamily="34" charset="0"/>
              <a:cs typeface="Arial" panose="020B0604020202020204" pitchFamily="34" charset="0"/>
            </a:endParaRPr>
          </a:p>
          <a:p>
            <a:pPr>
              <a:spcBef>
                <a:spcPct val="0"/>
              </a:spcBef>
            </a:pPr>
            <a:r>
              <a:rPr lang="de-DE" sz="950" u="sng" dirty="0" smtClean="0">
                <a:latin typeface="Arial" panose="020B0604020202020204" pitchFamily="34" charset="0"/>
                <a:cs typeface="Arial" panose="020B0604020202020204" pitchFamily="34" charset="0"/>
              </a:rPr>
              <a:t>Horizontale </a:t>
            </a:r>
            <a:r>
              <a:rPr lang="de-DE" sz="950" u="sng" dirty="0">
                <a:latin typeface="Arial" panose="020B0604020202020204" pitchFamily="34" charset="0"/>
                <a:cs typeface="Arial" panose="020B0604020202020204" pitchFamily="34" charset="0"/>
              </a:rPr>
              <a:t>Abstimmung: </a:t>
            </a:r>
          </a:p>
          <a:p>
            <a:pPr marL="171450" indent="-171450">
              <a:spcBef>
                <a:spcPct val="0"/>
              </a:spcBef>
              <a:buFont typeface="Arial" panose="020B0604020202020204" pitchFamily="34" charset="0"/>
              <a:buChar char="•"/>
            </a:pPr>
            <a:r>
              <a:rPr lang="de-DE" sz="950" dirty="0">
                <a:latin typeface="Arial" panose="020B0604020202020204" pitchFamily="34" charset="0"/>
                <a:cs typeface="Arial" panose="020B0604020202020204" pitchFamily="34" charset="0"/>
              </a:rPr>
              <a:t>Durch schulartübergreifend abgestimmte Kompetenzen und Inhalte wird die horizontale Durchlässigkeit  zwischen den Bildungsgängen erhöht. Der Bildungsplan für das </a:t>
            </a:r>
            <a:r>
              <a:rPr lang="de-DE" sz="950" dirty="0" smtClean="0">
                <a:latin typeface="Arial" panose="020B0604020202020204" pitchFamily="34" charset="0"/>
                <a:cs typeface="Arial" panose="020B0604020202020204" pitchFamily="34" charset="0"/>
              </a:rPr>
              <a:t>Gymnasium </a:t>
            </a:r>
            <a:r>
              <a:rPr lang="de-DE" sz="950" dirty="0">
                <a:latin typeface="Arial" panose="020B0604020202020204" pitchFamily="34" charset="0"/>
                <a:cs typeface="Arial" panose="020B0604020202020204" pitchFamily="34" charset="0"/>
              </a:rPr>
              <a:t>wird in enger Abstimmung mit dem gemeinsamen Bildungsplan für die Sekundarstufe I entwickelt.</a:t>
            </a:r>
          </a:p>
          <a:p>
            <a:pPr marL="171450" indent="-171450">
              <a:spcBef>
                <a:spcPct val="0"/>
              </a:spcBef>
              <a:buFont typeface="Arial" panose="020B0604020202020204" pitchFamily="34" charset="0"/>
              <a:buChar char="•"/>
            </a:pPr>
            <a:r>
              <a:rPr lang="de-DE" sz="950" dirty="0">
                <a:latin typeface="Arial" panose="020B0604020202020204" pitchFamily="34" charset="0"/>
                <a:cs typeface="Arial" panose="020B0604020202020204" pitchFamily="34" charset="0"/>
              </a:rPr>
              <a:t>Im Sinne einer höheren Durchlässigkeit zwischen den Schularten werden schulartspezifische Fächerverbünde aufgegeben.</a:t>
            </a:r>
          </a:p>
          <a:p>
            <a:pPr marL="171450" indent="-171450">
              <a:spcBef>
                <a:spcPct val="0"/>
              </a:spcBef>
              <a:buFont typeface="Arial" panose="020B0604020202020204" pitchFamily="34" charset="0"/>
              <a:buChar char="•"/>
            </a:pPr>
            <a:r>
              <a:rPr lang="de-DE" sz="950" dirty="0" smtClean="0">
                <a:latin typeface="Arial" panose="020B0604020202020204" pitchFamily="34" charset="0"/>
                <a:cs typeface="Arial" panose="020B0604020202020204" pitchFamily="34" charset="0"/>
              </a:rPr>
              <a:t>Zudem wird der </a:t>
            </a:r>
            <a:r>
              <a:rPr lang="de-DE" sz="950" dirty="0">
                <a:latin typeface="Arial" panose="020B0604020202020204" pitchFamily="34" charset="0"/>
                <a:cs typeface="Arial" panose="020B0604020202020204" pitchFamily="34" charset="0"/>
              </a:rPr>
              <a:t>Beginn der Fremdsprachen </a:t>
            </a:r>
            <a:r>
              <a:rPr lang="de-DE" sz="950" dirty="0" smtClean="0">
                <a:latin typeface="Arial" panose="020B0604020202020204" pitchFamily="34" charset="0"/>
                <a:cs typeface="Arial" panose="020B0604020202020204" pitchFamily="34" charset="0"/>
              </a:rPr>
              <a:t>vereinheitlicht</a:t>
            </a:r>
            <a:r>
              <a:rPr lang="de-DE" sz="950" dirty="0">
                <a:latin typeface="Arial" panose="020B0604020202020204" pitchFamily="34" charset="0"/>
                <a:cs typeface="Arial" panose="020B0604020202020204" pitchFamily="34" charset="0"/>
              </a:rPr>
              <a:t>. </a:t>
            </a:r>
            <a:r>
              <a:rPr lang="de-DE" sz="950" dirty="0" smtClean="0">
                <a:latin typeface="Arial" panose="020B0604020202020204" pitchFamily="34" charset="0"/>
                <a:cs typeface="Arial" panose="020B0604020202020204" pitchFamily="34" charset="0"/>
                <a:sym typeface="Wingdings" panose="05000000000000000000" pitchFamily="2" charset="2"/>
              </a:rPr>
              <a:t>		</a:t>
            </a:r>
            <a:endParaRPr lang="de-DE" sz="950" dirty="0" smtClean="0">
              <a:latin typeface="Arial" panose="020B0604020202020204" pitchFamily="34" charset="0"/>
              <a:cs typeface="Arial" panose="020B0604020202020204" pitchFamily="34" charset="0"/>
            </a:endParaRPr>
          </a:p>
          <a:p>
            <a:pPr marL="285750" indent="-285750">
              <a:spcBef>
                <a:spcPct val="0"/>
              </a:spcBef>
              <a:buFont typeface="Arial" charset="0"/>
              <a:buChar char="•"/>
            </a:pPr>
            <a:endParaRPr lang="de-DE" sz="950" dirty="0" smtClean="0">
              <a:latin typeface="Arial" panose="020B0604020202020204" pitchFamily="34" charset="0"/>
              <a:cs typeface="Arial" panose="020B0604020202020204" pitchFamily="34" charset="0"/>
            </a:endParaRPr>
          </a:p>
          <a:p>
            <a:pPr marL="285750" indent="-285750">
              <a:spcBef>
                <a:spcPct val="0"/>
              </a:spcBef>
              <a:buFont typeface="Arial" charset="0"/>
              <a:buChar char="•"/>
            </a:pPr>
            <a:endParaRPr lang="de-DE" sz="950" dirty="0" smtClean="0"/>
          </a:p>
        </p:txBody>
      </p:sp>
    </p:spTree>
    <p:extLst>
      <p:ext uri="{BB962C8B-B14F-4D97-AF65-F5344CB8AC3E}">
        <p14:creationId xmlns:p14="http://schemas.microsoft.com/office/powerpoint/2010/main" val="1851324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460184" y="4603280"/>
            <a:ext cx="5890986" cy="5000694"/>
          </a:xfrm>
        </p:spPr>
        <p:txBody>
          <a:bodyPr/>
          <a:lstStyle/>
          <a:p>
            <a:r>
              <a:rPr lang="de-DE" u="sng" dirty="0" smtClean="0">
                <a:latin typeface="Arial" panose="020B0604020202020204" pitchFamily="34" charset="0"/>
                <a:cs typeface="Arial" panose="020B0604020202020204" pitchFamily="34" charset="0"/>
              </a:rPr>
              <a:t>Verhältnis von Kern- und Schulcurriculum</a:t>
            </a:r>
            <a:r>
              <a:rPr lang="de-DE" dirty="0" smtClean="0">
                <a:latin typeface="Arial" panose="020B0604020202020204" pitchFamily="34" charset="0"/>
                <a:cs typeface="Arial" panose="020B0604020202020204" pitchFamily="34" charset="0"/>
              </a:rPr>
              <a:t>: </a:t>
            </a:r>
          </a:p>
          <a:p>
            <a:endParaRPr lang="de-DE"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de-DE" dirty="0" smtClean="0">
                <a:latin typeface="Arial" panose="020B0604020202020204" pitchFamily="34" charset="0"/>
                <a:cs typeface="Arial" panose="020B0604020202020204" pitchFamily="34" charset="0"/>
              </a:rPr>
              <a:t>Die Bildungsplankommissionen verwenden als Vorgabe für ihre Arbeit einen Richtwert, der in der Regel einem Verhältnis von Kern- und Schulcurriculum von 3/4 zu 1/4 der Unterrichtszeit entspricht. Bislang liegt dieses Verhältnis bei </a:t>
            </a:r>
            <a:r>
              <a:rPr lang="de-DE" dirty="0">
                <a:latin typeface="Arial" panose="020B0604020202020204" pitchFamily="34" charset="0"/>
                <a:cs typeface="Arial" panose="020B0604020202020204" pitchFamily="34" charset="0"/>
              </a:rPr>
              <a:t>2/3</a:t>
            </a:r>
            <a:r>
              <a:rPr lang="de-DE" dirty="0" smtClean="0">
                <a:latin typeface="Arial" panose="020B0604020202020204" pitchFamily="34" charset="0"/>
                <a:cs typeface="Arial" panose="020B0604020202020204" pitchFamily="34" charset="0"/>
              </a:rPr>
              <a:t> zu 1/3. Das Kerncurriculum ist die Summe der verbindlichen Inhalte der Bildungsstandards. Das Schulcurriculum dient der Vertiefung und Erweiterung der inhaltlichen Vorgaben der Bildungsstandards und wird von der Schule selbst erarbeitet. Trotz dieser leichten Veränderung zugunsten des Kerncurriculums bleibt der Gestaltungsfreiraum für die Schulen erhalten. </a:t>
            </a:r>
          </a:p>
          <a:p>
            <a:pPr marL="285750" indent="-285750">
              <a:buFont typeface="Arial" panose="020B0604020202020204" pitchFamily="34" charset="0"/>
              <a:buChar char="•"/>
            </a:pPr>
            <a:endParaRPr lang="de-DE" dirty="0" smtClean="0">
              <a:latin typeface="Arial" panose="020B0604020202020204" pitchFamily="34" charset="0"/>
              <a:cs typeface="Arial" panose="020B0604020202020204" pitchFamily="34" charset="0"/>
            </a:endParaRPr>
          </a:p>
          <a:p>
            <a:r>
              <a:rPr lang="de-DE" u="sng" dirty="0" smtClean="0">
                <a:latin typeface="Arial" panose="020B0604020202020204" pitchFamily="34" charset="0"/>
                <a:cs typeface="Arial" panose="020B0604020202020204" pitchFamily="34" charset="0"/>
              </a:rPr>
              <a:t>Fremdsprachen</a:t>
            </a:r>
            <a:r>
              <a:rPr lang="de-DE" dirty="0" smtClean="0">
                <a:latin typeface="Arial" panose="020B0604020202020204" pitchFamily="34" charset="0"/>
                <a:cs typeface="Arial" panose="020B0604020202020204" pitchFamily="34" charset="0"/>
              </a:rPr>
              <a:t>: </a:t>
            </a:r>
          </a:p>
          <a:p>
            <a:endParaRPr lang="de-DE"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de-DE" dirty="0" smtClean="0">
                <a:latin typeface="Arial" panose="020B0604020202020204" pitchFamily="34" charset="0"/>
                <a:cs typeface="Arial" panose="020B0604020202020204" pitchFamily="34" charset="0"/>
              </a:rPr>
              <a:t>Es bleibt beim Beginn </a:t>
            </a:r>
            <a:r>
              <a:rPr lang="de-DE" dirty="0">
                <a:latin typeface="Arial" panose="020B0604020202020204" pitchFamily="34" charset="0"/>
                <a:cs typeface="Arial" panose="020B0604020202020204" pitchFamily="34" charset="0"/>
              </a:rPr>
              <a:t>der Fremdsprache in der Grundschule (</a:t>
            </a:r>
            <a:r>
              <a:rPr lang="de-DE" dirty="0" smtClean="0">
                <a:latin typeface="Arial" panose="020B0604020202020204" pitchFamily="34" charset="0"/>
                <a:cs typeface="Arial" panose="020B0604020202020204" pitchFamily="34" charset="0"/>
              </a:rPr>
              <a:t>Englisch / Französisch</a:t>
            </a:r>
            <a:r>
              <a:rPr lang="de-DE" dirty="0">
                <a:latin typeface="Arial" panose="020B0604020202020204" pitchFamily="34" charset="0"/>
                <a:cs typeface="Arial" panose="020B0604020202020204" pitchFamily="34" charset="0"/>
              </a:rPr>
              <a:t>) in Klasse </a:t>
            </a:r>
            <a:r>
              <a:rPr lang="de-DE" dirty="0" smtClean="0">
                <a:latin typeface="Arial" panose="020B0604020202020204" pitchFamily="34" charset="0"/>
                <a:cs typeface="Arial" panose="020B0604020202020204" pitchFamily="34" charset="0"/>
              </a:rPr>
              <a:t>1. </a:t>
            </a:r>
            <a:r>
              <a:rPr lang="de-DE" dirty="0">
                <a:latin typeface="Arial" panose="020B0604020202020204" pitchFamily="34" charset="0"/>
                <a:cs typeface="Arial" panose="020B0604020202020204" pitchFamily="34" charset="0"/>
              </a:rPr>
              <a:t>Mit Ausnahme der </a:t>
            </a:r>
            <a:r>
              <a:rPr lang="de-DE" dirty="0" smtClean="0">
                <a:latin typeface="Arial" panose="020B0604020202020204" pitchFamily="34" charset="0"/>
                <a:cs typeface="Arial" panose="020B0604020202020204" pitchFamily="34" charset="0"/>
              </a:rPr>
              <a:t>sog. „Rheinschiene“ </a:t>
            </a:r>
            <a:r>
              <a:rPr lang="de-DE" dirty="0">
                <a:latin typeface="Arial" panose="020B0604020202020204" pitchFamily="34" charset="0"/>
                <a:cs typeface="Arial" panose="020B0604020202020204" pitchFamily="34" charset="0"/>
              </a:rPr>
              <a:t>handelt es sich hierbei um das Fach Englisch. </a:t>
            </a:r>
          </a:p>
          <a:p>
            <a:pPr marL="285750" indent="-285750">
              <a:buFont typeface="Arial" panose="020B0604020202020204" pitchFamily="34" charset="0"/>
              <a:buChar char="•"/>
            </a:pPr>
            <a:r>
              <a:rPr lang="de-DE" dirty="0" smtClean="0">
                <a:latin typeface="Arial" panose="020B0604020202020204" pitchFamily="34" charset="0"/>
                <a:cs typeface="Arial" panose="020B0604020202020204" pitchFamily="34" charset="0"/>
              </a:rPr>
              <a:t>Es gilt </a:t>
            </a:r>
            <a:r>
              <a:rPr lang="de-DE" dirty="0">
                <a:latin typeface="Arial" panose="020B0604020202020204" pitchFamily="34" charset="0"/>
                <a:cs typeface="Arial" panose="020B0604020202020204" pitchFamily="34" charset="0"/>
              </a:rPr>
              <a:t>weiterhin die Regelung, dass Schülerinnen und Schüler, die als Fremdsprache in der Grundschule Französisch hatten, an den weiterführenden Schulen nicht an diese Fremdsprache gebunden </a:t>
            </a:r>
            <a:r>
              <a:rPr lang="de-DE" dirty="0" smtClean="0">
                <a:latin typeface="Arial" panose="020B0604020202020204" pitchFamily="34" charset="0"/>
                <a:cs typeface="Arial" panose="020B0604020202020204" pitchFamily="34" charset="0"/>
              </a:rPr>
              <a:t>sind</a:t>
            </a:r>
            <a:r>
              <a:rPr lang="de-DE" dirty="0">
                <a:latin typeface="Arial" panose="020B0604020202020204" pitchFamily="34" charset="0"/>
                <a:cs typeface="Arial" panose="020B0604020202020204" pitchFamily="34" charset="0"/>
              </a:rPr>
              <a:t>.</a:t>
            </a:r>
          </a:p>
          <a:p>
            <a:pPr marL="285750" indent="-285750">
              <a:buFont typeface="Arial" panose="020B0604020202020204" pitchFamily="34" charset="0"/>
              <a:buChar char="•"/>
            </a:pPr>
            <a:r>
              <a:rPr lang="de-DE" dirty="0" smtClean="0">
                <a:latin typeface="Arial" panose="020B0604020202020204" pitchFamily="34" charset="0"/>
                <a:cs typeface="Arial" panose="020B0604020202020204" pitchFamily="34" charset="0"/>
              </a:rPr>
              <a:t>Der einheitliche Beginn der ersten und zweiten Fremdsprache in den Klassen 5 und 6 trägt dazu bei, die Durchlässigkeit zwischen den Schularten zu erhöhen. </a:t>
            </a:r>
          </a:p>
          <a:p>
            <a:pPr marL="285750" indent="-285750">
              <a:buFont typeface="Arial" panose="020B0604020202020204" pitchFamily="34" charset="0"/>
              <a:buChar char="•"/>
            </a:pPr>
            <a:r>
              <a:rPr lang="de-DE" dirty="0" smtClean="0">
                <a:latin typeface="Arial" panose="020B0604020202020204" pitchFamily="34" charset="0"/>
                <a:cs typeface="Arial" panose="020B0604020202020204" pitchFamily="34" charset="0"/>
              </a:rPr>
              <a:t>Ausnahmen bilden die </a:t>
            </a:r>
            <a:r>
              <a:rPr lang="de-DE" dirty="0">
                <a:latin typeface="Arial" panose="020B0604020202020204" pitchFamily="34" charset="0"/>
                <a:cs typeface="Arial" panose="020B0604020202020204" pitchFamily="34" charset="0"/>
              </a:rPr>
              <a:t>altsprachlichen Gymnasien und die </a:t>
            </a:r>
            <a:r>
              <a:rPr lang="de-DE" dirty="0" err="1" smtClean="0">
                <a:latin typeface="Arial" panose="020B0604020202020204" pitchFamily="34" charset="0"/>
                <a:cs typeface="Arial" panose="020B0604020202020204" pitchFamily="34" charset="0"/>
              </a:rPr>
              <a:t>AbiBac</a:t>
            </a:r>
            <a:r>
              <a:rPr lang="de-DE" dirty="0" smtClean="0">
                <a:latin typeface="Arial" panose="020B0604020202020204" pitchFamily="34" charset="0"/>
                <a:cs typeface="Arial" panose="020B0604020202020204" pitchFamily="34" charset="0"/>
              </a:rPr>
              <a:t>-Schulen, </a:t>
            </a:r>
            <a:r>
              <a:rPr lang="de-DE" dirty="0">
                <a:latin typeface="Arial" panose="020B0604020202020204" pitchFamily="34" charset="0"/>
                <a:cs typeface="Arial" panose="020B0604020202020204" pitchFamily="34" charset="0"/>
              </a:rPr>
              <a:t>die weiterhin parallel mit zwei </a:t>
            </a:r>
            <a:r>
              <a:rPr lang="de-DE" dirty="0" smtClean="0">
                <a:latin typeface="Arial" panose="020B0604020202020204" pitchFamily="34" charset="0"/>
                <a:cs typeface="Arial" panose="020B0604020202020204" pitchFamily="34" charset="0"/>
              </a:rPr>
              <a:t>Fremdsprachen </a:t>
            </a:r>
            <a:r>
              <a:rPr lang="de-DE" dirty="0">
                <a:latin typeface="Arial" panose="020B0604020202020204" pitchFamily="34" charset="0"/>
                <a:cs typeface="Arial" panose="020B0604020202020204" pitchFamily="34" charset="0"/>
              </a:rPr>
              <a:t>in </a:t>
            </a:r>
            <a:r>
              <a:rPr lang="de-DE" dirty="0" smtClean="0">
                <a:latin typeface="Arial" panose="020B0604020202020204" pitchFamily="34" charset="0"/>
                <a:cs typeface="Arial" panose="020B0604020202020204" pitchFamily="34" charset="0"/>
              </a:rPr>
              <a:t>Klasse 5 beginnen </a:t>
            </a:r>
            <a:r>
              <a:rPr lang="de-DE" dirty="0">
                <a:latin typeface="Arial" panose="020B0604020202020204" pitchFamily="34" charset="0"/>
                <a:cs typeface="Arial" panose="020B0604020202020204" pitchFamily="34" charset="0"/>
              </a:rPr>
              <a:t>können.</a:t>
            </a:r>
          </a:p>
        </p:txBody>
      </p:sp>
      <p:sp>
        <p:nvSpPr>
          <p:cNvPr id="4" name="Foliennummernplatzhalter 3"/>
          <p:cNvSpPr>
            <a:spLocks noGrp="1"/>
          </p:cNvSpPr>
          <p:nvPr>
            <p:ph type="sldNum" sz="quarter" idx="10"/>
          </p:nvPr>
        </p:nvSpPr>
        <p:spPr>
          <a:xfrm>
            <a:off x="650971" y="282775"/>
            <a:ext cx="403961" cy="153888"/>
          </a:xfrm>
        </p:spPr>
        <p:txBody>
          <a:bodyPr/>
          <a:lstStyle/>
          <a:p>
            <a:r>
              <a:rPr lang="de-DE" smtClean="0"/>
              <a:t>Seite </a:t>
            </a:r>
            <a:fld id="{F8FF1768-1DF2-410F-ABF6-E09C1CB8A556}" type="slidenum">
              <a:rPr lang="de-DE" smtClean="0"/>
              <a:pPr/>
              <a:t>5</a:t>
            </a:fld>
            <a:endParaRPr lang="de-DE" dirty="0"/>
          </a:p>
        </p:txBody>
      </p:sp>
      <p:sp>
        <p:nvSpPr>
          <p:cNvPr id="5" name="Kopfzeilenplatzhalter 4"/>
          <p:cNvSpPr>
            <a:spLocks noGrp="1"/>
          </p:cNvSpPr>
          <p:nvPr>
            <p:ph type="hdr" sz="quarter" idx="11"/>
          </p:nvPr>
        </p:nvSpPr>
        <p:spPr/>
        <p:txBody>
          <a:bodyPr/>
          <a:lstStyle/>
          <a:p>
            <a:endParaRPr lang="de-DE" dirty="0"/>
          </a:p>
        </p:txBody>
      </p:sp>
    </p:spTree>
    <p:extLst>
      <p:ext uri="{BB962C8B-B14F-4D97-AF65-F5344CB8AC3E}">
        <p14:creationId xmlns:p14="http://schemas.microsoft.com/office/powerpoint/2010/main" val="13756786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460187" y="4243239"/>
            <a:ext cx="5877307" cy="5544616"/>
          </a:xfrm>
        </p:spPr>
        <p:txBody>
          <a:bodyPr/>
          <a:lstStyle/>
          <a:p>
            <a:endParaRPr lang="de-DE" u="sng" dirty="0" smtClean="0">
              <a:latin typeface="Arial" panose="020B0604020202020204" pitchFamily="34" charset="0"/>
              <a:cs typeface="Arial" panose="020B0604020202020204" pitchFamily="34" charset="0"/>
            </a:endParaRPr>
          </a:p>
          <a:p>
            <a:r>
              <a:rPr lang="de-DE" u="sng" dirty="0" smtClean="0">
                <a:latin typeface="Arial" panose="020B0604020202020204" pitchFamily="34" charset="0"/>
                <a:cs typeface="Arial" panose="020B0604020202020204" pitchFamily="34" charset="0"/>
              </a:rPr>
              <a:t>Fächerverbünde:</a:t>
            </a:r>
          </a:p>
          <a:p>
            <a:endParaRPr lang="de-DE" u="sng" dirty="0">
              <a:latin typeface="Arial" panose="020B0604020202020204" pitchFamily="34" charset="0"/>
              <a:cs typeface="Arial" panose="020B0604020202020204" pitchFamily="34" charset="0"/>
            </a:endParaRPr>
          </a:p>
          <a:p>
            <a:pPr marL="171450" indent="-171450">
              <a:buFont typeface="Arial" charset="0"/>
              <a:buChar char="•"/>
            </a:pPr>
            <a:r>
              <a:rPr lang="de-DE" dirty="0" smtClean="0">
                <a:latin typeface="Arial" panose="020B0604020202020204" pitchFamily="34" charset="0"/>
                <a:cs typeface="Arial" panose="020B0604020202020204" pitchFamily="34" charset="0"/>
              </a:rPr>
              <a:t>Um die Durchlässigkeit zwischen den Schularten zu erhöhen, werden die bisherigen schulartspezifischen Fächerverbünde zugunsten der Einzelfächer weiterentwickelt. Dies gilt</a:t>
            </a:r>
            <a:r>
              <a:rPr lang="de-DE" baseline="0" dirty="0" smtClean="0">
                <a:latin typeface="Arial" panose="020B0604020202020204" pitchFamily="34" charset="0"/>
                <a:cs typeface="Arial" panose="020B0604020202020204" pitchFamily="34" charset="0"/>
              </a:rPr>
              <a:t> auch für die Grundschule.</a:t>
            </a:r>
            <a:endParaRPr lang="de-DE" dirty="0" smtClean="0">
              <a:latin typeface="Arial" panose="020B0604020202020204" pitchFamily="34" charset="0"/>
              <a:cs typeface="Arial" panose="020B0604020202020204" pitchFamily="34" charset="0"/>
            </a:endParaRPr>
          </a:p>
          <a:p>
            <a:pPr marL="171450" indent="-171450">
              <a:buFont typeface="Arial" charset="0"/>
              <a:buChar char="•"/>
            </a:pPr>
            <a:r>
              <a:rPr lang="de-DE" dirty="0" smtClean="0">
                <a:latin typeface="Arial" panose="020B0604020202020204" pitchFamily="34" charset="0"/>
                <a:cs typeface="Arial" panose="020B0604020202020204" pitchFamily="34" charset="0"/>
              </a:rPr>
              <a:t>Das fächerübergreifende Arbeiten wird durch entsprechende Verweise im neuen Bildungsplan weiterhin unterstützt.</a:t>
            </a:r>
          </a:p>
          <a:p>
            <a:pPr marL="171450" indent="-171450">
              <a:buFont typeface="Arial" panose="020B0604020202020204" pitchFamily="34" charset="0"/>
              <a:buChar char="•"/>
            </a:pPr>
            <a:r>
              <a:rPr lang="de-DE" dirty="0" smtClean="0">
                <a:latin typeface="Arial" panose="020B0604020202020204" pitchFamily="34" charset="0"/>
                <a:cs typeface="Arial" panose="020B0604020202020204" pitchFamily="34" charset="0"/>
              </a:rPr>
              <a:t>Der einzige neu eingerichtete Fächerverbund „Biologie, Naturphänomene und Technik“ (ursprünglich „Naturphänomene und Technik“) in der Orientierungsstufe ist im Gegensatz zu den bisherigen Fächerverbünden schulartübergreifend angelegt. Er hat </a:t>
            </a:r>
            <a:r>
              <a:rPr lang="de-DE" dirty="0">
                <a:latin typeface="Arial" panose="020B0604020202020204" pitchFamily="34" charset="0"/>
                <a:cs typeface="Arial" panose="020B0604020202020204" pitchFamily="34" charset="0"/>
              </a:rPr>
              <a:t>generell </a:t>
            </a:r>
            <a:r>
              <a:rPr lang="de-DE" dirty="0" smtClean="0">
                <a:latin typeface="Arial" panose="020B0604020202020204" pitchFamily="34" charset="0"/>
                <a:cs typeface="Arial" panose="020B0604020202020204" pitchFamily="34" charset="0"/>
              </a:rPr>
              <a:t>propädeutische </a:t>
            </a:r>
            <a:r>
              <a:rPr lang="de-DE" dirty="0">
                <a:latin typeface="Arial" panose="020B0604020202020204" pitchFamily="34" charset="0"/>
                <a:cs typeface="Arial" panose="020B0604020202020204" pitchFamily="34" charset="0"/>
              </a:rPr>
              <a:t>Funktion und soll die Schülerinnen und Schüler für </a:t>
            </a:r>
            <a:r>
              <a:rPr lang="de-DE" dirty="0" smtClean="0">
                <a:latin typeface="Arial" panose="020B0604020202020204" pitchFamily="34" charset="0"/>
                <a:cs typeface="Arial" panose="020B0604020202020204" pitchFamily="34" charset="0"/>
              </a:rPr>
              <a:t>naturwissenschaftlich-technische </a:t>
            </a:r>
            <a:r>
              <a:rPr lang="de-DE" dirty="0">
                <a:latin typeface="Arial" panose="020B0604020202020204" pitchFamily="34" charset="0"/>
                <a:cs typeface="Arial" panose="020B0604020202020204" pitchFamily="34" charset="0"/>
              </a:rPr>
              <a:t>Fragestellungen begeistern</a:t>
            </a:r>
            <a:r>
              <a:rPr lang="de-DE" dirty="0" smtClean="0">
                <a:latin typeface="Arial" panose="020B0604020202020204" pitchFamily="34" charset="0"/>
                <a:cs typeface="Arial" panose="020B0604020202020204" pitchFamily="34" charset="0"/>
              </a:rPr>
              <a:t>. Er setzt sich zusammen aus den Fächern Biologie, Chemie, Physik und Technik, wobei der Schwerpunkt auf dem Fach Biologie liegt. </a:t>
            </a:r>
          </a:p>
          <a:p>
            <a:endParaRPr lang="de-DE" u="sng" dirty="0" smtClean="0">
              <a:latin typeface="Arial" panose="020B0604020202020204" pitchFamily="34" charset="0"/>
              <a:cs typeface="Arial" panose="020B0604020202020204" pitchFamily="34" charset="0"/>
            </a:endParaRPr>
          </a:p>
          <a:p>
            <a:r>
              <a:rPr lang="de-DE" u="sng" dirty="0" smtClean="0">
                <a:latin typeface="Arial" panose="020B0604020202020204" pitchFamily="34" charset="0"/>
                <a:cs typeface="Arial" panose="020B0604020202020204" pitchFamily="34" charset="0"/>
              </a:rPr>
              <a:t>Fächer: </a:t>
            </a:r>
          </a:p>
          <a:p>
            <a:endParaRPr lang="de-DE" u="sng" dirty="0" smtClean="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de-DE" dirty="0" smtClean="0">
                <a:latin typeface="Arial" panose="020B0604020202020204" pitchFamily="34" charset="0"/>
                <a:cs typeface="Arial" panose="020B0604020202020204" pitchFamily="34" charset="0"/>
              </a:rPr>
              <a:t>Das neue Fach „Wirtschaft / Berufs- und Studienorientierung“ für die weiterführenden Schulen soll die ökonomische Bildung stärken und den Berufs- und Studienorientierungsprozess begleiten. </a:t>
            </a:r>
          </a:p>
          <a:p>
            <a:pPr marL="171450" indent="-171450">
              <a:buFont typeface="Arial" panose="020B0604020202020204" pitchFamily="34" charset="0"/>
              <a:buChar char="•"/>
            </a:pPr>
            <a:r>
              <a:rPr lang="de-DE" dirty="0" smtClean="0">
                <a:latin typeface="Arial" panose="020B0604020202020204" pitchFamily="34" charset="0"/>
                <a:cs typeface="Arial" panose="020B0604020202020204" pitchFamily="34" charset="0"/>
              </a:rPr>
              <a:t>Das neue Wahlpflichtfach „Alltagskultur, Ernährung, Soziales“ wird </a:t>
            </a:r>
            <a:r>
              <a:rPr lang="de-DE" dirty="0">
                <a:latin typeface="Arial" panose="020B0604020202020204" pitchFamily="34" charset="0"/>
                <a:cs typeface="Arial" panose="020B0604020202020204" pitchFamily="34" charset="0"/>
              </a:rPr>
              <a:t>für die Werkrealschulen, Realschulen und </a:t>
            </a:r>
            <a:r>
              <a:rPr lang="de-DE" dirty="0" smtClean="0">
                <a:latin typeface="Arial" panose="020B0604020202020204" pitchFamily="34" charset="0"/>
                <a:cs typeface="Arial" panose="020B0604020202020204" pitchFamily="34" charset="0"/>
              </a:rPr>
              <a:t>Gemeinschaftsschulen eingeführt. </a:t>
            </a:r>
            <a:r>
              <a:rPr lang="de-DE" dirty="0">
                <a:latin typeface="Arial" panose="020B0604020202020204" pitchFamily="34" charset="0"/>
                <a:cs typeface="Arial" panose="020B0604020202020204" pitchFamily="34" charset="0"/>
              </a:rPr>
              <a:t>Dieses Fach wird das bisherige Wahlpflichtfach </a:t>
            </a:r>
            <a:r>
              <a:rPr lang="de-DE" dirty="0" smtClean="0">
                <a:latin typeface="Arial" panose="020B0604020202020204" pitchFamily="34" charset="0"/>
                <a:cs typeface="Arial" panose="020B0604020202020204" pitchFamily="34" charset="0"/>
              </a:rPr>
              <a:t>„Mensch </a:t>
            </a:r>
            <a:r>
              <a:rPr lang="de-DE" dirty="0">
                <a:latin typeface="Arial" panose="020B0604020202020204" pitchFamily="34" charset="0"/>
                <a:cs typeface="Arial" panose="020B0604020202020204" pitchFamily="34" charset="0"/>
              </a:rPr>
              <a:t>und </a:t>
            </a:r>
            <a:r>
              <a:rPr lang="de-DE" dirty="0" smtClean="0">
                <a:latin typeface="Arial" panose="020B0604020202020204" pitchFamily="34" charset="0"/>
                <a:cs typeface="Arial" panose="020B0604020202020204" pitchFamily="34" charset="0"/>
              </a:rPr>
              <a:t>Umwelt“ </a:t>
            </a:r>
            <a:r>
              <a:rPr lang="de-DE" dirty="0">
                <a:latin typeface="Arial" panose="020B0604020202020204" pitchFamily="34" charset="0"/>
                <a:cs typeface="Arial" panose="020B0604020202020204" pitchFamily="34" charset="0"/>
              </a:rPr>
              <a:t>in </a:t>
            </a:r>
            <a:r>
              <a:rPr lang="de-DE" dirty="0" smtClean="0">
                <a:latin typeface="Arial" panose="020B0604020202020204" pitchFamily="34" charset="0"/>
                <a:cs typeface="Arial" panose="020B0604020202020204" pitchFamily="34" charset="0"/>
              </a:rPr>
              <a:t>der Realschule </a:t>
            </a:r>
            <a:r>
              <a:rPr lang="de-DE" dirty="0">
                <a:latin typeface="Arial" panose="020B0604020202020204" pitchFamily="34" charset="0"/>
                <a:cs typeface="Arial" panose="020B0604020202020204" pitchFamily="34" charset="0"/>
              </a:rPr>
              <a:t>sowie </a:t>
            </a:r>
            <a:r>
              <a:rPr lang="de-DE" dirty="0" smtClean="0">
                <a:latin typeface="Arial" panose="020B0604020202020204" pitchFamily="34" charset="0"/>
                <a:cs typeface="Arial" panose="020B0604020202020204" pitchFamily="34" charset="0"/>
              </a:rPr>
              <a:t>„Gesundheit </a:t>
            </a:r>
            <a:r>
              <a:rPr lang="de-DE" dirty="0">
                <a:latin typeface="Arial" panose="020B0604020202020204" pitchFamily="34" charset="0"/>
                <a:cs typeface="Arial" panose="020B0604020202020204" pitchFamily="34" charset="0"/>
              </a:rPr>
              <a:t>und </a:t>
            </a:r>
            <a:r>
              <a:rPr lang="de-DE" dirty="0" smtClean="0">
                <a:latin typeface="Arial" panose="020B0604020202020204" pitchFamily="34" charset="0"/>
                <a:cs typeface="Arial" panose="020B0604020202020204" pitchFamily="34" charset="0"/>
              </a:rPr>
              <a:t>Soziales“ </a:t>
            </a:r>
            <a:r>
              <a:rPr lang="de-DE" dirty="0">
                <a:latin typeface="Arial" panose="020B0604020202020204" pitchFamily="34" charset="0"/>
                <a:cs typeface="Arial" panose="020B0604020202020204" pitchFamily="34" charset="0"/>
              </a:rPr>
              <a:t>in der Werkrealschule ersetzen. Darüber hinaus fließen auch Inhalte des bisherigen Fächerverbunds </a:t>
            </a:r>
            <a:r>
              <a:rPr lang="de-DE" dirty="0" smtClean="0">
                <a:latin typeface="Arial" panose="020B0604020202020204" pitchFamily="34" charset="0"/>
                <a:cs typeface="Arial" panose="020B0604020202020204" pitchFamily="34" charset="0"/>
              </a:rPr>
              <a:t>„Wirtschaft</a:t>
            </a:r>
            <a:r>
              <a:rPr lang="de-DE" dirty="0">
                <a:latin typeface="Arial" panose="020B0604020202020204" pitchFamily="34" charset="0"/>
                <a:cs typeface="Arial" panose="020B0604020202020204" pitchFamily="34" charset="0"/>
              </a:rPr>
              <a:t>, Arbeit, </a:t>
            </a:r>
            <a:r>
              <a:rPr lang="de-DE" dirty="0" smtClean="0">
                <a:latin typeface="Arial" panose="020B0604020202020204" pitchFamily="34" charset="0"/>
                <a:cs typeface="Arial" panose="020B0604020202020204" pitchFamily="34" charset="0"/>
              </a:rPr>
              <a:t>Gesundheit“ </a:t>
            </a:r>
            <a:r>
              <a:rPr lang="de-DE" dirty="0">
                <a:latin typeface="Arial" panose="020B0604020202020204" pitchFamily="34" charset="0"/>
                <a:cs typeface="Arial" panose="020B0604020202020204" pitchFamily="34" charset="0"/>
              </a:rPr>
              <a:t>der Werkrealschule ein. </a:t>
            </a:r>
            <a:endParaRPr lang="de-DE" dirty="0" smtClean="0">
              <a:latin typeface="Arial" panose="020B0604020202020204" pitchFamily="34" charset="0"/>
              <a:cs typeface="Arial" panose="020B0604020202020204" pitchFamily="34" charset="0"/>
            </a:endParaRPr>
          </a:p>
        </p:txBody>
      </p:sp>
      <p:sp>
        <p:nvSpPr>
          <p:cNvPr id="4" name="Foliennummernplatzhalter 3"/>
          <p:cNvSpPr>
            <a:spLocks noGrp="1"/>
          </p:cNvSpPr>
          <p:nvPr>
            <p:ph type="sldNum" sz="quarter" idx="10"/>
          </p:nvPr>
        </p:nvSpPr>
        <p:spPr>
          <a:xfrm>
            <a:off x="650971" y="282775"/>
            <a:ext cx="403961" cy="153888"/>
          </a:xfrm>
        </p:spPr>
        <p:txBody>
          <a:bodyPr/>
          <a:lstStyle/>
          <a:p>
            <a:r>
              <a:rPr lang="de-DE" smtClean="0"/>
              <a:t>Seite </a:t>
            </a:r>
            <a:fld id="{F8FF1768-1DF2-410F-ABF6-E09C1CB8A556}" type="slidenum">
              <a:rPr lang="de-DE" smtClean="0"/>
              <a:pPr/>
              <a:t>6</a:t>
            </a:fld>
            <a:endParaRPr lang="de-DE" dirty="0"/>
          </a:p>
        </p:txBody>
      </p:sp>
      <p:sp>
        <p:nvSpPr>
          <p:cNvPr id="5" name="Kopfzeilenplatzhalter 4"/>
          <p:cNvSpPr>
            <a:spLocks noGrp="1"/>
          </p:cNvSpPr>
          <p:nvPr>
            <p:ph type="hdr" sz="quarter" idx="11"/>
          </p:nvPr>
        </p:nvSpPr>
        <p:spPr/>
        <p:txBody>
          <a:bodyPr/>
          <a:lstStyle/>
          <a:p>
            <a:endParaRPr lang="de-DE" dirty="0"/>
          </a:p>
        </p:txBody>
      </p:sp>
    </p:spTree>
    <p:extLst>
      <p:ext uri="{BB962C8B-B14F-4D97-AF65-F5344CB8AC3E}">
        <p14:creationId xmlns:p14="http://schemas.microsoft.com/office/powerpoint/2010/main" val="20198164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6" name="Rectangle 2"/>
          <p:cNvSpPr>
            <a:spLocks noGrp="1" noRot="1" noChangeAspect="1" noChangeArrowheads="1" noTextEdit="1"/>
          </p:cNvSpPr>
          <p:nvPr>
            <p:ph type="sldImg"/>
          </p:nvPr>
        </p:nvSpPr>
        <p:spPr>
          <a:ln/>
        </p:spPr>
      </p:sp>
      <p:sp>
        <p:nvSpPr>
          <p:cNvPr id="59397" name="Rectangle 3"/>
          <p:cNvSpPr>
            <a:spLocks noGrp="1" noChangeArrowheads="1"/>
          </p:cNvSpPr>
          <p:nvPr>
            <p:ph type="body" idx="1"/>
          </p:nvPr>
        </p:nvSpPr>
        <p:spPr>
          <a:xfrm>
            <a:off x="679456" y="4716717"/>
            <a:ext cx="5438775" cy="4466109"/>
          </a:xfrm>
          <a:noFill/>
        </p:spPr>
        <p:txBody>
          <a:bodyPr lIns="87472" tIns="43736" rIns="87472" bIns="43736"/>
          <a:lstStyle/>
          <a:p>
            <a:pPr marL="171450" indent="-171450">
              <a:buFont typeface="Arial" panose="020B0604020202020204" pitchFamily="34" charset="0"/>
              <a:buChar char="•"/>
            </a:pPr>
            <a:r>
              <a:rPr lang="de-DE" sz="1200" dirty="0" smtClean="0">
                <a:latin typeface="Arial" panose="020B0604020202020204" pitchFamily="34" charset="0"/>
                <a:cs typeface="Arial" panose="020B0604020202020204" pitchFamily="34" charset="0"/>
              </a:rPr>
              <a:t>Im Grundgesetz ist der staatliche Erziehungs- und Bildungsauftrag verankert (Art. 7, Abs. 1 GG). </a:t>
            </a:r>
          </a:p>
          <a:p>
            <a:pPr marL="171450" indent="-171450">
              <a:buFont typeface="Arial" panose="020B0604020202020204" pitchFamily="34" charset="0"/>
              <a:buChar char="•"/>
            </a:pPr>
            <a:r>
              <a:rPr lang="de-DE" sz="1200" dirty="0" smtClean="0">
                <a:latin typeface="Arial" panose="020B0604020202020204" pitchFamily="34" charset="0"/>
                <a:cs typeface="Arial" panose="020B0604020202020204" pitchFamily="34" charset="0"/>
              </a:rPr>
              <a:t>Bildungsauftrag sowie </a:t>
            </a:r>
            <a:r>
              <a:rPr lang="de-DE" dirty="0" smtClean="0">
                <a:latin typeface="Arial" panose="020B0604020202020204" pitchFamily="34" charset="0"/>
                <a:cs typeface="Arial" panose="020B0604020202020204" pitchFamily="34" charset="0"/>
              </a:rPr>
              <a:t>Erziehungs- und </a:t>
            </a:r>
            <a:r>
              <a:rPr lang="de-DE" sz="1200" dirty="0" smtClean="0">
                <a:latin typeface="Arial" panose="020B0604020202020204" pitchFamily="34" charset="0"/>
                <a:cs typeface="Arial" panose="020B0604020202020204" pitchFamily="34" charset="0"/>
              </a:rPr>
              <a:t>Bildungsziele werden in der Landesverfassung Baden-Württembergs sowie im Schulgesetz </a:t>
            </a:r>
            <a:r>
              <a:rPr lang="de-DE" dirty="0" smtClean="0">
                <a:latin typeface="Arial" panose="020B0604020202020204" pitchFamily="34" charset="0"/>
                <a:cs typeface="Arial" panose="020B0604020202020204" pitchFamily="34" charset="0"/>
              </a:rPr>
              <a:t>näher ausgeführt. </a:t>
            </a:r>
          </a:p>
          <a:p>
            <a:pPr marL="171450" indent="-171450">
              <a:buFont typeface="Arial" panose="020B0604020202020204" pitchFamily="34" charset="0"/>
              <a:buChar char="•"/>
            </a:pPr>
            <a:r>
              <a:rPr lang="de-DE" dirty="0" smtClean="0">
                <a:latin typeface="Arial" panose="020B0604020202020204" pitchFamily="34" charset="0"/>
                <a:cs typeface="Arial" panose="020B0604020202020204" pitchFamily="34" charset="0"/>
              </a:rPr>
              <a:t>Daneben werden Bildungsziele durch aktuelle Entwicklungen und Umbrüche beeinflusst: Es gilt Antworten zu finden </a:t>
            </a:r>
            <a:r>
              <a:rPr lang="de-DE" sz="1200" dirty="0" smtClean="0">
                <a:latin typeface="Arial" panose="020B0604020202020204" pitchFamily="34" charset="0"/>
                <a:cs typeface="Arial" panose="020B0604020202020204" pitchFamily="34" charset="0"/>
              </a:rPr>
              <a:t>auf Fragen der </a:t>
            </a:r>
            <a:r>
              <a:rPr lang="de-DE" dirty="0" smtClean="0">
                <a:latin typeface="Arial" panose="020B0604020202020204" pitchFamily="34" charset="0"/>
                <a:cs typeface="Arial" panose="020B0604020202020204" pitchFamily="34" charset="0"/>
              </a:rPr>
              <a:t>Globalisierung, des demographischen Wandels und wachsender Diversität in der Gesellschaft</a:t>
            </a:r>
            <a:r>
              <a:rPr lang="de-DE" sz="1200" dirty="0" smtClean="0">
                <a:latin typeface="Arial" panose="020B0604020202020204" pitchFamily="34" charset="0"/>
                <a:cs typeface="Arial" panose="020B0604020202020204" pitchFamily="34" charset="0"/>
              </a:rPr>
              <a:t>, um Schülerinnen und Schüler zu befähigen, in der Gegenwart und in der Zukunft ein eigenständiges, erfülltes und verantwortungsvolles Leben führen zu können. </a:t>
            </a:r>
          </a:p>
          <a:p>
            <a:pPr marL="171450" indent="-171450">
              <a:buFont typeface="Arial" panose="020B0604020202020204" pitchFamily="34" charset="0"/>
              <a:buChar char="•"/>
            </a:pPr>
            <a:r>
              <a:rPr lang="de-DE" dirty="0" smtClean="0">
                <a:latin typeface="Arial" panose="020B0604020202020204" pitchFamily="34" charset="0"/>
                <a:cs typeface="Arial" panose="020B0604020202020204" pitchFamily="34" charset="0"/>
              </a:rPr>
              <a:t>In den Bildungsplänen werden die Bildungsziele konkretisiert. </a:t>
            </a:r>
            <a:endParaRPr lang="de-DE" sz="1200" dirty="0" smtClean="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de-DE" dirty="0" smtClean="0">
                <a:latin typeface="Arial" panose="020B0604020202020204" pitchFamily="34" charset="0"/>
                <a:cs typeface="Arial" panose="020B0604020202020204" pitchFamily="34" charset="0"/>
              </a:rPr>
              <a:t>Dies </a:t>
            </a:r>
            <a:r>
              <a:rPr lang="de-DE" sz="1200" dirty="0" smtClean="0">
                <a:latin typeface="Arial" panose="020B0604020202020204" pitchFamily="34" charset="0"/>
                <a:cs typeface="Arial" panose="020B0604020202020204" pitchFamily="34" charset="0"/>
              </a:rPr>
              <a:t>auf dem </a:t>
            </a:r>
            <a:r>
              <a:rPr lang="de-DE" dirty="0" smtClean="0">
                <a:latin typeface="Arial" panose="020B0604020202020204" pitchFamily="34" charset="0"/>
                <a:cs typeface="Arial" panose="020B0604020202020204" pitchFamily="34" charset="0"/>
              </a:rPr>
              <a:t>Fundament von Grundgesetz, Landesverfassung und Schulgesetz zu leisten, ist </a:t>
            </a:r>
            <a:r>
              <a:rPr lang="de-DE" sz="1200" dirty="0" smtClean="0">
                <a:latin typeface="Arial" panose="020B0604020202020204" pitchFamily="34" charset="0"/>
                <a:cs typeface="Arial" panose="020B0604020202020204" pitchFamily="34" charset="0"/>
              </a:rPr>
              <a:t>Aufgabe der jeweiligen Landesregierung</a:t>
            </a:r>
            <a:r>
              <a:rPr lang="de-DE" dirty="0">
                <a:latin typeface="Arial" panose="020B0604020202020204" pitchFamily="34" charset="0"/>
                <a:cs typeface="Arial" panose="020B0604020202020204" pitchFamily="34" charset="0"/>
              </a:rPr>
              <a:t>.</a:t>
            </a:r>
            <a:endParaRPr lang="de-DE" sz="1200" dirty="0" smtClean="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de-DE" sz="1200" dirty="0" smtClean="0">
              <a:latin typeface="Arial" panose="020B0604020202020204" pitchFamily="34" charset="0"/>
              <a:cs typeface="Arial" panose="020B0604020202020204" pitchFamily="34" charset="0"/>
            </a:endParaRPr>
          </a:p>
          <a:p>
            <a:endParaRPr lang="de-DE" dirty="0" smtClean="0"/>
          </a:p>
        </p:txBody>
      </p:sp>
      <p:sp>
        <p:nvSpPr>
          <p:cNvPr id="6" name="Foliennummernplatzhalter 1"/>
          <p:cNvSpPr>
            <a:spLocks noGrp="1"/>
          </p:cNvSpPr>
          <p:nvPr>
            <p:ph type="sldNum" sz="quarter" idx="5"/>
          </p:nvPr>
        </p:nvSpPr>
        <p:spPr>
          <a:xfrm>
            <a:off x="650974" y="282775"/>
            <a:ext cx="403960" cy="153888"/>
          </a:xfrm>
        </p:spPr>
        <p:txBody>
          <a:bodyPr/>
          <a:lstStyle/>
          <a:p>
            <a:r>
              <a:rPr lang="de-DE" dirty="0" smtClean="0"/>
              <a:t>Seite </a:t>
            </a:r>
            <a:fld id="{F8FF1768-1DF2-410F-ABF6-E09C1CB8A556}" type="slidenum">
              <a:rPr lang="de-DE" smtClean="0"/>
              <a:pPr/>
              <a:t>7</a:t>
            </a:fld>
            <a:endParaRPr lang="de-DE"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13252" y="4603279"/>
            <a:ext cx="6244639" cy="4968552"/>
          </a:xfrm>
        </p:spPr>
        <p:txBody>
          <a:bodyPr/>
          <a:lstStyle/>
          <a:p>
            <a:pPr marL="171450" indent="-171450">
              <a:buFont typeface="Arial" panose="020B0604020202020204" pitchFamily="34" charset="0"/>
              <a:buChar char="•"/>
            </a:pPr>
            <a:r>
              <a:rPr lang="de-DE" u="none" kern="1200" dirty="0" smtClean="0">
                <a:effectLst/>
                <a:latin typeface="Arial" panose="020B0604020202020204" pitchFamily="34" charset="0"/>
                <a:cs typeface="Arial" panose="020B0604020202020204" pitchFamily="34" charset="0"/>
              </a:rPr>
              <a:t>Die Leitperspektiven stehen im Zeichen dieser genannten aktuellen Herausforderungen und bereiten die Schülerinnen und Schüler auf Anforderungen in der Zukunft vor. </a:t>
            </a:r>
            <a:endParaRPr lang="de-DE" kern="1200" dirty="0" smtClean="0">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de-DE" kern="1200" dirty="0" smtClean="0">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de-DE" dirty="0">
                <a:latin typeface="Arial" panose="020B0604020202020204" pitchFamily="34" charset="0"/>
                <a:cs typeface="Arial" panose="020B0604020202020204" pitchFamily="34" charset="0"/>
              </a:rPr>
              <a:t>Bei den Leitperspektiven handelt es sich um handlungsleitende Themen, die nicht einem einzigen Fach zugeordnet, sondern übergreifend in verschiedenen Fächern behandelt werden und durch die spezifische Kompetenzen erworben werden sollen. </a:t>
            </a:r>
          </a:p>
          <a:p>
            <a:pPr marL="171450" indent="-171450">
              <a:buFont typeface="Arial" panose="020B0604020202020204" pitchFamily="34" charset="0"/>
              <a:buChar char="•"/>
            </a:pPr>
            <a:r>
              <a:rPr lang="de-DE" dirty="0" smtClean="0">
                <a:latin typeface="Arial" panose="020B0604020202020204" pitchFamily="34" charset="0"/>
                <a:cs typeface="Arial" panose="020B0604020202020204" pitchFamily="34" charset="0"/>
              </a:rPr>
              <a:t>Es wird </a:t>
            </a:r>
            <a:r>
              <a:rPr lang="de-DE" dirty="0">
                <a:latin typeface="Arial" panose="020B0604020202020204" pitchFamily="34" charset="0"/>
                <a:cs typeface="Arial" panose="020B0604020202020204" pitchFamily="34" charset="0"/>
              </a:rPr>
              <a:t>zwischen allgemeinen und themenspezifischen Leitperspektiven unterschieden. </a:t>
            </a:r>
            <a:endParaRPr lang="de-DE" dirty="0" smtClean="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de-DE" dirty="0" smtClean="0">
                <a:latin typeface="Arial" panose="020B0604020202020204" pitchFamily="34" charset="0"/>
                <a:cs typeface="Arial" panose="020B0604020202020204" pitchFamily="34" charset="0"/>
              </a:rPr>
              <a:t>Während sich die allgemeinen Leitperspektiven mit übergreifenden Aspekten wie Persönlichkeit, Teilhabe und Gemeinschaftsbildung befassen, richten die themenspezifischen Leitperspektiven das Augenmerk auf die konkrete Orientierung in der modernen Lebenswelt. </a:t>
            </a:r>
            <a:endParaRPr lang="de-DE" dirty="0">
              <a:latin typeface="Arial" panose="020B0604020202020204" pitchFamily="34" charset="0"/>
              <a:cs typeface="Arial" panose="020B0604020202020204" pitchFamily="34" charset="0"/>
            </a:endParaRPr>
          </a:p>
          <a:p>
            <a:pPr marL="361950" lvl="1" indent="-171450">
              <a:buFont typeface="Arial" panose="020B0604020202020204" pitchFamily="34" charset="0"/>
              <a:buChar char="•"/>
            </a:pPr>
            <a:r>
              <a:rPr lang="de-DE" dirty="0">
                <a:latin typeface="Arial" panose="020B0604020202020204" pitchFamily="34" charset="0"/>
                <a:cs typeface="Arial" panose="020B0604020202020204" pitchFamily="34" charset="0"/>
              </a:rPr>
              <a:t>Zu den allgemeinen Leitperspektiven zählen </a:t>
            </a:r>
            <a:r>
              <a:rPr lang="de-DE" dirty="0" smtClean="0">
                <a:latin typeface="Arial" panose="020B0604020202020204" pitchFamily="34" charset="0"/>
                <a:cs typeface="Arial" panose="020B0604020202020204" pitchFamily="34" charset="0"/>
              </a:rPr>
              <a:t>Bildung </a:t>
            </a:r>
            <a:r>
              <a:rPr lang="de-DE" dirty="0">
                <a:latin typeface="Arial" panose="020B0604020202020204" pitchFamily="34" charset="0"/>
                <a:cs typeface="Arial" panose="020B0604020202020204" pitchFamily="34" charset="0"/>
              </a:rPr>
              <a:t>für nachhaltige </a:t>
            </a:r>
            <a:r>
              <a:rPr lang="de-DE" dirty="0" smtClean="0">
                <a:latin typeface="Arial" panose="020B0604020202020204" pitchFamily="34" charset="0"/>
                <a:cs typeface="Arial" panose="020B0604020202020204" pitchFamily="34" charset="0"/>
              </a:rPr>
              <a:t>Entwicklung, Bildung </a:t>
            </a:r>
            <a:r>
              <a:rPr lang="de-DE" dirty="0">
                <a:latin typeface="Arial" panose="020B0604020202020204" pitchFamily="34" charset="0"/>
                <a:cs typeface="Arial" panose="020B0604020202020204" pitchFamily="34" charset="0"/>
              </a:rPr>
              <a:t>für Toleranz und Akzeptanz von </a:t>
            </a:r>
            <a:r>
              <a:rPr lang="de-DE" dirty="0" smtClean="0">
                <a:latin typeface="Arial" panose="020B0604020202020204" pitchFamily="34" charset="0"/>
                <a:cs typeface="Arial" panose="020B0604020202020204" pitchFamily="34" charset="0"/>
              </a:rPr>
              <a:t>Vielfalt, Prävention </a:t>
            </a:r>
            <a:r>
              <a:rPr lang="de-DE" dirty="0">
                <a:latin typeface="Arial" panose="020B0604020202020204" pitchFamily="34" charset="0"/>
                <a:cs typeface="Arial" panose="020B0604020202020204" pitchFamily="34" charset="0"/>
              </a:rPr>
              <a:t>und </a:t>
            </a:r>
            <a:r>
              <a:rPr lang="de-DE" dirty="0" smtClean="0">
                <a:latin typeface="Arial" panose="020B0604020202020204" pitchFamily="34" charset="0"/>
                <a:cs typeface="Arial" panose="020B0604020202020204" pitchFamily="34" charset="0"/>
              </a:rPr>
              <a:t>Gesundheitsförderung, </a:t>
            </a:r>
            <a:endParaRPr lang="de-DE" dirty="0">
              <a:latin typeface="Arial" panose="020B0604020202020204" pitchFamily="34" charset="0"/>
              <a:cs typeface="Arial" panose="020B0604020202020204" pitchFamily="34" charset="0"/>
            </a:endParaRPr>
          </a:p>
          <a:p>
            <a:pPr marL="361950" lvl="1" indent="-171450">
              <a:buFont typeface="Arial" panose="020B0604020202020204" pitchFamily="34" charset="0"/>
              <a:buChar char="•"/>
            </a:pPr>
            <a:r>
              <a:rPr lang="de-DE" dirty="0">
                <a:latin typeface="Arial" panose="020B0604020202020204" pitchFamily="34" charset="0"/>
                <a:cs typeface="Arial" panose="020B0604020202020204" pitchFamily="34" charset="0"/>
              </a:rPr>
              <a:t>während </a:t>
            </a:r>
            <a:r>
              <a:rPr lang="de-DE" dirty="0" smtClean="0">
                <a:latin typeface="Arial" panose="020B0604020202020204" pitchFamily="34" charset="0"/>
                <a:cs typeface="Arial" panose="020B0604020202020204" pitchFamily="34" charset="0"/>
              </a:rPr>
              <a:t>Berufliche Orientierung, Medienbildung und Verbraucherbildung </a:t>
            </a:r>
            <a:r>
              <a:rPr lang="de-DE" dirty="0">
                <a:latin typeface="Arial" panose="020B0604020202020204" pitchFamily="34" charset="0"/>
                <a:cs typeface="Arial" panose="020B0604020202020204" pitchFamily="34" charset="0"/>
              </a:rPr>
              <a:t>themenspezifische Leitperspektiven bilden. </a:t>
            </a:r>
            <a:endParaRPr lang="de-DE" dirty="0" smtClean="0">
              <a:latin typeface="Arial" panose="020B0604020202020204" pitchFamily="34" charset="0"/>
              <a:cs typeface="Arial" panose="020B0604020202020204" pitchFamily="34" charset="0"/>
            </a:endParaRPr>
          </a:p>
          <a:p>
            <a:pPr marL="361950" lvl="1" indent="-171450">
              <a:buFont typeface="Arial" panose="020B0604020202020204" pitchFamily="34" charset="0"/>
              <a:buChar char="•"/>
            </a:pPr>
            <a:endParaRPr lang="de-DE"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de-DE" dirty="0" smtClean="0">
                <a:latin typeface="Arial" panose="020B0604020202020204" pitchFamily="34" charset="0"/>
                <a:cs typeface="Arial" panose="020B0604020202020204" pitchFamily="34" charset="0"/>
              </a:rPr>
              <a:t>Ein </a:t>
            </a:r>
            <a:r>
              <a:rPr lang="de-DE" dirty="0">
                <a:latin typeface="Arial" panose="020B0604020202020204" pitchFamily="34" charset="0"/>
                <a:cs typeface="Arial" panose="020B0604020202020204" pitchFamily="34" charset="0"/>
              </a:rPr>
              <a:t>Arbeitspapier m</a:t>
            </a:r>
            <a:r>
              <a:rPr lang="de-DE" u="none" kern="1200" dirty="0" smtClean="0">
                <a:effectLst/>
                <a:latin typeface="Arial" panose="020B0604020202020204" pitchFamily="34" charset="0"/>
                <a:cs typeface="Arial" panose="020B0604020202020204" pitchFamily="34" charset="0"/>
              </a:rPr>
              <a:t>it Vorschlägen und Anregungen für die Bildungsplankommissionen bildet die Grundlage für die Einarbeitung der Leitperspektiven in die neuen Bildungspläne. </a:t>
            </a:r>
          </a:p>
          <a:p>
            <a:r>
              <a:rPr lang="de-DE" u="sng" dirty="0" smtClean="0">
                <a:latin typeface="Arial" panose="020B0604020202020204" pitchFamily="34" charset="0"/>
                <a:cs typeface="Arial" panose="020B0604020202020204" pitchFamily="34" charset="0"/>
              </a:rPr>
              <a:t> </a:t>
            </a:r>
            <a:endParaRPr lang="de-DE" u="sng" dirty="0">
              <a:latin typeface="Arial" panose="020B0604020202020204" pitchFamily="34" charset="0"/>
              <a:cs typeface="Arial" panose="020B0604020202020204" pitchFamily="34" charset="0"/>
            </a:endParaRPr>
          </a:p>
        </p:txBody>
      </p:sp>
      <p:sp>
        <p:nvSpPr>
          <p:cNvPr id="4" name="Foliennummernplatzhalter 3"/>
          <p:cNvSpPr>
            <a:spLocks noGrp="1"/>
          </p:cNvSpPr>
          <p:nvPr>
            <p:ph type="sldNum" sz="quarter" idx="10"/>
          </p:nvPr>
        </p:nvSpPr>
        <p:spPr>
          <a:xfrm>
            <a:off x="650972" y="282775"/>
            <a:ext cx="403961" cy="153888"/>
          </a:xfrm>
        </p:spPr>
        <p:txBody>
          <a:bodyPr/>
          <a:lstStyle/>
          <a:p>
            <a:r>
              <a:rPr lang="de-DE" smtClean="0"/>
              <a:t>Seite </a:t>
            </a:r>
            <a:fld id="{F8FF1768-1DF2-410F-ABF6-E09C1CB8A556}" type="slidenum">
              <a:rPr lang="de-DE" smtClean="0"/>
              <a:pPr/>
              <a:t>8</a:t>
            </a:fld>
            <a:endParaRPr lang="de-DE" dirty="0"/>
          </a:p>
        </p:txBody>
      </p:sp>
      <p:sp>
        <p:nvSpPr>
          <p:cNvPr id="5" name="Kopfzeilenplatzhalter 4"/>
          <p:cNvSpPr>
            <a:spLocks noGrp="1"/>
          </p:cNvSpPr>
          <p:nvPr>
            <p:ph type="hdr" sz="quarter" idx="11"/>
          </p:nvPr>
        </p:nvSpPr>
        <p:spPr/>
        <p:txBody>
          <a:bodyPr/>
          <a:lstStyle/>
          <a:p>
            <a:endParaRPr lang="de-DE" dirty="0"/>
          </a:p>
        </p:txBody>
      </p:sp>
    </p:spTree>
    <p:extLst>
      <p:ext uri="{BB962C8B-B14F-4D97-AF65-F5344CB8AC3E}">
        <p14:creationId xmlns:p14="http://schemas.microsoft.com/office/powerpoint/2010/main" val="11712932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460188" y="4608520"/>
            <a:ext cx="5890985" cy="5107327"/>
          </a:xfrm>
        </p:spPr>
        <p:txBody>
          <a:bodyPr/>
          <a:lstStyle/>
          <a:p>
            <a:r>
              <a:rPr lang="de-DE" u="sng" baseline="0" dirty="0" smtClean="0">
                <a:latin typeface="Arial" panose="020B0604020202020204" pitchFamily="34" charset="0"/>
                <a:cs typeface="Arial" panose="020B0604020202020204" pitchFamily="34" charset="0"/>
              </a:rPr>
              <a:t>Vorwort und Einführung:</a:t>
            </a:r>
          </a:p>
          <a:p>
            <a:pPr marL="171450" indent="-171450">
              <a:buFont typeface="Arial" panose="020B0604020202020204" pitchFamily="34" charset="0"/>
              <a:buChar char="•"/>
            </a:pPr>
            <a:r>
              <a:rPr lang="de-DE" u="none" dirty="0" smtClean="0">
                <a:latin typeface="Arial" panose="020B0604020202020204" pitchFamily="34" charset="0"/>
                <a:cs typeface="Arial" panose="020B0604020202020204" pitchFamily="34" charset="0"/>
              </a:rPr>
              <a:t>In einem Vorwort</a:t>
            </a:r>
            <a:r>
              <a:rPr lang="de-DE" u="none" baseline="0" dirty="0" smtClean="0">
                <a:latin typeface="Arial" panose="020B0604020202020204" pitchFamily="34" charset="0"/>
                <a:cs typeface="Arial" panose="020B0604020202020204" pitchFamily="34" charset="0"/>
              </a:rPr>
              <a:t> wird Herr Minister Andreas </a:t>
            </a:r>
            <a:r>
              <a:rPr lang="de-DE" u="none" baseline="0" dirty="0" err="1" smtClean="0">
                <a:latin typeface="Arial" panose="020B0604020202020204" pitchFamily="34" charset="0"/>
                <a:cs typeface="Arial" panose="020B0604020202020204" pitchFamily="34" charset="0"/>
              </a:rPr>
              <a:t>Stoch</a:t>
            </a:r>
            <a:r>
              <a:rPr lang="de-DE" u="none" baseline="0" dirty="0" smtClean="0">
                <a:latin typeface="Arial" panose="020B0604020202020204" pitchFamily="34" charset="0"/>
                <a:cs typeface="Arial" panose="020B0604020202020204" pitchFamily="34" charset="0"/>
              </a:rPr>
              <a:t> MdL auf Anlass und Bedeutung der Bildungsplanreform 2016 eingehen. </a:t>
            </a:r>
          </a:p>
          <a:p>
            <a:pPr marL="171450" indent="-171450">
              <a:buFont typeface="Arial" panose="020B0604020202020204" pitchFamily="34" charset="0"/>
              <a:buChar char="•"/>
            </a:pPr>
            <a:r>
              <a:rPr lang="de-DE" u="none" dirty="0" smtClean="0">
                <a:latin typeface="Arial" panose="020B0604020202020204" pitchFamily="34" charset="0"/>
                <a:cs typeface="Arial" panose="020B0604020202020204" pitchFamily="34" charset="0"/>
              </a:rPr>
              <a:t>Der Orientierung an den Werten der christlich-abendländischen Kultur wird im Rahmen der Bildungsplanreform umfassend Rechnung getragen. Die Reform fußt auf den diesbezüglichen Vorgaben des Grundgesetzes und der Landesverfassung Baden-Württembergs.</a:t>
            </a:r>
          </a:p>
          <a:p>
            <a:pPr marL="171450" indent="-171450">
              <a:buFont typeface="Arial" panose="020B0604020202020204" pitchFamily="34" charset="0"/>
              <a:buChar char="•"/>
            </a:pPr>
            <a:r>
              <a:rPr lang="de-DE" u="none" dirty="0" smtClean="0">
                <a:latin typeface="Arial" panose="020B0604020202020204" pitchFamily="34" charset="0"/>
                <a:cs typeface="Arial" panose="020B0604020202020204" pitchFamily="34" charset="0"/>
              </a:rPr>
              <a:t>Diese übergeordnete Orientierung, der damit einhergehende Bildungs- und Erziehungsauftrag und auch die Leitperspektiven werden im Vorwort und der Einführung des Bildungsplans deutlich herausgestellt werden. Dort sollen auch weitere Themen von übergeordneter Bedeutung benannt werden, beispielsweise Demokratieerziehung</a:t>
            </a:r>
            <a:r>
              <a:rPr lang="de-DE" u="none" baseline="0" dirty="0" smtClean="0">
                <a:latin typeface="Arial" panose="020B0604020202020204" pitchFamily="34" charset="0"/>
                <a:cs typeface="Arial" panose="020B0604020202020204" pitchFamily="34" charset="0"/>
              </a:rPr>
              <a:t>, Inklusion, </a:t>
            </a:r>
            <a:r>
              <a:rPr lang="de-DE" u="none" dirty="0" smtClean="0">
                <a:latin typeface="Arial" panose="020B0604020202020204" pitchFamily="34" charset="0"/>
                <a:cs typeface="Arial" panose="020B0604020202020204" pitchFamily="34" charset="0"/>
              </a:rPr>
              <a:t>kulturelle Bildung oder </a:t>
            </a:r>
            <a:r>
              <a:rPr lang="de-DE" dirty="0" smtClean="0">
                <a:latin typeface="Arial" panose="020B0604020202020204" pitchFamily="34" charset="0"/>
                <a:cs typeface="Arial" panose="020B0604020202020204" pitchFamily="34" charset="0"/>
              </a:rPr>
              <a:t>Bewegungserziehung</a:t>
            </a:r>
            <a:r>
              <a:rPr lang="de-DE" u="none" dirty="0" smtClean="0">
                <a:latin typeface="Arial" panose="020B0604020202020204" pitchFamily="34" charset="0"/>
                <a:cs typeface="Arial" panose="020B0604020202020204" pitchFamily="34" charset="0"/>
              </a:rPr>
              <a:t>.</a:t>
            </a:r>
          </a:p>
          <a:p>
            <a:r>
              <a:rPr lang="de-DE" u="sng" baseline="0" dirty="0" smtClean="0">
                <a:latin typeface="Arial" panose="020B0604020202020204" pitchFamily="34" charset="0"/>
                <a:cs typeface="Arial" panose="020B0604020202020204" pitchFamily="34" charset="0"/>
              </a:rPr>
              <a:t>Fachpläne:</a:t>
            </a:r>
          </a:p>
          <a:p>
            <a:r>
              <a:rPr lang="de-DE" baseline="0" dirty="0" smtClean="0">
                <a:latin typeface="Arial" panose="020B0604020202020204" pitchFamily="34" charset="0"/>
                <a:cs typeface="Arial" panose="020B0604020202020204" pitchFamily="34" charset="0"/>
              </a:rPr>
              <a:t>Auf der Ebene der Fachpläne werden Bildungsziele umgesetzt und konkretisiert. </a:t>
            </a:r>
          </a:p>
          <a:p>
            <a:r>
              <a:rPr lang="de-DE" baseline="0" dirty="0" smtClean="0">
                <a:latin typeface="Arial" panose="020B0604020202020204" pitchFamily="34" charset="0"/>
                <a:cs typeface="Arial" panose="020B0604020202020204" pitchFamily="34" charset="0"/>
              </a:rPr>
              <a:t>Die neuen Fachpläne werden aus vier Teilen bestehen: </a:t>
            </a:r>
          </a:p>
          <a:p>
            <a:pPr marL="171450" indent="-171450">
              <a:buFont typeface="Arial" charset="0"/>
              <a:buChar char="•"/>
            </a:pPr>
            <a:r>
              <a:rPr lang="de-DE" baseline="0" dirty="0" smtClean="0">
                <a:latin typeface="Arial" panose="020B0604020202020204" pitchFamily="34" charset="0"/>
                <a:cs typeface="Arial" panose="020B0604020202020204" pitchFamily="34" charset="0"/>
              </a:rPr>
              <a:t>Leitgedanken,</a:t>
            </a:r>
          </a:p>
          <a:p>
            <a:pPr marL="171450" indent="-171450">
              <a:buFont typeface="Arial" charset="0"/>
              <a:buChar char="•"/>
            </a:pPr>
            <a:r>
              <a:rPr lang="de-DE" baseline="0" dirty="0" smtClean="0">
                <a:latin typeface="Arial" panose="020B0604020202020204" pitchFamily="34" charset="0"/>
                <a:cs typeface="Arial" panose="020B0604020202020204" pitchFamily="34" charset="0"/>
              </a:rPr>
              <a:t>prozessbezogene </a:t>
            </a:r>
            <a:r>
              <a:rPr lang="de-DE" dirty="0" smtClean="0">
                <a:latin typeface="Arial" panose="020B0604020202020204" pitchFamily="34" charset="0"/>
                <a:cs typeface="Arial" panose="020B0604020202020204" pitchFamily="34" charset="0"/>
              </a:rPr>
              <a:t>Kompetenzen, </a:t>
            </a:r>
          </a:p>
          <a:p>
            <a:pPr marL="171450" indent="-171450">
              <a:buFont typeface="Arial" charset="0"/>
              <a:buChar char="•"/>
            </a:pPr>
            <a:r>
              <a:rPr lang="de-DE" baseline="0" dirty="0" smtClean="0">
                <a:latin typeface="Arial" panose="020B0604020202020204" pitchFamily="34" charset="0"/>
                <a:cs typeface="Arial" panose="020B0604020202020204" pitchFamily="34" charset="0"/>
              </a:rPr>
              <a:t>Standards für inhaltsbezogene Kompetenzen,</a:t>
            </a:r>
          </a:p>
          <a:p>
            <a:pPr marL="171450" indent="-171450">
              <a:buFont typeface="Arial" charset="0"/>
              <a:buChar char="•"/>
            </a:pPr>
            <a:r>
              <a:rPr lang="de-DE" baseline="0" dirty="0" smtClean="0">
                <a:latin typeface="Arial" panose="020B0604020202020204" pitchFamily="34" charset="0"/>
                <a:cs typeface="Arial" panose="020B0604020202020204" pitchFamily="34" charset="0"/>
              </a:rPr>
              <a:t>Operatoren.</a:t>
            </a:r>
          </a:p>
          <a:p>
            <a:r>
              <a:rPr lang="de-DE" baseline="0" dirty="0" smtClean="0">
                <a:latin typeface="Arial" panose="020B0604020202020204" pitchFamily="34" charset="0"/>
                <a:cs typeface="Arial" panose="020B0604020202020204" pitchFamily="34" charset="0"/>
              </a:rPr>
              <a:t>Die neuen Fachpläne werden klar strukturierte Kompetenzbeschreibungen mit Aufschlüsselungen in Teilkompetenzen und einer Verweisstruktur zwischen Einzelkompetenzen enthalten</a:t>
            </a:r>
            <a:r>
              <a:rPr lang="de-DE" dirty="0" smtClean="0">
                <a:latin typeface="Arial" panose="020B0604020202020204" pitchFamily="34" charset="0"/>
                <a:cs typeface="Arial" panose="020B0604020202020204" pitchFamily="34" charset="0"/>
              </a:rPr>
              <a:t>.</a:t>
            </a:r>
          </a:p>
          <a:p>
            <a:r>
              <a:rPr lang="de-DE" baseline="0" dirty="0" smtClean="0">
                <a:latin typeface="Arial" panose="020B0604020202020204" pitchFamily="34" charset="0"/>
                <a:cs typeface="Arial" panose="020B0604020202020204" pitchFamily="34" charset="0"/>
              </a:rPr>
              <a:t>Die Leitperspektiven</a:t>
            </a:r>
            <a:r>
              <a:rPr lang="de-DE" dirty="0" smtClean="0">
                <a:latin typeface="Arial" panose="020B0604020202020204" pitchFamily="34" charset="0"/>
                <a:cs typeface="Arial" panose="020B0604020202020204" pitchFamily="34" charset="0"/>
              </a:rPr>
              <a:t> werden im Vorwort, in der Einführung und in den Leitgedanken zu jedem Fach genannt und in den Fachplänen konkret verankert. </a:t>
            </a:r>
            <a:endParaRPr lang="de-DE" baseline="0" dirty="0" smtClean="0">
              <a:latin typeface="Arial" panose="020B0604020202020204" pitchFamily="34" charset="0"/>
              <a:cs typeface="Arial" panose="020B0604020202020204" pitchFamily="34" charset="0"/>
            </a:endParaRPr>
          </a:p>
          <a:p>
            <a:endParaRPr lang="de-DE" baseline="0" dirty="0" smtClean="0">
              <a:latin typeface="Arial" panose="020B0604020202020204" pitchFamily="34" charset="0"/>
              <a:cs typeface="Arial" panose="020B0604020202020204" pitchFamily="34" charset="0"/>
            </a:endParaRPr>
          </a:p>
          <a:p>
            <a:endParaRPr lang="de-DE" baseline="0" dirty="0" smtClean="0">
              <a:latin typeface="Arial" panose="020B0604020202020204" pitchFamily="34" charset="0"/>
              <a:cs typeface="Arial" panose="020B0604020202020204" pitchFamily="34" charset="0"/>
            </a:endParaRPr>
          </a:p>
          <a:p>
            <a:endParaRPr lang="de-DE" baseline="0" dirty="0" smtClean="0">
              <a:latin typeface="Arial" panose="020B0604020202020204" pitchFamily="34" charset="0"/>
              <a:cs typeface="Arial" panose="020B0604020202020204" pitchFamily="34" charset="0"/>
            </a:endParaRPr>
          </a:p>
          <a:p>
            <a:endParaRPr lang="de-DE" b="1" dirty="0">
              <a:latin typeface="Arial" panose="020B0604020202020204" pitchFamily="34" charset="0"/>
              <a:cs typeface="Arial" panose="020B0604020202020204" pitchFamily="34" charset="0"/>
            </a:endParaRPr>
          </a:p>
        </p:txBody>
      </p:sp>
      <p:sp>
        <p:nvSpPr>
          <p:cNvPr id="4" name="Foliennummernplatzhalter 3"/>
          <p:cNvSpPr>
            <a:spLocks noGrp="1"/>
          </p:cNvSpPr>
          <p:nvPr>
            <p:ph type="sldNum" sz="quarter" idx="10"/>
          </p:nvPr>
        </p:nvSpPr>
        <p:spPr>
          <a:xfrm>
            <a:off x="658990" y="281959"/>
            <a:ext cx="395941" cy="154704"/>
          </a:xfrm>
        </p:spPr>
        <p:txBody>
          <a:bodyPr/>
          <a:lstStyle/>
          <a:p>
            <a:r>
              <a:rPr lang="de-DE" smtClean="0"/>
              <a:t>Seite </a:t>
            </a:r>
            <a:fld id="{F8FF1768-1DF2-410F-ABF6-E09C1CB8A556}" type="slidenum">
              <a:rPr lang="de-DE" smtClean="0"/>
              <a:pPr/>
              <a:t>9</a:t>
            </a:fld>
            <a:endParaRPr lang="de-DE" dirty="0"/>
          </a:p>
        </p:txBody>
      </p:sp>
      <p:sp>
        <p:nvSpPr>
          <p:cNvPr id="5" name="Kopfzeilenplatzhalter 4"/>
          <p:cNvSpPr>
            <a:spLocks noGrp="1"/>
          </p:cNvSpPr>
          <p:nvPr>
            <p:ph type="hdr" sz="quarter" idx="11"/>
          </p:nvPr>
        </p:nvSpPr>
        <p:spPr/>
        <p:txBody>
          <a:bodyPr/>
          <a:lstStyle/>
          <a:p>
            <a:endParaRPr lang="de-DE" dirty="0"/>
          </a:p>
        </p:txBody>
      </p:sp>
    </p:spTree>
    <p:extLst>
      <p:ext uri="{BB962C8B-B14F-4D97-AF65-F5344CB8AC3E}">
        <p14:creationId xmlns:p14="http://schemas.microsoft.com/office/powerpoint/2010/main" val="36126120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a:prstGeom prst="rect">
            <a:avLst/>
          </a:prstGeo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6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Foliennummernplatzhalter 5"/>
          <p:cNvSpPr>
            <a:spLocks noGrp="1"/>
          </p:cNvSpPr>
          <p:nvPr>
            <p:ph type="sldNum" sz="quarter" idx="11"/>
          </p:nvPr>
        </p:nvSpPr>
        <p:spPr>
          <a:xfrm>
            <a:off x="6588125" y="6472238"/>
            <a:ext cx="2133600" cy="365125"/>
          </a:xfrm>
          <a:prstGeom prst="rect">
            <a:avLst/>
          </a:prstGeom>
        </p:spPr>
        <p:txBody>
          <a:bodyPr/>
          <a:lstStyle>
            <a:lvl1pPr>
              <a:defRPr/>
            </a:lvl1pPr>
          </a:lstStyle>
          <a:p>
            <a:pPr>
              <a:defRPr/>
            </a:pPr>
            <a:fld id="{FB36A514-6605-43A3-8ACB-9BFC1F7D87DB}" type="slidenum">
              <a:rPr lang="de-DE"/>
              <a:pPr>
                <a:defRPr/>
              </a:pPr>
              <a:t>‹Nr.›</a:t>
            </a:fld>
            <a:endParaRPr lang="de-DE"/>
          </a:p>
        </p:txBody>
      </p:sp>
    </p:spTree>
    <p:extLst>
      <p:ext uri="{BB962C8B-B14F-4D97-AF65-F5344CB8AC3E}">
        <p14:creationId xmlns:p14="http://schemas.microsoft.com/office/powerpoint/2010/main" val="3719586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7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Foliennummernplatzhalter 5"/>
          <p:cNvSpPr>
            <a:spLocks noGrp="1"/>
          </p:cNvSpPr>
          <p:nvPr>
            <p:ph type="sldNum" sz="quarter" idx="11"/>
          </p:nvPr>
        </p:nvSpPr>
        <p:spPr>
          <a:xfrm>
            <a:off x="6588125" y="6472238"/>
            <a:ext cx="2133600" cy="365125"/>
          </a:xfrm>
          <a:prstGeom prst="rect">
            <a:avLst/>
          </a:prstGeom>
        </p:spPr>
        <p:txBody>
          <a:bodyPr/>
          <a:lstStyle>
            <a:lvl1pPr>
              <a:defRPr/>
            </a:lvl1pPr>
          </a:lstStyle>
          <a:p>
            <a:pPr>
              <a:defRPr/>
            </a:pPr>
            <a:fld id="{FB36A514-6605-43A3-8ACB-9BFC1F7D87DB}" type="slidenum">
              <a:rPr lang="de-DE"/>
              <a:pPr>
                <a:defRPr/>
              </a:pPr>
              <a:t>‹Nr.›</a:t>
            </a:fld>
            <a:endParaRPr lang="de-DE"/>
          </a:p>
        </p:txBody>
      </p:sp>
    </p:spTree>
    <p:extLst>
      <p:ext uri="{BB962C8B-B14F-4D97-AF65-F5344CB8AC3E}">
        <p14:creationId xmlns:p14="http://schemas.microsoft.com/office/powerpoint/2010/main" val="3719586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9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Foliennummernplatzhalter 5"/>
          <p:cNvSpPr>
            <a:spLocks noGrp="1"/>
          </p:cNvSpPr>
          <p:nvPr>
            <p:ph type="sldNum" sz="quarter" idx="11"/>
          </p:nvPr>
        </p:nvSpPr>
        <p:spPr>
          <a:xfrm>
            <a:off x="6588125" y="6472238"/>
            <a:ext cx="2133600" cy="365125"/>
          </a:xfrm>
          <a:prstGeom prst="rect">
            <a:avLst/>
          </a:prstGeom>
        </p:spPr>
        <p:txBody>
          <a:bodyPr/>
          <a:lstStyle>
            <a:lvl1pPr>
              <a:defRPr/>
            </a:lvl1pPr>
          </a:lstStyle>
          <a:p>
            <a:pPr>
              <a:defRPr/>
            </a:pPr>
            <a:fld id="{FB36A514-6605-43A3-8ACB-9BFC1F7D87DB}" type="slidenum">
              <a:rPr lang="de-DE"/>
              <a:pPr>
                <a:defRPr/>
              </a:pPr>
              <a:t>‹Nr.›</a:t>
            </a:fld>
            <a:endParaRPr lang="de-DE"/>
          </a:p>
        </p:txBody>
      </p:sp>
    </p:spTree>
    <p:extLst>
      <p:ext uri="{BB962C8B-B14F-4D97-AF65-F5344CB8AC3E}">
        <p14:creationId xmlns:p14="http://schemas.microsoft.com/office/powerpoint/2010/main" val="3719586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1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Foliennummernplatzhalter 5"/>
          <p:cNvSpPr>
            <a:spLocks noGrp="1"/>
          </p:cNvSpPr>
          <p:nvPr>
            <p:ph type="sldNum" sz="quarter" idx="11"/>
          </p:nvPr>
        </p:nvSpPr>
        <p:spPr>
          <a:xfrm>
            <a:off x="6588125" y="6472238"/>
            <a:ext cx="2133600" cy="365125"/>
          </a:xfrm>
          <a:prstGeom prst="rect">
            <a:avLst/>
          </a:prstGeom>
        </p:spPr>
        <p:txBody>
          <a:bodyPr/>
          <a:lstStyle>
            <a:lvl1pPr>
              <a:defRPr/>
            </a:lvl1pPr>
          </a:lstStyle>
          <a:p>
            <a:pPr>
              <a:defRPr/>
            </a:pPr>
            <a:endParaRPr lang="de-DE" dirty="0"/>
          </a:p>
        </p:txBody>
      </p:sp>
    </p:spTree>
    <p:extLst>
      <p:ext uri="{BB962C8B-B14F-4D97-AF65-F5344CB8AC3E}">
        <p14:creationId xmlns:p14="http://schemas.microsoft.com/office/powerpoint/2010/main" val="3719586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395536" y="1484784"/>
            <a:ext cx="8424862" cy="4752975"/>
          </a:xfrm>
        </p:spPr>
        <p:txBody>
          <a:bodyPr/>
          <a:lstStyle>
            <a:lvl1pPr marL="271463" indent="-271463">
              <a:buClr>
                <a:srgbClr val="FC854A"/>
              </a:buClr>
              <a:buFont typeface="Wingdings" pitchFamily="2" charset="2"/>
              <a:buChar char="§"/>
              <a:defRPr baseline="0">
                <a:latin typeface="Arial" pitchFamily="34" charset="0"/>
              </a:defRPr>
            </a:lvl1pPr>
            <a:lvl2pPr marL="719138" indent="-268288">
              <a:buClr>
                <a:srgbClr val="FC854A"/>
              </a:buClr>
              <a:buFont typeface="Wingdings" pitchFamily="2" charset="2"/>
              <a:buChar char="§"/>
              <a:defRPr sz="2000" baseline="0">
                <a:latin typeface="Arial" pitchFamily="34" charset="0"/>
              </a:defRPr>
            </a:lvl2pPr>
            <a:lvl3pPr marL="1165225" indent="-266700">
              <a:buClr>
                <a:srgbClr val="FC854A"/>
              </a:buClr>
              <a:buFont typeface="Wingdings" pitchFamily="2" charset="2"/>
              <a:buChar char="§"/>
              <a:defRPr sz="1800" baseline="0">
                <a:latin typeface="Arial" pitchFamily="34" charset="0"/>
              </a:defRPr>
            </a:lvl3pPr>
            <a:lvl4pPr marL="1611313" indent="-261938">
              <a:buClr>
                <a:srgbClr val="873E50"/>
              </a:buClr>
              <a:buFont typeface="Wingdings" pitchFamily="2" charset="2"/>
              <a:buChar char="§"/>
              <a:defRPr sz="1600" baseline="0">
                <a:latin typeface="Arial" pitchFamily="34" charset="0"/>
              </a:defRPr>
            </a:lvl4pPr>
            <a:lvl5pPr marL="2057400" indent="-261938">
              <a:buClr>
                <a:srgbClr val="873E50"/>
              </a:buClr>
              <a:buFont typeface="Wingdings" pitchFamily="2" charset="2"/>
              <a:buChar char="§"/>
              <a:defRPr sz="1400" baseline="0">
                <a:latin typeface="Arial" pitchFamily="34" charset="0"/>
              </a:defRPr>
            </a:lvl5pPr>
          </a:lstStyle>
          <a:p>
            <a:pPr lvl="0"/>
            <a:r>
              <a:rPr lang="de-DE" smtClean="0"/>
              <a:t>Textmasterformat bearbeiten</a:t>
            </a:r>
          </a:p>
          <a:p>
            <a:pPr lvl="1"/>
            <a:r>
              <a:rPr lang="de-DE" smtClean="0"/>
              <a:t>Zweite Ebene</a:t>
            </a:r>
          </a:p>
          <a:p>
            <a:pPr lvl="2"/>
            <a:r>
              <a:rPr lang="de-DE" smtClean="0"/>
              <a:t>Dritte Ebene</a:t>
            </a:r>
          </a:p>
        </p:txBody>
      </p:sp>
      <p:sp>
        <p:nvSpPr>
          <p:cNvPr id="4" name="Fußzeilenplatzhalter 4"/>
          <p:cNvSpPr>
            <a:spLocks noGrp="1"/>
          </p:cNvSpPr>
          <p:nvPr>
            <p:ph type="ftr" sz="quarter" idx="3"/>
          </p:nvPr>
        </p:nvSpPr>
        <p:spPr>
          <a:xfrm>
            <a:off x="250825" y="6356350"/>
            <a:ext cx="5768975" cy="365125"/>
          </a:xfrm>
          <a:prstGeom prst="rect">
            <a:avLst/>
          </a:prstGeom>
        </p:spPr>
        <p:txBody>
          <a:bodyPr vert="horz" lIns="91440" tIns="45720" rIns="91440" bIns="45720" rtlCol="0" anchor="ctr"/>
          <a:lstStyle>
            <a:lvl1pPr algn="l" fontAlgn="auto">
              <a:spcBef>
                <a:spcPts val="0"/>
              </a:spcBef>
              <a:spcAft>
                <a:spcPts val="0"/>
              </a:spcAft>
              <a:defRPr sz="1000" dirty="0" smtClean="0">
                <a:solidFill>
                  <a:schemeClr val="tx1">
                    <a:tint val="75000"/>
                  </a:schemeClr>
                </a:solidFill>
                <a:latin typeface="Arial" pitchFamily="34" charset="0"/>
                <a:cs typeface="Arial" pitchFamily="34" charset="0"/>
              </a:defRPr>
            </a:lvl1pPr>
          </a:lstStyle>
          <a:p>
            <a:r>
              <a:rPr lang="de-DE" smtClean="0"/>
              <a:t>TITEL DES VORTRAGS</a:t>
            </a:r>
            <a:endParaRPr lang="de-DE"/>
          </a:p>
        </p:txBody>
      </p:sp>
      <p:sp>
        <p:nvSpPr>
          <p:cNvPr id="5" name="Foliennummernplatzhalter 3"/>
          <p:cNvSpPr>
            <a:spLocks noGrp="1"/>
          </p:cNvSpPr>
          <p:nvPr>
            <p:ph type="sldNum" sz="quarter" idx="11"/>
          </p:nvPr>
        </p:nvSpPr>
        <p:spPr>
          <a:xfrm>
            <a:off x="6588125" y="6309320"/>
            <a:ext cx="2133600" cy="365125"/>
          </a:xfrm>
        </p:spPr>
        <p:txBody>
          <a:bodyPr/>
          <a:lstStyle/>
          <a:p>
            <a:fld id="{B28F9D38-746F-4F66-8DFA-FA7E04203DA6}" type="slidenum">
              <a:rPr lang="de-DE" smtClean="0"/>
              <a:pPr/>
              <a:t>‹Nr.›</a:t>
            </a:fld>
            <a:endParaRPr lang="de-DE"/>
          </a:p>
        </p:txBody>
      </p:sp>
    </p:spTree>
    <p:extLst>
      <p:ext uri="{BB962C8B-B14F-4D97-AF65-F5344CB8AC3E}">
        <p14:creationId xmlns:p14="http://schemas.microsoft.com/office/powerpoint/2010/main" val="702481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Zwei Inhalte">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7" name="Fußzeilenplatzhalter 4"/>
          <p:cNvSpPr txBox="1">
            <a:spLocks/>
          </p:cNvSpPr>
          <p:nvPr userDrawn="1"/>
        </p:nvSpPr>
        <p:spPr>
          <a:xfrm>
            <a:off x="251967" y="6453188"/>
            <a:ext cx="719633" cy="365125"/>
          </a:xfrm>
          <a:prstGeom prst="rect">
            <a:avLst/>
          </a:prstGeom>
        </p:spPr>
        <p:txBody>
          <a:bodyPr vert="horz" lIns="91440" tIns="45720" rIns="91440" bIns="45720" rtlCol="0" anchor="ctr"/>
          <a:lstStyle>
            <a:defPPr>
              <a:defRPr lang="de-DE"/>
            </a:defPPr>
            <a:lvl1pPr algn="ctr" rtl="0" eaLnBrk="0" fontAlgn="auto" hangingPunct="0">
              <a:spcBef>
                <a:spcPts val="0"/>
              </a:spcBef>
              <a:spcAft>
                <a:spcPts val="0"/>
              </a:spcAft>
              <a:defRPr sz="1000" kern="1200">
                <a:solidFill>
                  <a:schemeClr val="tx1">
                    <a:tint val="75000"/>
                  </a:schemeClr>
                </a:solidFill>
                <a:latin typeface="Arial" pitchFamily="34" charset="0"/>
                <a:ea typeface="+mn-ea"/>
                <a:cs typeface="Arial" pitchFamily="34" charset="0"/>
              </a:defRPr>
            </a:lvl1pPr>
            <a:lvl2pPr marL="457200" algn="l" rtl="0" eaLnBrk="0" fontAlgn="base" hangingPunct="0">
              <a:spcBef>
                <a:spcPct val="0"/>
              </a:spcBef>
              <a:spcAft>
                <a:spcPct val="0"/>
              </a:spcAft>
              <a:defRPr sz="2400" kern="1200">
                <a:solidFill>
                  <a:schemeClr val="tx1"/>
                </a:solidFill>
                <a:latin typeface="Times"/>
                <a:ea typeface="+mn-ea"/>
                <a:cs typeface="+mn-cs"/>
              </a:defRPr>
            </a:lvl2pPr>
            <a:lvl3pPr marL="914400" algn="l" rtl="0" eaLnBrk="0" fontAlgn="base" hangingPunct="0">
              <a:spcBef>
                <a:spcPct val="0"/>
              </a:spcBef>
              <a:spcAft>
                <a:spcPct val="0"/>
              </a:spcAft>
              <a:defRPr sz="2400" kern="1200">
                <a:solidFill>
                  <a:schemeClr val="tx1"/>
                </a:solidFill>
                <a:latin typeface="Times"/>
                <a:ea typeface="+mn-ea"/>
                <a:cs typeface="+mn-cs"/>
              </a:defRPr>
            </a:lvl3pPr>
            <a:lvl4pPr marL="1371600" algn="l" rtl="0" eaLnBrk="0" fontAlgn="base" hangingPunct="0">
              <a:spcBef>
                <a:spcPct val="0"/>
              </a:spcBef>
              <a:spcAft>
                <a:spcPct val="0"/>
              </a:spcAft>
              <a:defRPr sz="2400" kern="1200">
                <a:solidFill>
                  <a:schemeClr val="tx1"/>
                </a:solidFill>
                <a:latin typeface="Times"/>
                <a:ea typeface="+mn-ea"/>
                <a:cs typeface="+mn-cs"/>
              </a:defRPr>
            </a:lvl4pPr>
            <a:lvl5pPr marL="1828800" algn="l" rtl="0" eaLnBrk="0" fontAlgn="base" hangingPunct="0">
              <a:spcBef>
                <a:spcPct val="0"/>
              </a:spcBef>
              <a:spcAft>
                <a:spcPct val="0"/>
              </a:spcAft>
              <a:defRPr sz="2400" kern="1200">
                <a:solidFill>
                  <a:schemeClr val="tx1"/>
                </a:solidFill>
                <a:latin typeface="Times"/>
                <a:ea typeface="+mn-ea"/>
                <a:cs typeface="+mn-cs"/>
              </a:defRPr>
            </a:lvl5pPr>
            <a:lvl6pPr marL="2286000" algn="l" defTabSz="914400" rtl="0" eaLnBrk="1" latinLnBrk="0" hangingPunct="1">
              <a:defRPr sz="2400" kern="1200">
                <a:solidFill>
                  <a:schemeClr val="tx1"/>
                </a:solidFill>
                <a:latin typeface="Times"/>
                <a:ea typeface="+mn-ea"/>
                <a:cs typeface="+mn-cs"/>
              </a:defRPr>
            </a:lvl6pPr>
            <a:lvl7pPr marL="2743200" algn="l" defTabSz="914400" rtl="0" eaLnBrk="1" latinLnBrk="0" hangingPunct="1">
              <a:defRPr sz="2400" kern="1200">
                <a:solidFill>
                  <a:schemeClr val="tx1"/>
                </a:solidFill>
                <a:latin typeface="Times"/>
                <a:ea typeface="+mn-ea"/>
                <a:cs typeface="+mn-cs"/>
              </a:defRPr>
            </a:lvl7pPr>
            <a:lvl8pPr marL="3200400" algn="l" defTabSz="914400" rtl="0" eaLnBrk="1" latinLnBrk="0" hangingPunct="1">
              <a:defRPr sz="2400" kern="1200">
                <a:solidFill>
                  <a:schemeClr val="tx1"/>
                </a:solidFill>
                <a:latin typeface="Times"/>
                <a:ea typeface="+mn-ea"/>
                <a:cs typeface="+mn-cs"/>
              </a:defRPr>
            </a:lvl8pPr>
            <a:lvl9pPr marL="3657600" algn="l" defTabSz="914400" rtl="0" eaLnBrk="1" latinLnBrk="0" hangingPunct="1">
              <a:defRPr sz="2400" kern="1200">
                <a:solidFill>
                  <a:schemeClr val="tx1"/>
                </a:solidFill>
                <a:latin typeface="Times"/>
                <a:ea typeface="+mn-ea"/>
                <a:cs typeface="+mn-cs"/>
              </a:defRPr>
            </a:lvl9pPr>
          </a:lstStyle>
          <a:p>
            <a:endParaRPr lang="de-DE"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hf sldNum="0" hdr="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Nur Titel">
    <p:spTree>
      <p:nvGrpSpPr>
        <p:cNvPr id="1" name=""/>
        <p:cNvGrpSpPr/>
        <p:nvPr/>
      </p:nvGrpSpPr>
      <p:grpSpPr>
        <a:xfrm>
          <a:off x="0" y="0"/>
          <a:ext cx="0" cy="0"/>
          <a:chOff x="0" y="0"/>
          <a:chExt cx="0" cy="0"/>
        </a:xfrm>
      </p:grpSpPr>
      <p:sp>
        <p:nvSpPr>
          <p:cNvPr id="4" name="Fußzeilenplatzhalter 4"/>
          <p:cNvSpPr txBox="1">
            <a:spLocks/>
          </p:cNvSpPr>
          <p:nvPr userDrawn="1"/>
        </p:nvSpPr>
        <p:spPr>
          <a:xfrm>
            <a:off x="251967" y="6453188"/>
            <a:ext cx="719633" cy="365125"/>
          </a:xfrm>
          <a:prstGeom prst="rect">
            <a:avLst/>
          </a:prstGeom>
        </p:spPr>
        <p:txBody>
          <a:bodyPr vert="horz" lIns="91440" tIns="45720" rIns="91440" bIns="45720" rtlCol="0" anchor="ctr"/>
          <a:lstStyle>
            <a:defPPr>
              <a:defRPr lang="de-DE"/>
            </a:defPPr>
            <a:lvl1pPr algn="ctr" rtl="0" eaLnBrk="0" fontAlgn="auto" hangingPunct="0">
              <a:spcBef>
                <a:spcPts val="0"/>
              </a:spcBef>
              <a:spcAft>
                <a:spcPts val="0"/>
              </a:spcAft>
              <a:defRPr sz="1000" kern="1200">
                <a:solidFill>
                  <a:schemeClr val="tx1">
                    <a:tint val="75000"/>
                  </a:schemeClr>
                </a:solidFill>
                <a:latin typeface="Arial" pitchFamily="34" charset="0"/>
                <a:ea typeface="+mn-ea"/>
                <a:cs typeface="Arial" pitchFamily="34" charset="0"/>
              </a:defRPr>
            </a:lvl1pPr>
            <a:lvl2pPr marL="457200" algn="l" rtl="0" eaLnBrk="0" fontAlgn="base" hangingPunct="0">
              <a:spcBef>
                <a:spcPct val="0"/>
              </a:spcBef>
              <a:spcAft>
                <a:spcPct val="0"/>
              </a:spcAft>
              <a:defRPr sz="2400" kern="1200">
                <a:solidFill>
                  <a:schemeClr val="tx1"/>
                </a:solidFill>
                <a:latin typeface="Times"/>
                <a:ea typeface="+mn-ea"/>
                <a:cs typeface="+mn-cs"/>
              </a:defRPr>
            </a:lvl2pPr>
            <a:lvl3pPr marL="914400" algn="l" rtl="0" eaLnBrk="0" fontAlgn="base" hangingPunct="0">
              <a:spcBef>
                <a:spcPct val="0"/>
              </a:spcBef>
              <a:spcAft>
                <a:spcPct val="0"/>
              </a:spcAft>
              <a:defRPr sz="2400" kern="1200">
                <a:solidFill>
                  <a:schemeClr val="tx1"/>
                </a:solidFill>
                <a:latin typeface="Times"/>
                <a:ea typeface="+mn-ea"/>
                <a:cs typeface="+mn-cs"/>
              </a:defRPr>
            </a:lvl3pPr>
            <a:lvl4pPr marL="1371600" algn="l" rtl="0" eaLnBrk="0" fontAlgn="base" hangingPunct="0">
              <a:spcBef>
                <a:spcPct val="0"/>
              </a:spcBef>
              <a:spcAft>
                <a:spcPct val="0"/>
              </a:spcAft>
              <a:defRPr sz="2400" kern="1200">
                <a:solidFill>
                  <a:schemeClr val="tx1"/>
                </a:solidFill>
                <a:latin typeface="Times"/>
                <a:ea typeface="+mn-ea"/>
                <a:cs typeface="+mn-cs"/>
              </a:defRPr>
            </a:lvl4pPr>
            <a:lvl5pPr marL="1828800" algn="l" rtl="0" eaLnBrk="0" fontAlgn="base" hangingPunct="0">
              <a:spcBef>
                <a:spcPct val="0"/>
              </a:spcBef>
              <a:spcAft>
                <a:spcPct val="0"/>
              </a:spcAft>
              <a:defRPr sz="2400" kern="1200">
                <a:solidFill>
                  <a:schemeClr val="tx1"/>
                </a:solidFill>
                <a:latin typeface="Times"/>
                <a:ea typeface="+mn-ea"/>
                <a:cs typeface="+mn-cs"/>
              </a:defRPr>
            </a:lvl5pPr>
            <a:lvl6pPr marL="2286000" algn="l" defTabSz="914400" rtl="0" eaLnBrk="1" latinLnBrk="0" hangingPunct="1">
              <a:defRPr sz="2400" kern="1200">
                <a:solidFill>
                  <a:schemeClr val="tx1"/>
                </a:solidFill>
                <a:latin typeface="Times"/>
                <a:ea typeface="+mn-ea"/>
                <a:cs typeface="+mn-cs"/>
              </a:defRPr>
            </a:lvl6pPr>
            <a:lvl7pPr marL="2743200" algn="l" defTabSz="914400" rtl="0" eaLnBrk="1" latinLnBrk="0" hangingPunct="1">
              <a:defRPr sz="2400" kern="1200">
                <a:solidFill>
                  <a:schemeClr val="tx1"/>
                </a:solidFill>
                <a:latin typeface="Times"/>
                <a:ea typeface="+mn-ea"/>
                <a:cs typeface="+mn-cs"/>
              </a:defRPr>
            </a:lvl7pPr>
            <a:lvl8pPr marL="3200400" algn="l" defTabSz="914400" rtl="0" eaLnBrk="1" latinLnBrk="0" hangingPunct="1">
              <a:defRPr sz="2400" kern="1200">
                <a:solidFill>
                  <a:schemeClr val="tx1"/>
                </a:solidFill>
                <a:latin typeface="Times"/>
                <a:ea typeface="+mn-ea"/>
                <a:cs typeface="+mn-cs"/>
              </a:defRPr>
            </a:lvl8pPr>
            <a:lvl9pPr marL="3657600" algn="l" defTabSz="914400" rtl="0" eaLnBrk="1" latinLnBrk="0" hangingPunct="1">
              <a:defRPr sz="2400" kern="1200">
                <a:solidFill>
                  <a:schemeClr val="tx1"/>
                </a:solidFill>
                <a:latin typeface="Times"/>
                <a:ea typeface="+mn-ea"/>
                <a:cs typeface="+mn-cs"/>
              </a:defRPr>
            </a:lvl9pPr>
          </a:lstStyle>
          <a:p>
            <a:fld id="{B28F9D38-746F-4F66-8DFA-FA7E04203DA6}" type="slidenum">
              <a:rPr lang="de-DE" smtClean="0"/>
              <a:pPr/>
              <a:t>‹Nr.›</a:t>
            </a:fld>
            <a:endParaRPr lang="de-DE"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hf sldNum="0" hdr="0"/>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Fußzeilenplatzhalter 2"/>
          <p:cNvSpPr>
            <a:spLocks noGrp="1"/>
          </p:cNvSpPr>
          <p:nvPr>
            <p:ph type="ftr" sz="quarter" idx="10"/>
          </p:nvPr>
        </p:nvSpPr>
        <p:spPr/>
        <p:txBody>
          <a:bodyPr/>
          <a:lstStyle>
            <a:lvl1pPr algn="ctr">
              <a:defRPr/>
            </a:lvl1pPr>
          </a:lstStyle>
          <a:p>
            <a:r>
              <a:rPr lang="de-DE" smtClean="0"/>
              <a:t>TITEL DES VORTRAGS</a:t>
            </a:r>
            <a:endParaRPr lang="de-DE"/>
          </a:p>
        </p:txBody>
      </p:sp>
      <p:sp>
        <p:nvSpPr>
          <p:cNvPr id="3" name="Foliennummernplatzhalter 3"/>
          <p:cNvSpPr>
            <a:spLocks noGrp="1"/>
          </p:cNvSpPr>
          <p:nvPr>
            <p:ph type="sldNum" sz="quarter" idx="11"/>
          </p:nvPr>
        </p:nvSpPr>
        <p:spPr/>
        <p:txBody>
          <a:bodyPr/>
          <a:lstStyle>
            <a:lvl1pPr>
              <a:defRPr/>
            </a:lvl1pPr>
          </a:lstStyle>
          <a:p>
            <a:fld id="{B28F9D38-746F-4F66-8DFA-FA7E04203DA6}" type="slidenum">
              <a:rPr lang="de-DE" smtClean="0"/>
              <a:t>‹Nr.›</a:t>
            </a:fld>
            <a:endParaRPr lang="de-DE"/>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cSld name="2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Fußzeilenplatzhalter 4"/>
          <p:cNvSpPr>
            <a:spLocks noGrp="1"/>
          </p:cNvSpPr>
          <p:nvPr>
            <p:ph type="ftr" sz="quarter" idx="10"/>
          </p:nvPr>
        </p:nvSpPr>
        <p:spPr/>
        <p:txBody>
          <a:bodyPr/>
          <a:lstStyle>
            <a:lvl1pPr algn="ctr">
              <a:defRPr/>
            </a:lvl1pPr>
          </a:lstStyle>
          <a:p>
            <a:pPr>
              <a:defRPr/>
            </a:pPr>
            <a:r>
              <a:rPr lang="de-DE" smtClean="0"/>
              <a:t>Bildungsplanreform 2015 Baden-Württemberg</a:t>
            </a:r>
            <a:endParaRPr lang="de-DE"/>
          </a:p>
        </p:txBody>
      </p:sp>
      <p:sp>
        <p:nvSpPr>
          <p:cNvPr id="5" name="Foliennummernplatzhalter 5"/>
          <p:cNvSpPr>
            <a:spLocks noGrp="1"/>
          </p:cNvSpPr>
          <p:nvPr>
            <p:ph type="sldNum" sz="quarter" idx="11"/>
          </p:nvPr>
        </p:nvSpPr>
        <p:spPr>
          <a:xfrm>
            <a:off x="8316913" y="6381750"/>
            <a:ext cx="719137" cy="311150"/>
          </a:xfrm>
          <a:prstGeom prst="rect">
            <a:avLst/>
          </a:prstGeom>
        </p:spPr>
        <p:txBody>
          <a:bodyPr/>
          <a:lstStyle>
            <a:lvl1pPr>
              <a:defRPr sz="1000">
                <a:latin typeface="Arial" pitchFamily="34" charset="0"/>
                <a:cs typeface="Arial" pitchFamily="34" charset="0"/>
              </a:defRPr>
            </a:lvl1pPr>
          </a:lstStyle>
          <a:p>
            <a:pPr>
              <a:defRPr/>
            </a:pPr>
            <a:fld id="{B9B83040-7942-4169-937C-1F2142603911}" type="slidenum">
              <a:rPr lang="de-DE" smtClean="0"/>
              <a:pPr>
                <a:defRPr/>
              </a:pPr>
              <a:t>‹Nr.›</a:t>
            </a:fld>
            <a:endParaRPr lang="de-DE" dirty="0"/>
          </a:p>
        </p:txBody>
      </p:sp>
    </p:spTree>
    <p:extLst>
      <p:ext uri="{BB962C8B-B14F-4D97-AF65-F5344CB8AC3E}">
        <p14:creationId xmlns:p14="http://schemas.microsoft.com/office/powerpoint/2010/main" val="4012157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cSld name="10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Fußzeilenplatzhalter 4"/>
          <p:cNvSpPr>
            <a:spLocks noGrp="1"/>
          </p:cNvSpPr>
          <p:nvPr>
            <p:ph type="ftr" sz="quarter" idx="10"/>
          </p:nvPr>
        </p:nvSpPr>
        <p:spPr/>
        <p:txBody>
          <a:bodyPr/>
          <a:lstStyle>
            <a:lvl1pPr algn="ctr">
              <a:defRPr/>
            </a:lvl1pPr>
          </a:lstStyle>
          <a:p>
            <a:pPr>
              <a:defRPr/>
            </a:pPr>
            <a:endParaRPr lang="de-DE" dirty="0" smtClean="0"/>
          </a:p>
          <a:p>
            <a:pPr>
              <a:defRPr/>
            </a:pPr>
            <a:endParaRPr lang="de-DE" dirty="0"/>
          </a:p>
        </p:txBody>
      </p:sp>
      <p:sp>
        <p:nvSpPr>
          <p:cNvPr id="5" name="Foliennummernplatzhalter 5"/>
          <p:cNvSpPr>
            <a:spLocks noGrp="1"/>
          </p:cNvSpPr>
          <p:nvPr>
            <p:ph type="sldNum" sz="quarter" idx="11"/>
          </p:nvPr>
        </p:nvSpPr>
        <p:spPr>
          <a:xfrm>
            <a:off x="6588125" y="6472238"/>
            <a:ext cx="2133600" cy="365125"/>
          </a:xfrm>
          <a:prstGeom prst="rect">
            <a:avLst/>
          </a:prstGeom>
        </p:spPr>
        <p:txBody>
          <a:bodyPr/>
          <a:lstStyle>
            <a:lvl1pPr>
              <a:defRPr/>
            </a:lvl1pPr>
          </a:lstStyle>
          <a:p>
            <a:pPr>
              <a:defRPr/>
            </a:pPr>
            <a:fld id="{7BA22D5F-6554-4585-AE32-D161EF27D20C}" type="slidenum">
              <a:rPr lang="de-DE" smtClean="0"/>
              <a:pPr>
                <a:defRPr/>
              </a:pPr>
              <a:t>‹Nr.›</a:t>
            </a:fld>
            <a:endParaRPr lang="de-DE"/>
          </a:p>
        </p:txBody>
      </p:sp>
    </p:spTree>
    <p:extLst>
      <p:ext uri="{BB962C8B-B14F-4D97-AF65-F5344CB8AC3E}">
        <p14:creationId xmlns:p14="http://schemas.microsoft.com/office/powerpoint/2010/main" val="1818487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cSld name="1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395536" y="1484784"/>
            <a:ext cx="8424862" cy="4752975"/>
          </a:xfrm>
        </p:spPr>
        <p:txBody>
          <a:bodyPr/>
          <a:lstStyle>
            <a:lvl1pPr marL="271463" indent="-271463">
              <a:buClr>
                <a:srgbClr val="FC854A"/>
              </a:buClr>
              <a:buFont typeface="Wingdings" pitchFamily="2" charset="2"/>
              <a:buChar char="§"/>
              <a:defRPr baseline="0">
                <a:latin typeface="Arial" pitchFamily="34" charset="0"/>
              </a:defRPr>
            </a:lvl1pPr>
            <a:lvl2pPr marL="719138" indent="-268288">
              <a:buClr>
                <a:srgbClr val="FC854A"/>
              </a:buClr>
              <a:buFont typeface="Wingdings" pitchFamily="2" charset="2"/>
              <a:buChar char="§"/>
              <a:defRPr sz="2000" baseline="0">
                <a:latin typeface="Arial" pitchFamily="34" charset="0"/>
              </a:defRPr>
            </a:lvl2pPr>
            <a:lvl3pPr marL="1165225" indent="-266700">
              <a:buClr>
                <a:srgbClr val="FC854A"/>
              </a:buClr>
              <a:buFont typeface="Wingdings" pitchFamily="2" charset="2"/>
              <a:buChar char="§"/>
              <a:defRPr sz="1800" baseline="0">
                <a:latin typeface="Arial" pitchFamily="34" charset="0"/>
              </a:defRPr>
            </a:lvl3pPr>
            <a:lvl4pPr marL="1611313" indent="-261938">
              <a:buClr>
                <a:srgbClr val="873E50"/>
              </a:buClr>
              <a:buFont typeface="Wingdings" pitchFamily="2" charset="2"/>
              <a:buChar char="§"/>
              <a:defRPr sz="1600" baseline="0">
                <a:latin typeface="Arial" pitchFamily="34" charset="0"/>
              </a:defRPr>
            </a:lvl4pPr>
            <a:lvl5pPr marL="2057400" indent="-261938">
              <a:buClr>
                <a:srgbClr val="873E50"/>
              </a:buClr>
              <a:buFont typeface="Wingdings" pitchFamily="2" charset="2"/>
              <a:buChar char="§"/>
              <a:defRPr sz="1400" baseline="0">
                <a:latin typeface="Arial" pitchFamily="34" charset="0"/>
              </a:defRPr>
            </a:lvl5pPr>
          </a:lstStyle>
          <a:p>
            <a:pPr lvl="0"/>
            <a:r>
              <a:rPr lang="de-DE" smtClean="0"/>
              <a:t>Textmasterformat bearbeiten</a:t>
            </a:r>
          </a:p>
          <a:p>
            <a:pPr lvl="1"/>
            <a:r>
              <a:rPr lang="de-DE" smtClean="0"/>
              <a:t>Zweite Ebene</a:t>
            </a:r>
          </a:p>
          <a:p>
            <a:pPr lvl="2"/>
            <a:r>
              <a:rPr lang="de-DE" smtClean="0"/>
              <a:t>Dritte Ebene</a:t>
            </a:r>
          </a:p>
        </p:txBody>
      </p:sp>
      <p:sp>
        <p:nvSpPr>
          <p:cNvPr id="5" name="Foliennummernplatzhalter 5"/>
          <p:cNvSpPr>
            <a:spLocks noGrp="1"/>
          </p:cNvSpPr>
          <p:nvPr>
            <p:ph type="sldNum" sz="quarter" idx="11"/>
          </p:nvPr>
        </p:nvSpPr>
        <p:spPr>
          <a:xfrm>
            <a:off x="6588125" y="6472238"/>
            <a:ext cx="2133600" cy="365125"/>
          </a:xfrm>
          <a:prstGeom prst="rect">
            <a:avLst/>
          </a:prstGeom>
        </p:spPr>
        <p:txBody>
          <a:bodyPr/>
          <a:lstStyle>
            <a:lvl1pPr>
              <a:defRPr/>
            </a:lvl1pPr>
          </a:lstStyle>
          <a:p>
            <a:pPr>
              <a:defRPr/>
            </a:pPr>
            <a:fld id="{FB36A514-6605-43A3-8ACB-9BFC1F7D87DB}" type="slidenum">
              <a:rPr lang="de-DE" smtClean="0"/>
              <a:pPr>
                <a:defRPr/>
              </a:pPr>
              <a:t>‹Nr.›</a:t>
            </a:fld>
            <a:endParaRPr lang="de-DE"/>
          </a:p>
        </p:txBody>
      </p:sp>
    </p:spTree>
    <p:extLst>
      <p:ext uri="{BB962C8B-B14F-4D97-AF65-F5344CB8AC3E}">
        <p14:creationId xmlns:p14="http://schemas.microsoft.com/office/powerpoint/2010/main" val="3805091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3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395536" y="1484784"/>
            <a:ext cx="8424862" cy="4752975"/>
          </a:xfrm>
        </p:spPr>
        <p:txBody>
          <a:bodyPr/>
          <a:lstStyle>
            <a:lvl1pPr marL="271463" indent="-271463">
              <a:buClr>
                <a:srgbClr val="FC854A"/>
              </a:buClr>
              <a:buFont typeface="Wingdings" pitchFamily="2" charset="2"/>
              <a:buChar char="§"/>
              <a:defRPr baseline="0">
                <a:latin typeface="Arial" pitchFamily="34" charset="0"/>
              </a:defRPr>
            </a:lvl1pPr>
            <a:lvl2pPr marL="719138" indent="-268288">
              <a:buClr>
                <a:srgbClr val="FC854A"/>
              </a:buClr>
              <a:buFont typeface="Wingdings" pitchFamily="2" charset="2"/>
              <a:buChar char="§"/>
              <a:defRPr sz="2000" baseline="0">
                <a:latin typeface="Arial" pitchFamily="34" charset="0"/>
              </a:defRPr>
            </a:lvl2pPr>
            <a:lvl3pPr marL="1165225" indent="-266700">
              <a:buClr>
                <a:srgbClr val="FC854A"/>
              </a:buClr>
              <a:buFont typeface="Wingdings" pitchFamily="2" charset="2"/>
              <a:buChar char="§"/>
              <a:defRPr sz="1800" baseline="0">
                <a:latin typeface="Arial" pitchFamily="34" charset="0"/>
              </a:defRPr>
            </a:lvl3pPr>
            <a:lvl4pPr marL="1611313" indent="-261938">
              <a:buClr>
                <a:srgbClr val="873E50"/>
              </a:buClr>
              <a:buFont typeface="Wingdings" pitchFamily="2" charset="2"/>
              <a:buChar char="§"/>
              <a:defRPr sz="1600" baseline="0">
                <a:latin typeface="Arial" pitchFamily="34" charset="0"/>
              </a:defRPr>
            </a:lvl4pPr>
            <a:lvl5pPr marL="2057400" indent="-261938">
              <a:buClr>
                <a:srgbClr val="873E50"/>
              </a:buClr>
              <a:buFont typeface="Wingdings" pitchFamily="2" charset="2"/>
              <a:buChar char="§"/>
              <a:defRPr sz="1400" baseline="0">
                <a:latin typeface="Arial" pitchFamily="34" charset="0"/>
              </a:defRPr>
            </a:lvl5pPr>
          </a:lstStyle>
          <a:p>
            <a:pPr lvl="0"/>
            <a:r>
              <a:rPr lang="de-DE" smtClean="0"/>
              <a:t>Textmasterformat bearbeiten</a:t>
            </a:r>
          </a:p>
          <a:p>
            <a:pPr lvl="1"/>
            <a:r>
              <a:rPr lang="de-DE" smtClean="0"/>
              <a:t>Zweite Ebene</a:t>
            </a:r>
          </a:p>
          <a:p>
            <a:pPr lvl="2"/>
            <a:r>
              <a:rPr lang="de-DE" smtClean="0"/>
              <a:t>Dritte Ebene</a:t>
            </a:r>
          </a:p>
        </p:txBody>
      </p:sp>
      <p:sp>
        <p:nvSpPr>
          <p:cNvPr id="5" name="Foliennummernplatzhalter 3"/>
          <p:cNvSpPr>
            <a:spLocks noGrp="1"/>
          </p:cNvSpPr>
          <p:nvPr>
            <p:ph type="sldNum" sz="quarter" idx="11"/>
          </p:nvPr>
        </p:nvSpPr>
        <p:spPr>
          <a:xfrm>
            <a:off x="6588125" y="6309320"/>
            <a:ext cx="2133600" cy="365125"/>
          </a:xfrm>
        </p:spPr>
        <p:txBody>
          <a:bodyPr/>
          <a:lstStyle/>
          <a:p>
            <a:fld id="{B28F9D38-746F-4F66-8DFA-FA7E04203DA6}" type="slidenum">
              <a:rPr lang="de-DE" smtClean="0"/>
              <a:t>‹Nr.›</a:t>
            </a:fld>
            <a:endParaRPr lang="de-DE"/>
          </a:p>
        </p:txBody>
      </p:sp>
    </p:spTree>
    <p:extLst>
      <p:ext uri="{BB962C8B-B14F-4D97-AF65-F5344CB8AC3E}">
        <p14:creationId xmlns:p14="http://schemas.microsoft.com/office/powerpoint/2010/main" val="3179853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hf sldNum="0" hdr="0"/>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5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Foliennummernplatzhalter 5"/>
          <p:cNvSpPr>
            <a:spLocks noGrp="1"/>
          </p:cNvSpPr>
          <p:nvPr>
            <p:ph type="sldNum" sz="quarter" idx="11"/>
          </p:nvPr>
        </p:nvSpPr>
        <p:spPr>
          <a:xfrm>
            <a:off x="6588125" y="6472238"/>
            <a:ext cx="2133600" cy="365125"/>
          </a:xfrm>
          <a:prstGeom prst="rect">
            <a:avLst/>
          </a:prstGeom>
        </p:spPr>
        <p:txBody>
          <a:bodyPr/>
          <a:lstStyle>
            <a:lvl1pPr>
              <a:defRPr/>
            </a:lvl1pPr>
          </a:lstStyle>
          <a:p>
            <a:pPr>
              <a:defRPr/>
            </a:pPr>
            <a:fld id="{FB36A514-6605-43A3-8ACB-9BFC1F7D87DB}" type="slidenum">
              <a:rPr lang="de-DE"/>
              <a:pPr>
                <a:defRPr/>
              </a:pPr>
              <a:t>‹Nr.›</a:t>
            </a:fld>
            <a:endParaRPr lang="de-DE"/>
          </a:p>
        </p:txBody>
      </p:sp>
    </p:spTree>
    <p:extLst>
      <p:ext uri="{BB962C8B-B14F-4D97-AF65-F5344CB8AC3E}">
        <p14:creationId xmlns:p14="http://schemas.microsoft.com/office/powerpoint/2010/main" val="3719586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tif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4.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extplatzhalter 2"/>
          <p:cNvSpPr>
            <a:spLocks noGrp="1"/>
          </p:cNvSpPr>
          <p:nvPr>
            <p:ph type="body" idx="1"/>
          </p:nvPr>
        </p:nvSpPr>
        <p:spPr bwMode="auto">
          <a:xfrm>
            <a:off x="457200" y="1773238"/>
            <a:ext cx="8229600" cy="43529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5" name="Fußzeilenplatzhalter 4"/>
          <p:cNvSpPr>
            <a:spLocks noGrp="1"/>
          </p:cNvSpPr>
          <p:nvPr>
            <p:ph type="ftr" sz="quarter" idx="3"/>
          </p:nvPr>
        </p:nvSpPr>
        <p:spPr>
          <a:xfrm>
            <a:off x="107950" y="6453188"/>
            <a:ext cx="3743325" cy="365125"/>
          </a:xfrm>
          <a:prstGeom prst="rect">
            <a:avLst/>
          </a:prstGeom>
        </p:spPr>
        <p:txBody>
          <a:bodyPr vert="horz" lIns="91440" tIns="45720" rIns="91440" bIns="45720" rtlCol="0" anchor="ctr"/>
          <a:lstStyle>
            <a:lvl1pPr algn="l" fontAlgn="auto">
              <a:spcBef>
                <a:spcPts val="0"/>
              </a:spcBef>
              <a:spcAft>
                <a:spcPts val="0"/>
              </a:spcAft>
              <a:defRPr sz="1000" dirty="0" smtClean="0">
                <a:solidFill>
                  <a:schemeClr val="tx1">
                    <a:tint val="75000"/>
                  </a:schemeClr>
                </a:solidFill>
                <a:latin typeface="Arial" pitchFamily="34" charset="0"/>
                <a:cs typeface="Arial" pitchFamily="34" charset="0"/>
              </a:defRPr>
            </a:lvl1pPr>
          </a:lstStyle>
          <a:p>
            <a:r>
              <a:rPr lang="de-DE" dirty="0" smtClean="0"/>
              <a:t>TITEL DES VORTRAGS</a:t>
            </a:r>
            <a:endParaRPr lang="de-DE" dirty="0"/>
          </a:p>
        </p:txBody>
      </p:sp>
      <p:sp>
        <p:nvSpPr>
          <p:cNvPr id="6" name="Foliennummernplatzhalter 5"/>
          <p:cNvSpPr>
            <a:spLocks noGrp="1"/>
          </p:cNvSpPr>
          <p:nvPr>
            <p:ph type="sldNum" sz="quarter" idx="4"/>
          </p:nvPr>
        </p:nvSpPr>
        <p:spPr>
          <a:xfrm>
            <a:off x="6588125" y="6472238"/>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fld id="{B28F9D38-746F-4F66-8DFA-FA7E04203DA6}" type="slidenum">
              <a:rPr lang="de-DE" smtClean="0"/>
              <a:t>‹Nr.›</a:t>
            </a:fld>
            <a:endParaRPr lang="de-DE"/>
          </a:p>
        </p:txBody>
      </p:sp>
      <p:pic>
        <p:nvPicPr>
          <p:cNvPr id="1029" name="Picture 5" descr="logo_ls_farbig_vektor_S-korrigiert"/>
          <p:cNvPicPr>
            <a:picLocks noChangeAspect="1" noChangeArrowheads="1"/>
          </p:cNvPicPr>
          <p:nvPr/>
        </p:nvPicPr>
        <p:blipFill>
          <a:blip r:embed="rId16">
            <a:clrChange>
              <a:clrFrom>
                <a:srgbClr val="FFFFFF"/>
              </a:clrFrom>
              <a:clrTo>
                <a:srgbClr val="FFFFFF">
                  <a:alpha val="0"/>
                </a:srgbClr>
              </a:clrTo>
            </a:clrChange>
          </a:blip>
          <a:srcRect/>
          <a:stretch>
            <a:fillRect/>
          </a:stretch>
        </p:blipFill>
        <p:spPr bwMode="auto">
          <a:xfrm>
            <a:off x="6804025" y="177800"/>
            <a:ext cx="2116138" cy="576263"/>
          </a:xfrm>
          <a:prstGeom prst="rect">
            <a:avLst/>
          </a:prstGeom>
          <a:noFill/>
          <a:ln w="9525">
            <a:noFill/>
            <a:miter lim="800000"/>
            <a:headEnd/>
            <a:tailEnd/>
          </a:ln>
        </p:spPr>
      </p:pic>
      <p:sp>
        <p:nvSpPr>
          <p:cNvPr id="10" name="Textfeld 9"/>
          <p:cNvSpPr txBox="1"/>
          <p:nvPr/>
        </p:nvSpPr>
        <p:spPr>
          <a:xfrm>
            <a:off x="223838" y="1012825"/>
            <a:ext cx="8696325" cy="431800"/>
          </a:xfrm>
          <a:prstGeom prst="rect">
            <a:avLst/>
          </a:prstGeom>
          <a:solidFill>
            <a:srgbClr val="FFFF99"/>
          </a:solidFill>
        </p:spPr>
        <p:txBody>
          <a:bodyPr>
            <a:spAutoFit/>
          </a:bodyPr>
          <a:lstStyle/>
          <a:p>
            <a:pPr algn="ctr" fontAlgn="auto">
              <a:spcBef>
                <a:spcPts val="0"/>
              </a:spcBef>
              <a:spcAft>
                <a:spcPts val="0"/>
              </a:spcAft>
              <a:defRPr/>
            </a:pPr>
            <a:endParaRPr lang="de-DE" sz="2800" b="1" dirty="0">
              <a:latin typeface="Arial" pitchFamily="34" charset="0"/>
              <a:cs typeface="Arial" pitchFamily="34" charset="0"/>
            </a:endParaRPr>
          </a:p>
        </p:txBody>
      </p:sp>
      <p:pic>
        <p:nvPicPr>
          <p:cNvPr id="1031" name="Grafik 1"/>
          <p:cNvPicPr>
            <a:picLocks noChangeAspect="1"/>
          </p:cNvPicPr>
          <p:nvPr/>
        </p:nvPicPr>
        <p:blipFill>
          <a:blip r:embed="rId17"/>
          <a:srcRect/>
          <a:stretch>
            <a:fillRect/>
          </a:stretch>
        </p:blipFill>
        <p:spPr bwMode="auto">
          <a:xfrm>
            <a:off x="241300" y="82550"/>
            <a:ext cx="1873250" cy="768350"/>
          </a:xfrm>
          <a:prstGeom prst="rect">
            <a:avLst/>
          </a:prstGeom>
          <a:noFill/>
          <a:ln w="9525">
            <a:noFill/>
            <a:miter lim="800000"/>
            <a:headEnd/>
            <a:tailEnd/>
          </a:ln>
        </p:spPr>
      </p:pic>
      <p:pic>
        <p:nvPicPr>
          <p:cNvPr id="8" name="Bild 7" descr="Bildungdieallengerechtwird.tif"/>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7956376" y="6106240"/>
            <a:ext cx="1024128" cy="707136"/>
          </a:xfrm>
          <a:prstGeom prst="rect">
            <a:avLst/>
          </a:prstGeom>
        </p:spPr>
      </p:pic>
      <p:pic>
        <p:nvPicPr>
          <p:cNvPr id="9" name="Bild 8"/>
          <p:cNvPicPr>
            <a:picLocks/>
          </p:cNvPicPr>
          <p:nvPr userDrawn="1"/>
        </p:nvPicPr>
        <p:blipFill>
          <a:blip r:embed="rId19"/>
          <a:stretch>
            <a:fillRect/>
          </a:stretch>
        </p:blipFill>
        <p:spPr>
          <a:xfrm flipV="1">
            <a:off x="217104" y="6021288"/>
            <a:ext cx="8712968" cy="36008"/>
          </a:xfrm>
          <a:prstGeom prst="rect">
            <a:avLst/>
          </a:prstGeom>
        </p:spPr>
      </p:pic>
    </p:spTree>
  </p:cSld>
  <p:clrMap bg1="lt1" tx1="dk1" bg2="lt2" tx2="dk2" accent1="accent1" accent2="accent2" accent3="accent3" accent4="accent4" accent5="accent5" accent6="accent6" hlink="hlink" folHlink="folHlink"/>
  <p:sldLayoutIdLst>
    <p:sldLayoutId id="2147483742" r:id="rId1"/>
    <p:sldLayoutId id="2147483745" r:id="rId2"/>
    <p:sldLayoutId id="2147483747" r:id="rId3"/>
    <p:sldLayoutId id="2147483748" r:id="rId4"/>
    <p:sldLayoutId id="2147483749" r:id="rId5"/>
    <p:sldLayoutId id="2147483750" r:id="rId6"/>
    <p:sldLayoutId id="2147483751" r:id="rId7"/>
    <p:sldLayoutId id="2147483753" r:id="rId8"/>
    <p:sldLayoutId id="2147483755" r:id="rId9"/>
    <p:sldLayoutId id="2147483756" r:id="rId10"/>
    <p:sldLayoutId id="2147483757" r:id="rId11"/>
    <p:sldLayoutId id="2147483758" r:id="rId12"/>
    <p:sldLayoutId id="2147483766" r:id="rId13"/>
    <p:sldLayoutId id="2147483768" r:id="rId14"/>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hf sldNum="0" hdr="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Clr>
          <a:srgbClr val="7F7F7F"/>
        </a:buClr>
        <a:buFont typeface="Wingdings" pitchFamily="2" charset="2"/>
        <a:buChar char="§"/>
        <a:defRPr sz="2400" kern="1200">
          <a:solidFill>
            <a:schemeClr val="tx1"/>
          </a:solidFill>
          <a:latin typeface="Arial" pitchFamily="34" charset="0"/>
          <a:ea typeface="+mn-ea"/>
          <a:cs typeface="Arial" pitchFamily="34" charset="0"/>
        </a:defRPr>
      </a:lvl1pPr>
      <a:lvl2pPr marL="742950" indent="-285750" algn="l" rtl="0" eaLnBrk="1" fontAlgn="base" hangingPunct="1">
        <a:spcBef>
          <a:spcPct val="20000"/>
        </a:spcBef>
        <a:spcAft>
          <a:spcPct val="0"/>
        </a:spcAft>
        <a:buFont typeface="Arial" charset="0"/>
        <a:buChar char="–"/>
        <a:defRPr sz="2200" kern="1200">
          <a:solidFill>
            <a:schemeClr val="tx1"/>
          </a:solidFill>
          <a:latin typeface="Arial" pitchFamily="34" charset="0"/>
          <a:ea typeface="+mn-ea"/>
          <a:cs typeface="Arial" pitchFamily="34" charset="0"/>
        </a:defRPr>
      </a:lvl2pPr>
      <a:lvl3pPr marL="1257300" indent="-342900" algn="l" rtl="0" eaLnBrk="1" fontAlgn="base" hangingPunct="1">
        <a:spcBef>
          <a:spcPct val="20000"/>
        </a:spcBef>
        <a:spcAft>
          <a:spcPct val="0"/>
        </a:spcAft>
        <a:buClr>
          <a:srgbClr val="7F7F7F"/>
        </a:buClr>
        <a:buFont typeface="Arial" charset="0"/>
        <a:buChar char="•"/>
        <a:defRPr sz="2000" kern="1200">
          <a:solidFill>
            <a:schemeClr val="tx1"/>
          </a:solidFill>
          <a:latin typeface="Arial" pitchFamily="34" charset="0"/>
          <a:ea typeface="+mn-ea"/>
          <a:cs typeface="Arial" pitchFamily="34" charset="0"/>
        </a:defRPr>
      </a:lvl3pPr>
      <a:lvl4pPr marL="1600200" indent="-228600" algn="l" rtl="0" eaLnBrk="1" fontAlgn="base" hangingPunct="1">
        <a:spcBef>
          <a:spcPct val="20000"/>
        </a:spcBef>
        <a:spcAft>
          <a:spcPct val="0"/>
        </a:spcAft>
        <a:buFont typeface="Arial" charset="0"/>
        <a:buChar char="–"/>
        <a:defRPr kern="1200">
          <a:solidFill>
            <a:schemeClr val="tx1"/>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charset="0"/>
        <a:buChar char="»"/>
        <a:defRPr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2.xml"/><Relationship Id="rId5" Type="http://schemas.openxmlformats.org/officeDocument/2006/relationships/image" Target="../media/image12.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hyperlink" Target="http://www.bildung-staerkt-menschen.de/" TargetMode="External"/><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8.xml"/><Relationship Id="rId4" Type="http://schemas.openxmlformats.org/officeDocument/2006/relationships/image" Target="../media/image15.png"/></Relationships>
</file>

<file path=ppt/slides/_rels/slide26.xml.rels><?xml version="1.0" encoding="UTF-8" standalone="yes"?>
<Relationships xmlns="http://schemas.openxmlformats.org/package/2006/relationships"><Relationship Id="rId3" Type="http://schemas.openxmlformats.org/officeDocument/2006/relationships/hyperlink" Target="http://www.bildunsplaene-bw.de/" TargetMode="External"/><Relationship Id="rId2" Type="http://schemas.openxmlformats.org/officeDocument/2006/relationships/notesSlide" Target="../notesSlides/notesSlide26.xml"/><Relationship Id="rId1" Type="http://schemas.openxmlformats.org/officeDocument/2006/relationships/slideLayout" Target="../slideLayouts/slideLayout5.xml"/><Relationship Id="rId5" Type="http://schemas.openxmlformats.org/officeDocument/2006/relationships/image" Target="../media/image16.png"/><Relationship Id="rId4" Type="http://schemas.openxmlformats.org/officeDocument/2006/relationships/hyperlink" Target="mailto:bildungsplan@km.kv.bwl.de"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www.kultusportal-bw.de/" TargetMode="External"/><Relationship Id="rId2" Type="http://schemas.openxmlformats.org/officeDocument/2006/relationships/notesSlide" Target="../notesSlides/notesSlide27.xml"/><Relationship Id="rId1" Type="http://schemas.openxmlformats.org/officeDocument/2006/relationships/slideLayout" Target="../slideLayouts/slideLayout4.xml"/><Relationship Id="rId5" Type="http://schemas.openxmlformats.org/officeDocument/2006/relationships/image" Target="../media/image5.jpeg"/><Relationship Id="rId4" Type="http://schemas.openxmlformats.org/officeDocument/2006/relationships/hyperlink" Target="http://www.bildungsplaene-bw.de/"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ctrTitle"/>
          </p:nvPr>
        </p:nvSpPr>
        <p:spPr>
          <a:xfrm>
            <a:off x="0" y="4113021"/>
            <a:ext cx="9144000" cy="1332203"/>
          </a:xfrm>
        </p:spPr>
        <p:txBody>
          <a:bodyPr>
            <a:normAutofit/>
          </a:bodyPr>
          <a:lstStyle/>
          <a:p>
            <a:pPr eaLnBrk="0" hangingPunct="0"/>
            <a:r>
              <a:rPr lang="de-DE" dirty="0" smtClean="0">
                <a:latin typeface="Calibri"/>
                <a:cs typeface="Calibri"/>
              </a:rPr>
              <a:t>Bildungsplanreform 2016</a:t>
            </a:r>
            <a:br>
              <a:rPr lang="de-DE" dirty="0" smtClean="0">
                <a:latin typeface="Calibri"/>
                <a:cs typeface="Calibri"/>
              </a:rPr>
            </a:br>
            <a:r>
              <a:rPr lang="de-DE" sz="3400" dirty="0" smtClean="0">
                <a:latin typeface="Calibri"/>
                <a:cs typeface="Calibri"/>
              </a:rPr>
              <a:t>der allgemein bildenden Schulen</a:t>
            </a:r>
            <a:endParaRPr lang="de-DE" sz="3400" dirty="0">
              <a:latin typeface="Calibri"/>
              <a:cs typeface="Calibri"/>
            </a:endParaRPr>
          </a:p>
        </p:txBody>
      </p:sp>
      <p:sp>
        <p:nvSpPr>
          <p:cNvPr id="7" name="Rectangle 3"/>
          <p:cNvSpPr>
            <a:spLocks noGrp="1" noChangeArrowheads="1"/>
          </p:cNvSpPr>
          <p:nvPr>
            <p:ph type="subTitle" idx="1"/>
          </p:nvPr>
        </p:nvSpPr>
        <p:spPr>
          <a:xfrm>
            <a:off x="0" y="5661248"/>
            <a:ext cx="9144000" cy="936104"/>
          </a:xfrm>
        </p:spPr>
        <p:txBody>
          <a:bodyPr/>
          <a:lstStyle/>
          <a:p>
            <a:r>
              <a:rPr lang="de-DE" sz="1600" dirty="0" smtClean="0"/>
              <a:t>Name des Vortragenden, Anlass, Datum</a:t>
            </a:r>
            <a:endParaRPr lang="de-DE" sz="1600" dirty="0"/>
          </a:p>
        </p:txBody>
      </p:sp>
      <p:pic>
        <p:nvPicPr>
          <p:cNvPr id="8" name="Bild 7"/>
          <p:cNvPicPr>
            <a:picLocks noChangeAspect="1"/>
          </p:cNvPicPr>
          <p:nvPr/>
        </p:nvPicPr>
        <p:blipFill>
          <a:blip r:embed="rId3"/>
          <a:stretch>
            <a:fillRect/>
          </a:stretch>
        </p:blipFill>
        <p:spPr>
          <a:xfrm>
            <a:off x="2483768" y="1196752"/>
            <a:ext cx="4206609" cy="2679457"/>
          </a:xfrm>
          <a:prstGeom prst="rect">
            <a:avLst/>
          </a:prstGeom>
        </p:spPr>
      </p:pic>
      <p:sp>
        <p:nvSpPr>
          <p:cNvPr id="2" name="Textfeld 1"/>
          <p:cNvSpPr txBox="1"/>
          <p:nvPr/>
        </p:nvSpPr>
        <p:spPr>
          <a:xfrm>
            <a:off x="251520" y="6309320"/>
            <a:ext cx="504056" cy="261610"/>
          </a:xfrm>
          <a:prstGeom prst="rect">
            <a:avLst/>
          </a:prstGeom>
          <a:noFill/>
        </p:spPr>
        <p:txBody>
          <a:bodyPr wrap="square" rtlCol="0">
            <a:spAutoFit/>
          </a:bodyPr>
          <a:lstStyle/>
          <a:p>
            <a:r>
              <a:rPr lang="de-DE" sz="1100" dirty="0" smtClean="0">
                <a:latin typeface="Arial" panose="020B0604020202020204" pitchFamily="34" charset="0"/>
                <a:cs typeface="Arial" panose="020B0604020202020204" pitchFamily="34" charset="0"/>
              </a:rPr>
              <a:t>1</a:t>
            </a:r>
            <a:endParaRPr lang="de-DE" sz="1100"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3"/>
          <p:cNvSpPr txBox="1">
            <a:spLocks noChangeArrowheads="1"/>
          </p:cNvSpPr>
          <p:nvPr/>
        </p:nvSpPr>
        <p:spPr bwMode="auto">
          <a:xfrm>
            <a:off x="248246" y="960909"/>
            <a:ext cx="8696325" cy="523220"/>
          </a:xfrm>
          <a:prstGeom prst="rect">
            <a:avLst/>
          </a:prstGeom>
          <a:noFill/>
          <a:ln w="9525">
            <a:noFill/>
            <a:miter lim="800000"/>
            <a:headEnd/>
            <a:tailEnd/>
          </a:ln>
        </p:spPr>
        <p:txBody>
          <a:bodyPr>
            <a:spAutoFit/>
          </a:bodyPr>
          <a:lstStyle/>
          <a:p>
            <a:pPr algn="ctr"/>
            <a:r>
              <a:rPr lang="de-DE" sz="2800" dirty="0" smtClean="0">
                <a:latin typeface="Calibri"/>
                <a:cs typeface="Calibri"/>
              </a:rPr>
              <a:t>Struktur der Fachpläne</a:t>
            </a:r>
            <a:endParaRPr lang="de-DE" sz="2800" dirty="0">
              <a:latin typeface="Calibri"/>
              <a:cs typeface="Calibri"/>
            </a:endParaRPr>
          </a:p>
        </p:txBody>
      </p:sp>
      <p:sp>
        <p:nvSpPr>
          <p:cNvPr id="4" name="Textfeld 3"/>
          <p:cNvSpPr txBox="1"/>
          <p:nvPr/>
        </p:nvSpPr>
        <p:spPr>
          <a:xfrm>
            <a:off x="251520" y="6309320"/>
            <a:ext cx="504056" cy="261610"/>
          </a:xfrm>
          <a:prstGeom prst="rect">
            <a:avLst/>
          </a:prstGeom>
          <a:noFill/>
        </p:spPr>
        <p:txBody>
          <a:bodyPr wrap="square" rtlCol="0">
            <a:spAutoFit/>
          </a:bodyPr>
          <a:lstStyle/>
          <a:p>
            <a:r>
              <a:rPr lang="de-DE" sz="1100" dirty="0" smtClean="0">
                <a:latin typeface="Arial" panose="020B0604020202020204" pitchFamily="34" charset="0"/>
                <a:cs typeface="Arial" panose="020B0604020202020204" pitchFamily="34" charset="0"/>
              </a:rPr>
              <a:t>10</a:t>
            </a:r>
            <a:endParaRPr lang="de-DE" sz="1100" dirty="0">
              <a:latin typeface="Arial" panose="020B0604020202020204" pitchFamily="34" charset="0"/>
              <a:cs typeface="Arial" panose="020B0604020202020204" pitchFamily="34" charset="0"/>
            </a:endParaRPr>
          </a:p>
        </p:txBody>
      </p:sp>
      <p:sp>
        <p:nvSpPr>
          <p:cNvPr id="6" name="Abgerundetes Rechteck 5"/>
          <p:cNvSpPr/>
          <p:nvPr/>
        </p:nvSpPr>
        <p:spPr>
          <a:xfrm>
            <a:off x="1835696" y="1988840"/>
            <a:ext cx="6192688" cy="960107"/>
          </a:xfrm>
          <a:prstGeom prst="roundRect">
            <a:avLst/>
          </a:prstGeom>
        </p:spPr>
        <p:style>
          <a:lnRef idx="2">
            <a:schemeClr val="accent2"/>
          </a:lnRef>
          <a:fillRef idx="1">
            <a:schemeClr val="lt1"/>
          </a:fillRef>
          <a:effectRef idx="0">
            <a:schemeClr val="accent2"/>
          </a:effectRef>
          <a:fontRef idx="minor">
            <a:schemeClr val="dk1"/>
          </a:fontRef>
        </p:style>
        <p:txBody>
          <a:bodyPr lIns="54000" rIns="54000" rtlCol="0" anchor="ctr"/>
          <a:lstStyle/>
          <a:p>
            <a:pPr algn="ctr"/>
            <a:r>
              <a:rPr lang="de-DE" sz="2000" b="1" dirty="0" smtClean="0">
                <a:latin typeface="Arial" panose="020B0604020202020204" pitchFamily="34" charset="0"/>
                <a:cs typeface="Arial" panose="020B0604020202020204" pitchFamily="34" charset="0"/>
              </a:rPr>
              <a:t>Prozessbezogene Kompetenzen</a:t>
            </a:r>
          </a:p>
          <a:p>
            <a:pPr algn="ctr"/>
            <a:endParaRPr lang="de-DE" sz="1200" b="1" dirty="0">
              <a:latin typeface="Arial" panose="020B0604020202020204" pitchFamily="34" charset="0"/>
              <a:cs typeface="Arial" panose="020B0604020202020204" pitchFamily="34" charset="0"/>
            </a:endParaRPr>
          </a:p>
          <a:p>
            <a:pPr algn="ctr"/>
            <a:r>
              <a:rPr lang="de-DE" sz="2000" dirty="0" smtClean="0">
                <a:latin typeface="Arial" panose="020B0604020202020204" pitchFamily="34" charset="0"/>
                <a:cs typeface="Arial" panose="020B0604020202020204" pitchFamily="34" charset="0"/>
              </a:rPr>
              <a:t>übergreifend</a:t>
            </a:r>
            <a:r>
              <a:rPr lang="de-DE" sz="2000" dirty="0">
                <a:latin typeface="Arial" panose="020B0604020202020204" pitchFamily="34" charset="0"/>
                <a:cs typeface="Arial" panose="020B0604020202020204" pitchFamily="34" charset="0"/>
              </a:rPr>
              <a:t>, allgemeine Ziele des Fachs betreffend</a:t>
            </a:r>
          </a:p>
        </p:txBody>
      </p:sp>
      <p:sp>
        <p:nvSpPr>
          <p:cNvPr id="7" name="Abgerundetes Rechteck 6"/>
          <p:cNvSpPr/>
          <p:nvPr/>
        </p:nvSpPr>
        <p:spPr>
          <a:xfrm>
            <a:off x="1835696" y="3212976"/>
            <a:ext cx="6192688" cy="1656184"/>
          </a:xfrm>
          <a:prstGeom prst="roundRect">
            <a:avLst/>
          </a:prstGeom>
        </p:spPr>
        <p:style>
          <a:lnRef idx="2">
            <a:schemeClr val="accent6"/>
          </a:lnRef>
          <a:fillRef idx="1">
            <a:schemeClr val="lt1"/>
          </a:fillRef>
          <a:effectRef idx="0">
            <a:schemeClr val="accent6"/>
          </a:effectRef>
          <a:fontRef idx="minor">
            <a:schemeClr val="dk1"/>
          </a:fontRef>
        </p:style>
        <p:txBody>
          <a:bodyPr lIns="54000" rIns="54000" rtlCol="0" anchor="ctr"/>
          <a:lstStyle/>
          <a:p>
            <a:pPr algn="ctr"/>
            <a:r>
              <a:rPr lang="de-DE" sz="2000" b="1" dirty="0" smtClean="0">
                <a:latin typeface="Arial" panose="020B0604020202020204" pitchFamily="34" charset="0"/>
                <a:cs typeface="Arial" panose="020B0604020202020204" pitchFamily="34" charset="0"/>
              </a:rPr>
              <a:t>Standards für inhaltsbezogene Kompetenzen </a:t>
            </a:r>
          </a:p>
          <a:p>
            <a:pPr algn="ctr"/>
            <a:endParaRPr lang="de-DE" sz="1200" dirty="0">
              <a:latin typeface="Arial" panose="020B0604020202020204" pitchFamily="34" charset="0"/>
              <a:cs typeface="Arial" panose="020B0604020202020204" pitchFamily="34" charset="0"/>
            </a:endParaRPr>
          </a:p>
          <a:p>
            <a:pPr algn="ctr"/>
            <a:r>
              <a:rPr lang="de-DE" sz="2000" dirty="0" smtClean="0">
                <a:latin typeface="Arial" panose="020B0604020202020204" pitchFamily="34" charset="0"/>
                <a:cs typeface="Arial" panose="020B0604020202020204" pitchFamily="34" charset="0"/>
              </a:rPr>
              <a:t>Kompetenzbeschreibung</a:t>
            </a:r>
          </a:p>
          <a:p>
            <a:pPr marL="342900" indent="-342900" algn="ctr">
              <a:buFont typeface="Arial" pitchFamily="34" charset="0"/>
              <a:buChar char="•"/>
            </a:pPr>
            <a:endParaRPr lang="de-DE" sz="2000" dirty="0">
              <a:latin typeface="Arial" panose="020B0604020202020204" pitchFamily="34" charset="0"/>
              <a:cs typeface="Arial" panose="020B0604020202020204" pitchFamily="34" charset="0"/>
            </a:endParaRPr>
          </a:p>
          <a:p>
            <a:pPr algn="ctr"/>
            <a:r>
              <a:rPr lang="de-DE" sz="2000" dirty="0" smtClean="0">
                <a:latin typeface="Arial" panose="020B0604020202020204" pitchFamily="34" charset="0"/>
                <a:cs typeface="Arial" panose="020B0604020202020204" pitchFamily="34" charset="0"/>
              </a:rPr>
              <a:t>Teilkompetenzen mit Kenntnissen</a:t>
            </a:r>
            <a:endParaRPr lang="de-DE" sz="2000" dirty="0">
              <a:latin typeface="Arial" panose="020B0604020202020204" pitchFamily="34" charset="0"/>
              <a:cs typeface="Arial" panose="020B0604020202020204" pitchFamily="34" charset="0"/>
            </a:endParaRPr>
          </a:p>
        </p:txBody>
      </p:sp>
      <p:sp>
        <p:nvSpPr>
          <p:cNvPr id="2" name="Textfeld 1"/>
          <p:cNvSpPr txBox="1"/>
          <p:nvPr/>
        </p:nvSpPr>
        <p:spPr>
          <a:xfrm>
            <a:off x="1907704" y="1556792"/>
            <a:ext cx="6013176" cy="369332"/>
          </a:xfrm>
          <a:prstGeom prst="rect">
            <a:avLst/>
          </a:prstGeom>
          <a:noFill/>
        </p:spPr>
        <p:txBody>
          <a:bodyPr wrap="square" rtlCol="0">
            <a:spAutoFit/>
          </a:bodyPr>
          <a:lstStyle/>
          <a:p>
            <a:r>
              <a:rPr lang="de-DE" sz="1800" b="1" dirty="0" smtClean="0">
                <a:solidFill>
                  <a:srgbClr val="C00000"/>
                </a:solidFill>
                <a:latin typeface="Arial" panose="020B0604020202020204" pitchFamily="34" charset="0"/>
                <a:cs typeface="Arial" panose="020B0604020202020204" pitchFamily="34" charset="0"/>
              </a:rPr>
              <a:t>Bildungsabschnitte: Grundschule, HSA, MSA, Abitur </a:t>
            </a:r>
            <a:endParaRPr lang="de-DE" sz="1800" b="1" dirty="0">
              <a:solidFill>
                <a:srgbClr val="C00000"/>
              </a:solidFill>
              <a:latin typeface="Arial" panose="020B0604020202020204" pitchFamily="34" charset="0"/>
              <a:cs typeface="Arial" panose="020B0604020202020204" pitchFamily="34" charset="0"/>
            </a:endParaRPr>
          </a:p>
        </p:txBody>
      </p:sp>
      <p:sp>
        <p:nvSpPr>
          <p:cNvPr id="8" name="Textfeld 7"/>
          <p:cNvSpPr txBox="1"/>
          <p:nvPr/>
        </p:nvSpPr>
        <p:spPr>
          <a:xfrm>
            <a:off x="1907704" y="5013176"/>
            <a:ext cx="7272808" cy="923330"/>
          </a:xfrm>
          <a:prstGeom prst="rect">
            <a:avLst/>
          </a:prstGeom>
          <a:noFill/>
        </p:spPr>
        <p:txBody>
          <a:bodyPr wrap="square" rtlCol="0">
            <a:spAutoFit/>
          </a:bodyPr>
          <a:lstStyle/>
          <a:p>
            <a:r>
              <a:rPr lang="de-DE" sz="1800" b="1" dirty="0" smtClean="0">
                <a:solidFill>
                  <a:srgbClr val="FF9933"/>
                </a:solidFill>
                <a:latin typeface="Arial" panose="020B0604020202020204" pitchFamily="34" charset="0"/>
                <a:cs typeface="Arial" panose="020B0604020202020204" pitchFamily="34" charset="0"/>
              </a:rPr>
              <a:t>Standardstufen:	2 - 4 		(</a:t>
            </a:r>
            <a:r>
              <a:rPr lang="de-DE" sz="1800" b="1" i="1" dirty="0" smtClean="0">
                <a:solidFill>
                  <a:srgbClr val="FF9933"/>
                </a:solidFill>
                <a:latin typeface="Arial" panose="020B0604020202020204" pitchFamily="34" charset="0"/>
                <a:cs typeface="Arial" panose="020B0604020202020204" pitchFamily="34" charset="0"/>
              </a:rPr>
              <a:t>Grundschule</a:t>
            </a:r>
            <a:r>
              <a:rPr lang="de-DE" sz="1800" b="1" dirty="0" smtClean="0">
                <a:solidFill>
                  <a:srgbClr val="FF9933"/>
                </a:solidFill>
                <a:latin typeface="Arial" panose="020B0604020202020204" pitchFamily="34" charset="0"/>
                <a:cs typeface="Arial" panose="020B0604020202020204" pitchFamily="34" charset="0"/>
              </a:rPr>
              <a:t>)</a:t>
            </a:r>
          </a:p>
          <a:p>
            <a:r>
              <a:rPr lang="de-DE" sz="1800" b="1" dirty="0" smtClean="0">
                <a:solidFill>
                  <a:srgbClr val="FF9933"/>
                </a:solidFill>
                <a:latin typeface="Arial" panose="020B0604020202020204" pitchFamily="34" charset="0"/>
                <a:cs typeface="Arial" panose="020B0604020202020204" pitchFamily="34" charset="0"/>
              </a:rPr>
              <a:t>	            	OS - HSA - MSA	(</a:t>
            </a:r>
            <a:r>
              <a:rPr lang="de-DE" sz="1800" b="1" i="1" dirty="0" smtClean="0">
                <a:solidFill>
                  <a:srgbClr val="FF9933"/>
                </a:solidFill>
                <a:latin typeface="Arial" panose="020B0604020202020204" pitchFamily="34" charset="0"/>
                <a:cs typeface="Arial" panose="020B0604020202020204" pitchFamily="34" charset="0"/>
              </a:rPr>
              <a:t>gemeinsamer Plan</a:t>
            </a:r>
            <a:r>
              <a:rPr lang="de-DE" sz="1800" b="1" dirty="0" smtClean="0">
                <a:solidFill>
                  <a:srgbClr val="FF9933"/>
                </a:solidFill>
                <a:latin typeface="Arial" panose="020B0604020202020204" pitchFamily="34" charset="0"/>
                <a:cs typeface="Arial" panose="020B0604020202020204" pitchFamily="34" charset="0"/>
              </a:rPr>
              <a:t>)</a:t>
            </a:r>
          </a:p>
          <a:p>
            <a:r>
              <a:rPr lang="de-DE" sz="1800" b="1" dirty="0" smtClean="0">
                <a:solidFill>
                  <a:srgbClr val="FF9933"/>
                </a:solidFill>
                <a:latin typeface="Arial" panose="020B0604020202020204" pitchFamily="34" charset="0"/>
                <a:cs typeface="Arial" panose="020B0604020202020204" pitchFamily="34" charset="0"/>
              </a:rPr>
              <a:t>	            	6 - 8 - 10 - 12 	(</a:t>
            </a:r>
            <a:r>
              <a:rPr lang="de-DE" sz="1800" b="1" i="1" dirty="0" smtClean="0">
                <a:solidFill>
                  <a:srgbClr val="FF9933"/>
                </a:solidFill>
                <a:latin typeface="Arial" panose="020B0604020202020204" pitchFamily="34" charset="0"/>
                <a:cs typeface="Arial" panose="020B0604020202020204" pitchFamily="34" charset="0"/>
              </a:rPr>
              <a:t>Gymnasium</a:t>
            </a:r>
            <a:r>
              <a:rPr lang="de-DE" sz="1800" b="1" dirty="0" smtClean="0">
                <a:solidFill>
                  <a:srgbClr val="FF9933"/>
                </a:solidFill>
                <a:latin typeface="Arial" panose="020B0604020202020204" pitchFamily="34" charset="0"/>
                <a:cs typeface="Arial" panose="020B0604020202020204" pitchFamily="34" charset="0"/>
              </a:rPr>
              <a:t>)  </a:t>
            </a:r>
            <a:endParaRPr lang="de-DE" sz="1800" b="1" dirty="0">
              <a:solidFill>
                <a:srgbClr val="FF9933"/>
              </a:solidFill>
              <a:latin typeface="Arial" panose="020B0604020202020204" pitchFamily="34" charset="0"/>
              <a:cs typeface="Arial" panose="020B0604020202020204" pitchFamily="34" charset="0"/>
            </a:endParaRPr>
          </a:p>
        </p:txBody>
      </p:sp>
      <p:sp>
        <p:nvSpPr>
          <p:cNvPr id="3" name="Richtungspfeil 2"/>
          <p:cNvSpPr/>
          <p:nvPr/>
        </p:nvSpPr>
        <p:spPr>
          <a:xfrm>
            <a:off x="251520" y="1988840"/>
            <a:ext cx="1800200" cy="1008112"/>
          </a:xfrm>
          <a:prstGeom prst="homePlate">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de-DE" sz="1800" dirty="0" smtClean="0">
                <a:latin typeface="Arial" panose="020B0604020202020204" pitchFamily="34" charset="0"/>
                <a:cs typeface="Arial" panose="020B0604020202020204" pitchFamily="34" charset="0"/>
              </a:rPr>
              <a:t>Ende des Bildungs-abschnitts </a:t>
            </a:r>
            <a:endParaRPr lang="de-DE" sz="1800" dirty="0">
              <a:latin typeface="Arial" panose="020B0604020202020204" pitchFamily="34" charset="0"/>
              <a:cs typeface="Arial" panose="020B0604020202020204" pitchFamily="34" charset="0"/>
            </a:endParaRPr>
          </a:p>
        </p:txBody>
      </p:sp>
      <p:sp>
        <p:nvSpPr>
          <p:cNvPr id="10" name="Richtungspfeil 9"/>
          <p:cNvSpPr/>
          <p:nvPr/>
        </p:nvSpPr>
        <p:spPr>
          <a:xfrm>
            <a:off x="251520" y="3501008"/>
            <a:ext cx="1800200" cy="1152128"/>
          </a:xfrm>
          <a:prstGeom prst="homePlate">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de-DE" sz="1800" dirty="0" smtClean="0">
                <a:latin typeface="Arial" panose="020B0604020202020204" pitchFamily="34" charset="0"/>
                <a:cs typeface="Arial" panose="020B0604020202020204" pitchFamily="34" charset="0"/>
              </a:rPr>
              <a:t>Standards für jeweilige Stufe</a:t>
            </a:r>
            <a:endParaRPr lang="de-DE" sz="1800" dirty="0">
              <a:latin typeface="Arial" panose="020B0604020202020204" pitchFamily="34" charset="0"/>
              <a:cs typeface="Arial" panose="020B0604020202020204" pitchFamily="34" charset="0"/>
            </a:endParaRPr>
          </a:p>
        </p:txBody>
      </p:sp>
      <p:sp>
        <p:nvSpPr>
          <p:cNvPr id="9" name="Nach links gekrümmter Pfeil 8"/>
          <p:cNvSpPr/>
          <p:nvPr/>
        </p:nvSpPr>
        <p:spPr>
          <a:xfrm>
            <a:off x="8028384" y="2492896"/>
            <a:ext cx="504056" cy="1584176"/>
          </a:xfrm>
          <a:prstGeom prst="curvedLeftArrow">
            <a:avLst/>
          </a:prstGeom>
          <a:solidFill>
            <a:srgbClr val="C00000"/>
          </a:solid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de-DE">
              <a:solidFill>
                <a:schemeClr val="tx1"/>
              </a:solidFill>
            </a:endParaRPr>
          </a:p>
        </p:txBody>
      </p:sp>
      <p:sp>
        <p:nvSpPr>
          <p:cNvPr id="12" name="Nach links gekrümmter Pfeil 11"/>
          <p:cNvSpPr/>
          <p:nvPr/>
        </p:nvSpPr>
        <p:spPr>
          <a:xfrm>
            <a:off x="8028384" y="2636912"/>
            <a:ext cx="360040" cy="1152128"/>
          </a:xfrm>
          <a:prstGeom prst="curvedLeftArrow">
            <a:avLst/>
          </a:prstGeom>
          <a:solidFill>
            <a:schemeClr val="accent6">
              <a:lumMod val="75000"/>
            </a:schemeClr>
          </a:solidFill>
          <a:ln>
            <a:noFill/>
          </a:ln>
          <a:scene3d>
            <a:camera prst="orthographicFront">
              <a:rot lat="10800000" lon="0" rev="0"/>
            </a:camera>
            <a:lightRig rig="threePt" dir="t"/>
          </a:scene3d>
        </p:spPr>
        <p:style>
          <a:lnRef idx="1">
            <a:schemeClr val="accent6"/>
          </a:lnRef>
          <a:fillRef idx="2">
            <a:schemeClr val="accent6"/>
          </a:fillRef>
          <a:effectRef idx="1">
            <a:schemeClr val="accent6"/>
          </a:effectRef>
          <a:fontRef idx="minor">
            <a:schemeClr val="dk1"/>
          </a:fontRef>
        </p:style>
        <p:txBody>
          <a:bodyPr rtlCol="0" anchor="ctr"/>
          <a:lstStyle/>
          <a:p>
            <a:pPr algn="ctr"/>
            <a:endParaRPr lang="de-DE">
              <a:solidFill>
                <a:schemeClr val="tx1"/>
              </a:solidFill>
            </a:endParaRPr>
          </a:p>
        </p:txBody>
      </p:sp>
      <p:sp>
        <p:nvSpPr>
          <p:cNvPr id="11" name="Textfeld 10"/>
          <p:cNvSpPr txBox="1"/>
          <p:nvPr/>
        </p:nvSpPr>
        <p:spPr>
          <a:xfrm>
            <a:off x="8460432" y="1988840"/>
            <a:ext cx="461665" cy="2520280"/>
          </a:xfrm>
          <a:prstGeom prst="rect">
            <a:avLst/>
          </a:prstGeom>
          <a:noFill/>
        </p:spPr>
        <p:txBody>
          <a:bodyPr vert="vert270" wrap="square" rtlCol="0">
            <a:spAutoFit/>
          </a:bodyPr>
          <a:lstStyle/>
          <a:p>
            <a:r>
              <a:rPr lang="de-DE" sz="1800" dirty="0" smtClean="0">
                <a:latin typeface="Arial" panose="020B0604020202020204" pitchFamily="34" charset="0"/>
                <a:cs typeface="Arial" panose="020B0604020202020204" pitchFamily="34" charset="0"/>
              </a:rPr>
              <a:t>Verknüpfung </a:t>
            </a:r>
            <a:r>
              <a:rPr lang="de-DE" sz="1800" smtClean="0">
                <a:latin typeface="Arial" panose="020B0604020202020204" pitchFamily="34" charset="0"/>
                <a:cs typeface="Arial" panose="020B0604020202020204" pitchFamily="34" charset="0"/>
              </a:rPr>
              <a:t>/ Verweise </a:t>
            </a:r>
            <a:endParaRPr lang="de-DE" sz="1800" dirty="0">
              <a:latin typeface="Arial" panose="020B0604020202020204" pitchFamily="34" charset="0"/>
              <a:cs typeface="Arial" panose="020B0604020202020204" pitchFamily="34" charset="0"/>
            </a:endParaRPr>
          </a:p>
        </p:txBody>
      </p:sp>
      <p:cxnSp>
        <p:nvCxnSpPr>
          <p:cNvPr id="14" name="Gerade Verbindung mit Pfeil 13"/>
          <p:cNvCxnSpPr/>
          <p:nvPr/>
        </p:nvCxnSpPr>
        <p:spPr>
          <a:xfrm>
            <a:off x="4932040" y="4149080"/>
            <a:ext cx="0" cy="28803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8415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Line 4"/>
          <p:cNvSpPr>
            <a:spLocks noChangeShapeType="1"/>
          </p:cNvSpPr>
          <p:nvPr/>
        </p:nvSpPr>
        <p:spPr bwMode="auto">
          <a:xfrm>
            <a:off x="5940425" y="4724400"/>
            <a:ext cx="431800" cy="0"/>
          </a:xfrm>
          <a:prstGeom prst="line">
            <a:avLst/>
          </a:prstGeom>
          <a:noFill/>
          <a:ln w="9525">
            <a:noFill/>
            <a:round/>
            <a:headEnd/>
            <a:tailEnd/>
          </a:ln>
        </p:spPr>
        <p:txBody>
          <a:bodyPr anchor="ctr"/>
          <a:lstStyle/>
          <a:p>
            <a:endParaRPr lang="de-DE"/>
          </a:p>
        </p:txBody>
      </p:sp>
      <p:sp>
        <p:nvSpPr>
          <p:cNvPr id="6" name="Textfeld 3"/>
          <p:cNvSpPr txBox="1">
            <a:spLocks noChangeArrowheads="1"/>
          </p:cNvSpPr>
          <p:nvPr/>
        </p:nvSpPr>
        <p:spPr bwMode="auto">
          <a:xfrm>
            <a:off x="194101" y="961564"/>
            <a:ext cx="8696325" cy="523220"/>
          </a:xfrm>
          <a:prstGeom prst="rect">
            <a:avLst/>
          </a:prstGeom>
          <a:noFill/>
          <a:ln w="9525">
            <a:noFill/>
            <a:miter lim="800000"/>
            <a:headEnd/>
            <a:tailEnd/>
          </a:ln>
        </p:spPr>
        <p:txBody>
          <a:bodyPr>
            <a:spAutoFit/>
          </a:bodyPr>
          <a:lstStyle/>
          <a:p>
            <a:pPr algn="ctr"/>
            <a:r>
              <a:rPr lang="de-DE" sz="2800" dirty="0" smtClean="0">
                <a:latin typeface="Calibri"/>
                <a:cs typeface="Calibri"/>
              </a:rPr>
              <a:t>Struktur der Fachpläne (Beispiele)</a:t>
            </a:r>
            <a:endParaRPr lang="de-DE" sz="2800" dirty="0">
              <a:latin typeface="Calibri"/>
              <a:cs typeface="Calibri"/>
            </a:endParaRPr>
          </a:p>
        </p:txBody>
      </p:sp>
      <p:sp>
        <p:nvSpPr>
          <p:cNvPr id="4" name="Textfeld 3"/>
          <p:cNvSpPr txBox="1"/>
          <p:nvPr/>
        </p:nvSpPr>
        <p:spPr>
          <a:xfrm>
            <a:off x="251520" y="1691516"/>
            <a:ext cx="8892480" cy="369332"/>
          </a:xfrm>
          <a:prstGeom prst="rect">
            <a:avLst/>
          </a:prstGeom>
          <a:noFill/>
        </p:spPr>
        <p:txBody>
          <a:bodyPr wrap="square" rtlCol="0">
            <a:spAutoFit/>
          </a:bodyPr>
          <a:lstStyle/>
          <a:p>
            <a:r>
              <a:rPr lang="de-DE" sz="1800" b="1" dirty="0" smtClean="0">
                <a:latin typeface="Arial" panose="020B0604020202020204" pitchFamily="34" charset="0"/>
                <a:cs typeface="Arial" panose="020B0604020202020204" pitchFamily="34" charset="0"/>
              </a:rPr>
              <a:t>Grundschule Sachunterricht:</a:t>
            </a:r>
            <a:r>
              <a:rPr lang="de-DE" sz="1800" b="1" dirty="0">
                <a:latin typeface="Arial" panose="020B0604020202020204" pitchFamily="34" charset="0"/>
                <a:cs typeface="Arial" panose="020B0604020202020204" pitchFamily="34" charset="0"/>
              </a:rPr>
              <a:t> </a:t>
            </a:r>
            <a:r>
              <a:rPr lang="de-DE" sz="1800" b="1" dirty="0" smtClean="0">
                <a:latin typeface="Arial" panose="020B0604020202020204" pitchFamily="34" charset="0"/>
                <a:cs typeface="Arial" panose="020B0604020202020204" pitchFamily="34" charset="0"/>
              </a:rPr>
              <a:t>Prozessbezogene Kompetenzen</a:t>
            </a:r>
          </a:p>
        </p:txBody>
      </p:sp>
      <p:sp>
        <p:nvSpPr>
          <p:cNvPr id="2" name="Textfeld 1"/>
          <p:cNvSpPr txBox="1"/>
          <p:nvPr/>
        </p:nvSpPr>
        <p:spPr>
          <a:xfrm>
            <a:off x="330729" y="2204864"/>
            <a:ext cx="6905567" cy="369332"/>
          </a:xfrm>
          <a:prstGeom prst="rect">
            <a:avLst/>
          </a:prstGeom>
          <a:noFill/>
          <a:ln w="9525" cap="sq">
            <a:solidFill>
              <a:schemeClr val="tx1"/>
            </a:solidFill>
            <a:miter lim="800000"/>
          </a:ln>
        </p:spPr>
        <p:txBody>
          <a:bodyPr wrap="square" rtlCol="0">
            <a:spAutoFit/>
          </a:bodyPr>
          <a:lstStyle/>
          <a:p>
            <a:r>
              <a:rPr lang="de-DE" sz="1800" b="1" dirty="0" smtClean="0">
                <a:latin typeface="Arial" panose="020B0604020202020204" pitchFamily="34" charset="0"/>
                <a:cs typeface="Arial" panose="020B0604020202020204" pitchFamily="34" charset="0"/>
              </a:rPr>
              <a:t>2.2 Welt erkunden und verstehen</a:t>
            </a:r>
            <a:endParaRPr lang="de-DE" sz="1800" b="1" dirty="0">
              <a:latin typeface="Arial" panose="020B0604020202020204" pitchFamily="34" charset="0"/>
              <a:cs typeface="Arial" panose="020B0604020202020204" pitchFamily="34" charset="0"/>
            </a:endParaRPr>
          </a:p>
        </p:txBody>
      </p:sp>
      <p:sp>
        <p:nvSpPr>
          <p:cNvPr id="8" name="Textfeld 7"/>
          <p:cNvSpPr txBox="1"/>
          <p:nvPr/>
        </p:nvSpPr>
        <p:spPr>
          <a:xfrm>
            <a:off x="330729" y="2567226"/>
            <a:ext cx="6905567" cy="861774"/>
          </a:xfrm>
          <a:prstGeom prst="rect">
            <a:avLst/>
          </a:prstGeom>
          <a:noFill/>
          <a:ln w="9525" cap="sq">
            <a:solidFill>
              <a:schemeClr val="tx1"/>
            </a:solidFill>
            <a:miter lim="800000"/>
          </a:ln>
        </p:spPr>
        <p:txBody>
          <a:bodyPr wrap="square" rtlCol="0">
            <a:spAutoFit/>
          </a:bodyPr>
          <a:lstStyle/>
          <a:p>
            <a:r>
              <a:rPr lang="de-DE" sz="1600" dirty="0" smtClean="0">
                <a:latin typeface="Arial" panose="020B0604020202020204" pitchFamily="34" charset="0"/>
                <a:cs typeface="Arial" panose="020B0604020202020204" pitchFamily="34" charset="0"/>
              </a:rPr>
              <a:t>Die Schülerinnen und Schüler können unterschiedliche Erscheinungsformen von Kultur und Natur erkennen, beschreiben, vergleichen und für ästhetische Prozesse nutzen.</a:t>
            </a:r>
            <a:r>
              <a:rPr lang="de-DE" sz="1800" dirty="0" smtClean="0">
                <a:latin typeface="Arial" panose="020B0604020202020204" pitchFamily="34" charset="0"/>
                <a:cs typeface="Arial" panose="020B0604020202020204" pitchFamily="34" charset="0"/>
              </a:rPr>
              <a:t>	</a:t>
            </a:r>
          </a:p>
        </p:txBody>
      </p:sp>
      <p:sp>
        <p:nvSpPr>
          <p:cNvPr id="9" name="Textfeld 8"/>
          <p:cNvSpPr txBox="1"/>
          <p:nvPr/>
        </p:nvSpPr>
        <p:spPr>
          <a:xfrm>
            <a:off x="330729" y="3429000"/>
            <a:ext cx="6905567" cy="2308324"/>
          </a:xfrm>
          <a:prstGeom prst="rect">
            <a:avLst/>
          </a:prstGeom>
          <a:noFill/>
          <a:ln w="9525" cap="sq">
            <a:solidFill>
              <a:schemeClr val="tx1"/>
            </a:solidFill>
            <a:miter lim="800000"/>
          </a:ln>
        </p:spPr>
        <p:txBody>
          <a:bodyPr wrap="square" rtlCol="0">
            <a:spAutoFit/>
          </a:bodyPr>
          <a:lstStyle/>
          <a:p>
            <a:r>
              <a:rPr lang="de-DE" sz="1600" dirty="0" smtClean="0">
                <a:latin typeface="Arial" panose="020B0604020202020204" pitchFamily="34" charset="0"/>
                <a:cs typeface="Arial" panose="020B0604020202020204" pitchFamily="34" charset="0"/>
              </a:rPr>
              <a:t>Die Schülerinnen und Schüler können</a:t>
            </a:r>
          </a:p>
          <a:p>
            <a:pPr marL="342900" indent="-342900">
              <a:buFont typeface="+mj-lt"/>
              <a:buAutoNum type="arabicPeriod"/>
            </a:pPr>
            <a:r>
              <a:rPr lang="de-DE" sz="1600" dirty="0" smtClean="0">
                <a:latin typeface="Arial" panose="020B0604020202020204" pitchFamily="34" charset="0"/>
                <a:cs typeface="Arial" panose="020B0604020202020204" pitchFamily="34" charset="0"/>
              </a:rPr>
              <a:t>Erfahrungen vergleichen, ordnen und auf unterschiedliche Kontexte beziehen (…)</a:t>
            </a:r>
          </a:p>
          <a:p>
            <a:pPr marL="342900" indent="-342900">
              <a:buFont typeface="+mj-lt"/>
              <a:buAutoNum type="arabicPeriod"/>
            </a:pPr>
            <a:r>
              <a:rPr lang="de-DE" sz="1600" dirty="0" smtClean="0">
                <a:latin typeface="Arial" panose="020B0604020202020204" pitchFamily="34" charset="0"/>
                <a:cs typeface="Arial" panose="020B0604020202020204" pitchFamily="34" charset="0"/>
              </a:rPr>
              <a:t>Methoden der Welterkundung und Erkenntnisgewinnung anwenden (zum Beispiel betrachten, beobachten, modellieren, recherchieren, experimentieren (…)</a:t>
            </a:r>
          </a:p>
          <a:p>
            <a:pPr marL="342900" indent="-342900">
              <a:buFont typeface="+mj-lt"/>
              <a:buAutoNum type="arabicPeriod"/>
            </a:pPr>
            <a:r>
              <a:rPr lang="de-DE" sz="1600" dirty="0">
                <a:latin typeface="Arial" panose="020B0604020202020204" pitchFamily="34" charset="0"/>
                <a:cs typeface="Arial" panose="020B0604020202020204" pitchFamily="34" charset="0"/>
              </a:rPr>
              <a:t>v</a:t>
            </a:r>
            <a:r>
              <a:rPr lang="de-DE" sz="1600" dirty="0" smtClean="0">
                <a:latin typeface="Arial" panose="020B0604020202020204" pitchFamily="34" charset="0"/>
                <a:cs typeface="Arial" panose="020B0604020202020204" pitchFamily="34" charset="0"/>
              </a:rPr>
              <a:t>isuelle und akustische Erfahrungen, Lernwege, Prozesse und Erkenntnisse in geeigneter Form dokumentieren, auch digital – wenn </a:t>
            </a:r>
            <a:r>
              <a:rPr lang="de-DE" sz="1600" dirty="0">
                <a:latin typeface="Arial" panose="020B0604020202020204" pitchFamily="34" charset="0"/>
                <a:cs typeface="Arial" panose="020B0604020202020204" pitchFamily="34" charset="0"/>
              </a:rPr>
              <a:t>M</a:t>
            </a:r>
            <a:r>
              <a:rPr lang="de-DE" sz="1600" dirty="0" smtClean="0">
                <a:latin typeface="Arial" panose="020B0604020202020204" pitchFamily="34" charset="0"/>
                <a:cs typeface="Arial" panose="020B0604020202020204" pitchFamily="34" charset="0"/>
              </a:rPr>
              <a:t>edien vorhanden (…)</a:t>
            </a:r>
          </a:p>
        </p:txBody>
      </p:sp>
      <p:sp>
        <p:nvSpPr>
          <p:cNvPr id="14" name="Abgerundetes Rechteck 13"/>
          <p:cNvSpPr/>
          <p:nvPr/>
        </p:nvSpPr>
        <p:spPr>
          <a:xfrm>
            <a:off x="7452320" y="4221088"/>
            <a:ext cx="1584176" cy="648072"/>
          </a:xfrm>
          <a:prstGeom prst="roundRect">
            <a:avLst/>
          </a:prstGeom>
          <a:solidFill>
            <a:srgbClr val="FFFFCC"/>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spcAft>
                <a:spcPts val="0"/>
              </a:spcAft>
            </a:pPr>
            <a:r>
              <a:rPr lang="de-DE" sz="1400" b="1" dirty="0" smtClean="0">
                <a:latin typeface="Arial" panose="020B0604020202020204" pitchFamily="34" charset="0"/>
                <a:ea typeface="Calibri"/>
                <a:cs typeface="Arial" panose="020B0604020202020204" pitchFamily="34" charset="0"/>
              </a:rPr>
              <a:t>Teilkompetenz</a:t>
            </a:r>
            <a:endParaRPr lang="de-DE" sz="1400" b="1" dirty="0">
              <a:latin typeface="Arial" panose="020B0604020202020204" pitchFamily="34" charset="0"/>
              <a:ea typeface="Calibri"/>
              <a:cs typeface="Arial" panose="020B0604020202020204" pitchFamily="34" charset="0"/>
            </a:endParaRPr>
          </a:p>
        </p:txBody>
      </p:sp>
      <p:sp>
        <p:nvSpPr>
          <p:cNvPr id="12" name="Abgerundetes Rechteck 11"/>
          <p:cNvSpPr/>
          <p:nvPr/>
        </p:nvSpPr>
        <p:spPr>
          <a:xfrm>
            <a:off x="7452320" y="2636912"/>
            <a:ext cx="1584176" cy="648072"/>
          </a:xfrm>
          <a:prstGeom prst="roundRect">
            <a:avLst/>
          </a:prstGeom>
          <a:solidFill>
            <a:srgbClr val="FFFFCC"/>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spcAft>
                <a:spcPts val="0"/>
              </a:spcAft>
            </a:pPr>
            <a:r>
              <a:rPr lang="de-DE" sz="1400" b="1" dirty="0" smtClean="0">
                <a:latin typeface="Arial" panose="020B0604020202020204" pitchFamily="34" charset="0"/>
                <a:ea typeface="Calibri"/>
                <a:cs typeface="Arial" panose="020B0604020202020204" pitchFamily="34" charset="0"/>
              </a:rPr>
              <a:t>Kompetenz-beschreibung</a:t>
            </a:r>
            <a:endParaRPr lang="de-DE" sz="1400" b="1" dirty="0">
              <a:latin typeface="Arial" panose="020B0604020202020204" pitchFamily="34" charset="0"/>
              <a:ea typeface="Calibri"/>
              <a:cs typeface="Arial" panose="020B0604020202020204" pitchFamily="34" charset="0"/>
            </a:endParaRPr>
          </a:p>
        </p:txBody>
      </p:sp>
      <p:sp>
        <p:nvSpPr>
          <p:cNvPr id="10" name="Textfeld 9"/>
          <p:cNvSpPr txBox="1"/>
          <p:nvPr/>
        </p:nvSpPr>
        <p:spPr>
          <a:xfrm>
            <a:off x="251520" y="6309320"/>
            <a:ext cx="504056" cy="261610"/>
          </a:xfrm>
          <a:prstGeom prst="rect">
            <a:avLst/>
          </a:prstGeom>
          <a:noFill/>
        </p:spPr>
        <p:txBody>
          <a:bodyPr wrap="square" rtlCol="0">
            <a:spAutoFit/>
          </a:bodyPr>
          <a:lstStyle/>
          <a:p>
            <a:r>
              <a:rPr lang="de-DE" sz="1100" dirty="0" smtClean="0">
                <a:latin typeface="Arial" panose="020B0604020202020204" pitchFamily="34" charset="0"/>
                <a:cs typeface="Arial" panose="020B0604020202020204" pitchFamily="34" charset="0"/>
              </a:rPr>
              <a:t>11</a:t>
            </a:r>
            <a:endParaRPr lang="de-DE"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75525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Line 4"/>
          <p:cNvSpPr>
            <a:spLocks noChangeShapeType="1"/>
          </p:cNvSpPr>
          <p:nvPr/>
        </p:nvSpPr>
        <p:spPr bwMode="auto">
          <a:xfrm>
            <a:off x="5940425" y="4724400"/>
            <a:ext cx="431800" cy="0"/>
          </a:xfrm>
          <a:prstGeom prst="line">
            <a:avLst/>
          </a:prstGeom>
          <a:noFill/>
          <a:ln w="9525">
            <a:noFill/>
            <a:round/>
            <a:headEnd/>
            <a:tailEnd/>
          </a:ln>
        </p:spPr>
        <p:txBody>
          <a:bodyPr anchor="ctr"/>
          <a:lstStyle/>
          <a:p>
            <a:endParaRPr lang="de-DE"/>
          </a:p>
        </p:txBody>
      </p:sp>
      <p:sp>
        <p:nvSpPr>
          <p:cNvPr id="6" name="Textfeld 3"/>
          <p:cNvSpPr txBox="1">
            <a:spLocks noChangeArrowheads="1"/>
          </p:cNvSpPr>
          <p:nvPr/>
        </p:nvSpPr>
        <p:spPr bwMode="auto">
          <a:xfrm>
            <a:off x="194101" y="961564"/>
            <a:ext cx="8696325" cy="523220"/>
          </a:xfrm>
          <a:prstGeom prst="rect">
            <a:avLst/>
          </a:prstGeom>
          <a:noFill/>
          <a:ln w="9525">
            <a:noFill/>
            <a:miter lim="800000"/>
            <a:headEnd/>
            <a:tailEnd/>
          </a:ln>
        </p:spPr>
        <p:txBody>
          <a:bodyPr>
            <a:spAutoFit/>
          </a:bodyPr>
          <a:lstStyle/>
          <a:p>
            <a:pPr algn="ctr"/>
            <a:r>
              <a:rPr lang="de-DE" sz="2800" dirty="0" smtClean="0">
                <a:latin typeface="Calibri"/>
                <a:cs typeface="Calibri"/>
              </a:rPr>
              <a:t>Struktur der Fachpläne (Beispiele) </a:t>
            </a:r>
            <a:endParaRPr lang="de-DE" sz="2800" dirty="0">
              <a:latin typeface="Calibri"/>
              <a:cs typeface="Calibri"/>
            </a:endParaRPr>
          </a:p>
        </p:txBody>
      </p:sp>
      <p:sp>
        <p:nvSpPr>
          <p:cNvPr id="4" name="Textfeld 3"/>
          <p:cNvSpPr txBox="1"/>
          <p:nvPr/>
        </p:nvSpPr>
        <p:spPr>
          <a:xfrm>
            <a:off x="251520" y="1556792"/>
            <a:ext cx="8928992" cy="646331"/>
          </a:xfrm>
          <a:prstGeom prst="rect">
            <a:avLst/>
          </a:prstGeom>
          <a:noFill/>
        </p:spPr>
        <p:txBody>
          <a:bodyPr wrap="square" rtlCol="0">
            <a:spAutoFit/>
          </a:bodyPr>
          <a:lstStyle/>
          <a:p>
            <a:r>
              <a:rPr lang="de-DE" sz="1800" b="1" dirty="0" smtClean="0">
                <a:latin typeface="Arial" panose="020B0604020202020204" pitchFamily="34" charset="0"/>
                <a:cs typeface="Arial" panose="020B0604020202020204" pitchFamily="34" charset="0"/>
              </a:rPr>
              <a:t>Grundschule Sachunterricht Klasse 4: Standards für inhaltsbezogene 								Kompetenzen</a:t>
            </a:r>
          </a:p>
        </p:txBody>
      </p:sp>
      <p:sp>
        <p:nvSpPr>
          <p:cNvPr id="2" name="Textfeld 1"/>
          <p:cNvSpPr txBox="1"/>
          <p:nvPr/>
        </p:nvSpPr>
        <p:spPr>
          <a:xfrm>
            <a:off x="323528" y="2204864"/>
            <a:ext cx="6912768" cy="369332"/>
          </a:xfrm>
          <a:prstGeom prst="rect">
            <a:avLst/>
          </a:prstGeom>
          <a:noFill/>
          <a:ln w="0" cap="sq">
            <a:solidFill>
              <a:schemeClr val="tx1"/>
            </a:solidFill>
            <a:miter lim="800000"/>
          </a:ln>
        </p:spPr>
        <p:txBody>
          <a:bodyPr wrap="square" rtlCol="0">
            <a:spAutoFit/>
          </a:bodyPr>
          <a:lstStyle/>
          <a:p>
            <a:r>
              <a:rPr lang="de-DE" sz="1800" b="1" dirty="0" smtClean="0">
                <a:latin typeface="Arial" panose="020B0604020202020204" pitchFamily="34" charset="0"/>
                <a:cs typeface="Arial" panose="020B0604020202020204" pitchFamily="34" charset="0"/>
              </a:rPr>
              <a:t>3.2.5.1 Vergangenheit, Gegenwart und Zukunft</a:t>
            </a:r>
            <a:endParaRPr lang="de-DE" sz="1800" b="1" dirty="0">
              <a:latin typeface="Arial" panose="020B0604020202020204" pitchFamily="34" charset="0"/>
              <a:cs typeface="Arial" panose="020B0604020202020204" pitchFamily="34" charset="0"/>
            </a:endParaRPr>
          </a:p>
        </p:txBody>
      </p:sp>
      <p:sp>
        <p:nvSpPr>
          <p:cNvPr id="8" name="Textfeld 7"/>
          <p:cNvSpPr txBox="1"/>
          <p:nvPr/>
        </p:nvSpPr>
        <p:spPr>
          <a:xfrm>
            <a:off x="323528" y="2567226"/>
            <a:ext cx="6912768" cy="584775"/>
          </a:xfrm>
          <a:prstGeom prst="rect">
            <a:avLst/>
          </a:prstGeom>
          <a:noFill/>
          <a:ln w="9525" cap="sq">
            <a:solidFill>
              <a:schemeClr val="tx1"/>
            </a:solidFill>
            <a:miter lim="800000"/>
          </a:ln>
        </p:spPr>
        <p:txBody>
          <a:bodyPr wrap="square" rtlCol="0">
            <a:spAutoFit/>
          </a:bodyPr>
          <a:lstStyle/>
          <a:p>
            <a:r>
              <a:rPr lang="de-DE" sz="1600" dirty="0" smtClean="0">
                <a:latin typeface="Arial" panose="020B0604020202020204" pitchFamily="34" charset="0"/>
                <a:cs typeface="Arial" panose="020B0604020202020204" pitchFamily="34" charset="0"/>
              </a:rPr>
              <a:t>Die Schülerinnen und Schüler können sich in größeren Zeiträumen orientieren (…)</a:t>
            </a:r>
            <a:endParaRPr lang="de-DE" sz="1800" dirty="0" smtClean="0">
              <a:latin typeface="Arial" panose="020B0604020202020204" pitchFamily="34" charset="0"/>
              <a:cs typeface="Arial" panose="020B0604020202020204" pitchFamily="34" charset="0"/>
            </a:endParaRPr>
          </a:p>
        </p:txBody>
      </p:sp>
      <p:sp>
        <p:nvSpPr>
          <p:cNvPr id="9" name="Textfeld 8"/>
          <p:cNvSpPr txBox="1"/>
          <p:nvPr/>
        </p:nvSpPr>
        <p:spPr>
          <a:xfrm>
            <a:off x="323528" y="3140968"/>
            <a:ext cx="3240361" cy="338554"/>
          </a:xfrm>
          <a:prstGeom prst="rect">
            <a:avLst/>
          </a:prstGeom>
          <a:noFill/>
          <a:ln w="9525" cap="sq">
            <a:solidFill>
              <a:schemeClr val="tx1"/>
            </a:solidFill>
            <a:miter lim="800000"/>
          </a:ln>
        </p:spPr>
        <p:txBody>
          <a:bodyPr wrap="square" rtlCol="0">
            <a:spAutoFit/>
          </a:bodyPr>
          <a:lstStyle/>
          <a:p>
            <a:pPr algn="ctr"/>
            <a:r>
              <a:rPr lang="de-DE" sz="1600" b="1" dirty="0" smtClean="0">
                <a:latin typeface="Arial" panose="020B0604020202020204" pitchFamily="34" charset="0"/>
                <a:cs typeface="Arial" panose="020B0604020202020204" pitchFamily="34" charset="0"/>
              </a:rPr>
              <a:t>Denkanstöße</a:t>
            </a:r>
          </a:p>
        </p:txBody>
      </p:sp>
      <p:sp>
        <p:nvSpPr>
          <p:cNvPr id="12" name="Textfeld 11"/>
          <p:cNvSpPr txBox="1"/>
          <p:nvPr/>
        </p:nvSpPr>
        <p:spPr>
          <a:xfrm>
            <a:off x="3563889" y="3140968"/>
            <a:ext cx="3672406" cy="338554"/>
          </a:xfrm>
          <a:prstGeom prst="rect">
            <a:avLst/>
          </a:prstGeom>
          <a:noFill/>
          <a:ln w="9525" cap="sq">
            <a:solidFill>
              <a:schemeClr val="tx1"/>
            </a:solidFill>
            <a:miter lim="800000"/>
          </a:ln>
        </p:spPr>
        <p:txBody>
          <a:bodyPr wrap="square" rtlCol="0">
            <a:spAutoFit/>
          </a:bodyPr>
          <a:lstStyle/>
          <a:p>
            <a:pPr algn="ctr"/>
            <a:r>
              <a:rPr lang="de-DE" sz="1600" b="1" dirty="0" smtClean="0">
                <a:latin typeface="Arial" panose="020B0604020202020204" pitchFamily="34" charset="0"/>
                <a:cs typeface="Arial" panose="020B0604020202020204" pitchFamily="34" charset="0"/>
              </a:rPr>
              <a:t>Teilkompetenzen</a:t>
            </a:r>
          </a:p>
        </p:txBody>
      </p:sp>
      <p:sp>
        <p:nvSpPr>
          <p:cNvPr id="13" name="Textfeld 12"/>
          <p:cNvSpPr txBox="1"/>
          <p:nvPr/>
        </p:nvSpPr>
        <p:spPr>
          <a:xfrm>
            <a:off x="323528" y="3479522"/>
            <a:ext cx="3240361" cy="338554"/>
          </a:xfrm>
          <a:prstGeom prst="rect">
            <a:avLst/>
          </a:prstGeom>
          <a:noFill/>
          <a:ln w="9525" cap="sq">
            <a:solidFill>
              <a:schemeClr val="tx1"/>
            </a:solidFill>
            <a:miter lim="800000"/>
          </a:ln>
        </p:spPr>
        <p:txBody>
          <a:bodyPr wrap="square" rtlCol="0">
            <a:spAutoFit/>
          </a:bodyPr>
          <a:lstStyle/>
          <a:p>
            <a:endParaRPr lang="de-DE" sz="1600" dirty="0" smtClean="0">
              <a:latin typeface="Arial" panose="020B0604020202020204" pitchFamily="34" charset="0"/>
              <a:cs typeface="Arial" panose="020B0604020202020204" pitchFamily="34" charset="0"/>
            </a:endParaRPr>
          </a:p>
        </p:txBody>
      </p:sp>
      <p:sp>
        <p:nvSpPr>
          <p:cNvPr id="14" name="Textfeld 13"/>
          <p:cNvSpPr txBox="1"/>
          <p:nvPr/>
        </p:nvSpPr>
        <p:spPr>
          <a:xfrm>
            <a:off x="3563888" y="3479522"/>
            <a:ext cx="3672408" cy="338554"/>
          </a:xfrm>
          <a:prstGeom prst="rect">
            <a:avLst/>
          </a:prstGeom>
          <a:noFill/>
          <a:ln w="9525" cap="sq">
            <a:solidFill>
              <a:schemeClr val="tx1"/>
            </a:solidFill>
            <a:miter lim="800000"/>
          </a:ln>
        </p:spPr>
        <p:txBody>
          <a:bodyPr wrap="square" rtlCol="0">
            <a:spAutoFit/>
          </a:bodyPr>
          <a:lstStyle/>
          <a:p>
            <a:r>
              <a:rPr lang="de-DE" sz="1600" dirty="0" smtClean="0">
                <a:latin typeface="Arial" panose="020B0604020202020204" pitchFamily="34" charset="0"/>
                <a:cs typeface="Arial" panose="020B0604020202020204" pitchFamily="34" charset="0"/>
              </a:rPr>
              <a:t>Die Schülerinnen und Schüler können</a:t>
            </a:r>
          </a:p>
        </p:txBody>
      </p:sp>
      <p:sp>
        <p:nvSpPr>
          <p:cNvPr id="15" name="Textfeld 14"/>
          <p:cNvSpPr txBox="1"/>
          <p:nvPr/>
        </p:nvSpPr>
        <p:spPr>
          <a:xfrm>
            <a:off x="323527" y="3822485"/>
            <a:ext cx="3240361" cy="2062103"/>
          </a:xfrm>
          <a:prstGeom prst="rect">
            <a:avLst/>
          </a:prstGeom>
          <a:noFill/>
          <a:ln w="9525" cap="sq">
            <a:solidFill>
              <a:schemeClr val="tx1"/>
            </a:solidFill>
            <a:miter lim="800000"/>
          </a:ln>
        </p:spPr>
        <p:txBody>
          <a:bodyPr wrap="square" rtlCol="0">
            <a:spAutoFit/>
          </a:bodyPr>
          <a:lstStyle/>
          <a:p>
            <a:r>
              <a:rPr lang="de-DE" sz="1600" dirty="0" smtClean="0">
                <a:latin typeface="Arial" panose="020B0604020202020204" pitchFamily="34" charset="0"/>
                <a:cs typeface="Arial" panose="020B0604020202020204" pitchFamily="34" charset="0"/>
              </a:rPr>
              <a:t>Welche Methoden ermöglichen den Kindern die Betrachtung von Situationen aus der Perspektive der Vergangenheit (zum Beispiel Phantasiereise, Rollenspiel, Philosophieren, Planspiel)?</a:t>
            </a:r>
          </a:p>
          <a:p>
            <a:endParaRPr lang="de-DE" sz="1600" dirty="0" smtClean="0">
              <a:latin typeface="Arial" panose="020B0604020202020204" pitchFamily="34" charset="0"/>
              <a:cs typeface="Arial" panose="020B0604020202020204" pitchFamily="34" charset="0"/>
            </a:endParaRPr>
          </a:p>
          <a:p>
            <a:endParaRPr lang="de-DE" sz="1600" dirty="0" smtClean="0">
              <a:latin typeface="Arial" panose="020B0604020202020204" pitchFamily="34" charset="0"/>
              <a:cs typeface="Arial" panose="020B0604020202020204" pitchFamily="34" charset="0"/>
            </a:endParaRPr>
          </a:p>
        </p:txBody>
      </p:sp>
      <p:sp>
        <p:nvSpPr>
          <p:cNvPr id="16" name="Textfeld 15"/>
          <p:cNvSpPr txBox="1"/>
          <p:nvPr/>
        </p:nvSpPr>
        <p:spPr>
          <a:xfrm>
            <a:off x="3563888" y="3818076"/>
            <a:ext cx="3666575" cy="2062103"/>
          </a:xfrm>
          <a:prstGeom prst="rect">
            <a:avLst/>
          </a:prstGeom>
          <a:noFill/>
          <a:ln w="9525" cap="sq">
            <a:solidFill>
              <a:schemeClr val="tx1"/>
            </a:solidFill>
            <a:miter lim="800000"/>
          </a:ln>
        </p:spPr>
        <p:txBody>
          <a:bodyPr wrap="square" rtlCol="0">
            <a:spAutoFit/>
          </a:bodyPr>
          <a:lstStyle/>
          <a:p>
            <a:r>
              <a:rPr lang="de-DE" sz="1600" dirty="0" smtClean="0">
                <a:latin typeface="Arial" panose="020B0604020202020204" pitchFamily="34" charset="0"/>
                <a:cs typeface="Arial" panose="020B0604020202020204" pitchFamily="34" charset="0"/>
              </a:rPr>
              <a:t>(2) Ausgewählte Aspekte der Entwicklung ihres Heimatorts in Vergangenheit und Gegenwart beschreiben (…)</a:t>
            </a:r>
          </a:p>
          <a:p>
            <a:endParaRPr lang="de-DE" sz="1600" dirty="0">
              <a:latin typeface="Arial" panose="020B0604020202020204" pitchFamily="34" charset="0"/>
              <a:cs typeface="Arial" panose="020B0604020202020204" pitchFamily="34" charset="0"/>
            </a:endParaRPr>
          </a:p>
          <a:p>
            <a:endParaRPr lang="de-DE" sz="1600" dirty="0" smtClean="0">
              <a:latin typeface="Arial" panose="020B0604020202020204" pitchFamily="34" charset="0"/>
              <a:cs typeface="Arial" panose="020B0604020202020204" pitchFamily="34" charset="0"/>
            </a:endParaRPr>
          </a:p>
          <a:p>
            <a:endParaRPr lang="de-DE" sz="1600" dirty="0">
              <a:latin typeface="Arial" panose="020B0604020202020204" pitchFamily="34" charset="0"/>
              <a:cs typeface="Arial" panose="020B0604020202020204" pitchFamily="34" charset="0"/>
            </a:endParaRPr>
          </a:p>
          <a:p>
            <a:endParaRPr lang="de-DE" sz="1600" dirty="0" smtClean="0">
              <a:latin typeface="Arial" panose="020B0604020202020204" pitchFamily="34" charset="0"/>
              <a:cs typeface="Arial" panose="020B0604020202020204" pitchFamily="34" charset="0"/>
            </a:endParaRPr>
          </a:p>
        </p:txBody>
      </p:sp>
      <p:graphicFrame>
        <p:nvGraphicFramePr>
          <p:cNvPr id="19" name="Tabelle 18"/>
          <p:cNvGraphicFramePr>
            <a:graphicFrameLocks noGrp="1"/>
          </p:cNvGraphicFramePr>
          <p:nvPr>
            <p:extLst>
              <p:ext uri="{D42A27DB-BD31-4B8C-83A1-F6EECF244321}">
                <p14:modId xmlns:p14="http://schemas.microsoft.com/office/powerpoint/2010/main" val="851879446"/>
              </p:ext>
            </p:extLst>
          </p:nvPr>
        </p:nvGraphicFramePr>
        <p:xfrm>
          <a:off x="3563888" y="4910357"/>
          <a:ext cx="3666574" cy="984758"/>
        </p:xfrm>
        <a:graphic>
          <a:graphicData uri="http://schemas.openxmlformats.org/drawingml/2006/table">
            <a:tbl>
              <a:tblPr firstRow="1" firstCol="1" lastRow="1" bandRow="1" bandCol="1"/>
              <a:tblGrid>
                <a:gridCol w="3666574"/>
              </a:tblGrid>
              <a:tr h="757620">
                <a:tc>
                  <a:txBody>
                    <a:bodyPr/>
                    <a:lstStyle/>
                    <a:p>
                      <a:pPr marL="180975" lvl="0" indent="-180975" fontAlgn="base">
                        <a:lnSpc>
                          <a:spcPct val="115000"/>
                        </a:lnSpc>
                        <a:spcAft>
                          <a:spcPts val="0"/>
                        </a:spcAft>
                        <a:buSzPts val="1000"/>
                        <a:buFont typeface="Symbol"/>
                        <a:buBlip>
                          <a:blip r:embed="rId3"/>
                        </a:buBlip>
                        <a:tabLst>
                          <a:tab pos="144145" algn="l"/>
                          <a:tab pos="612140" algn="l"/>
                        </a:tabLst>
                      </a:pPr>
                      <a:r>
                        <a:rPr lang="de-DE" sz="1200" u="none" strike="noStrike" kern="0" spc="0" dirty="0">
                          <a:effectLst/>
                          <a:latin typeface="Arial"/>
                          <a:ea typeface="Times New Roman"/>
                          <a:cs typeface="Symbol"/>
                        </a:rPr>
                        <a:t>2.3	</a:t>
                      </a:r>
                      <a:r>
                        <a:rPr lang="de-DE" sz="1200" u="none" strike="noStrike" kern="0" spc="0" dirty="0" smtClean="0">
                          <a:effectLst/>
                          <a:latin typeface="Arial"/>
                          <a:ea typeface="Times New Roman"/>
                          <a:cs typeface="Symbol"/>
                        </a:rPr>
                        <a:t>	Medien </a:t>
                      </a:r>
                      <a:r>
                        <a:rPr lang="de-DE" sz="1200" u="none" strike="noStrike" kern="0" spc="0" dirty="0">
                          <a:effectLst/>
                          <a:latin typeface="Arial"/>
                          <a:ea typeface="Times New Roman"/>
                          <a:cs typeface="Symbol"/>
                        </a:rPr>
                        <a:t>zur Präsentation von </a:t>
                      </a:r>
                      <a:r>
                        <a:rPr lang="de-DE" sz="1200" u="none" strike="noStrike" kern="0" spc="0" dirty="0" smtClean="0">
                          <a:effectLst/>
                          <a:latin typeface="Arial"/>
                          <a:ea typeface="Times New Roman"/>
                          <a:cs typeface="Symbol"/>
                        </a:rPr>
                        <a:t>		Ergebnissen nutzen </a:t>
                      </a:r>
                      <a:endParaRPr lang="de-DE" sz="1200" u="none" strike="noStrike" kern="0" spc="0" dirty="0">
                        <a:effectLst/>
                        <a:latin typeface="Arial"/>
                        <a:ea typeface="Times New Roman"/>
                        <a:cs typeface="Symbol"/>
                      </a:endParaRPr>
                    </a:p>
                    <a:p>
                      <a:pPr marL="180975" lvl="0" indent="-180975">
                        <a:lnSpc>
                          <a:spcPct val="115000"/>
                        </a:lnSpc>
                        <a:spcAft>
                          <a:spcPts val="0"/>
                        </a:spcAft>
                        <a:buSzPts val="1000"/>
                        <a:buFont typeface="Symbol"/>
                        <a:buBlip>
                          <a:blip r:embed="rId4"/>
                        </a:buBlip>
                        <a:tabLst>
                          <a:tab pos="144145" algn="l"/>
                          <a:tab pos="612140" algn="l"/>
                        </a:tabLst>
                      </a:pPr>
                      <a:r>
                        <a:rPr lang="de-DE" sz="1200" dirty="0">
                          <a:effectLst/>
                          <a:latin typeface="Arial"/>
                          <a:ea typeface="Times New Roman"/>
                          <a:cs typeface="Symbol"/>
                        </a:rPr>
                        <a:t>3.2.3.1	Orientierung im Raum 1, 2</a:t>
                      </a:r>
                    </a:p>
                    <a:p>
                      <a:pPr marL="180975" lvl="0" indent="-180975">
                        <a:lnSpc>
                          <a:spcPct val="115000"/>
                        </a:lnSpc>
                        <a:spcAft>
                          <a:spcPts val="0"/>
                        </a:spcAft>
                        <a:buSzPts val="1000"/>
                        <a:buFont typeface="Symbol"/>
                        <a:buBlip>
                          <a:blip r:embed="rId5"/>
                        </a:buBlip>
                        <a:tabLst>
                          <a:tab pos="144145" algn="l"/>
                          <a:tab pos="612140" algn="l"/>
                        </a:tabLst>
                      </a:pPr>
                      <a:r>
                        <a:rPr lang="de-DE" sz="1200" dirty="0" smtClean="0">
                          <a:effectLst/>
                          <a:latin typeface="Arial"/>
                          <a:ea typeface="Times New Roman"/>
                          <a:cs typeface="Symbol"/>
                        </a:rPr>
                        <a:t>BNE</a:t>
                      </a:r>
                      <a:endParaRPr lang="de-DE" sz="1200" dirty="0">
                        <a:effectLst/>
                        <a:latin typeface="Arial"/>
                        <a:ea typeface="Times New Roman"/>
                        <a:cs typeface="Symbol"/>
                      </a:endParaRPr>
                    </a:p>
                  </a:txBody>
                  <a:tcPr marL="107950" marR="107950" marT="71755" marB="7175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0" name="Abgerundetes Rechteck 19"/>
          <p:cNvSpPr/>
          <p:nvPr/>
        </p:nvSpPr>
        <p:spPr>
          <a:xfrm>
            <a:off x="7452320" y="4221088"/>
            <a:ext cx="1584176" cy="648072"/>
          </a:xfrm>
          <a:prstGeom prst="roundRect">
            <a:avLst/>
          </a:prstGeom>
          <a:solidFill>
            <a:srgbClr val="FFFFCC"/>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spcAft>
                <a:spcPts val="0"/>
              </a:spcAft>
            </a:pPr>
            <a:r>
              <a:rPr lang="de-DE" sz="1400" b="1" dirty="0" smtClean="0">
                <a:latin typeface="Arial" panose="020B0604020202020204" pitchFamily="34" charset="0"/>
                <a:ea typeface="Calibri"/>
                <a:cs typeface="Arial" panose="020B0604020202020204" pitchFamily="34" charset="0"/>
              </a:rPr>
              <a:t>Teilkompetenz</a:t>
            </a:r>
            <a:endParaRPr lang="de-DE" sz="1400" b="1" dirty="0">
              <a:latin typeface="Arial" panose="020B0604020202020204" pitchFamily="34" charset="0"/>
              <a:ea typeface="Calibri"/>
              <a:cs typeface="Arial" panose="020B0604020202020204" pitchFamily="34" charset="0"/>
            </a:endParaRPr>
          </a:p>
        </p:txBody>
      </p:sp>
      <p:sp>
        <p:nvSpPr>
          <p:cNvPr id="21" name="Abgerundetes Rechteck 20"/>
          <p:cNvSpPr/>
          <p:nvPr/>
        </p:nvSpPr>
        <p:spPr>
          <a:xfrm>
            <a:off x="7452320" y="2636912"/>
            <a:ext cx="1584176" cy="648072"/>
          </a:xfrm>
          <a:prstGeom prst="roundRect">
            <a:avLst/>
          </a:prstGeom>
          <a:solidFill>
            <a:srgbClr val="FFFFCC"/>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spcAft>
                <a:spcPts val="0"/>
              </a:spcAft>
            </a:pPr>
            <a:r>
              <a:rPr lang="de-DE" sz="1400" b="1" dirty="0" smtClean="0">
                <a:latin typeface="Arial" panose="020B0604020202020204" pitchFamily="34" charset="0"/>
                <a:ea typeface="Calibri"/>
                <a:cs typeface="Arial" panose="020B0604020202020204" pitchFamily="34" charset="0"/>
              </a:rPr>
              <a:t>Kompetenz-beschreibung</a:t>
            </a:r>
            <a:endParaRPr lang="de-DE" sz="1400" b="1" dirty="0">
              <a:latin typeface="Arial" panose="020B0604020202020204" pitchFamily="34" charset="0"/>
              <a:ea typeface="Calibri"/>
              <a:cs typeface="Arial" panose="020B0604020202020204" pitchFamily="34" charset="0"/>
            </a:endParaRPr>
          </a:p>
        </p:txBody>
      </p:sp>
      <p:sp>
        <p:nvSpPr>
          <p:cNvPr id="24" name="Abgerundetes Rechteck 23"/>
          <p:cNvSpPr/>
          <p:nvPr/>
        </p:nvSpPr>
        <p:spPr>
          <a:xfrm>
            <a:off x="7452320" y="5085184"/>
            <a:ext cx="1584176" cy="648072"/>
          </a:xfrm>
          <a:prstGeom prst="roundRect">
            <a:avLst/>
          </a:prstGeom>
          <a:solidFill>
            <a:srgbClr val="FFFFCC"/>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spcAft>
                <a:spcPts val="0"/>
              </a:spcAft>
            </a:pPr>
            <a:r>
              <a:rPr lang="de-DE" sz="1400" b="1" dirty="0" smtClean="0">
                <a:latin typeface="Arial" panose="020B0604020202020204" pitchFamily="34" charset="0"/>
                <a:ea typeface="Calibri"/>
                <a:cs typeface="Arial" panose="020B0604020202020204" pitchFamily="34" charset="0"/>
              </a:rPr>
              <a:t>Verweise</a:t>
            </a:r>
            <a:endParaRPr lang="de-DE" sz="1400" b="1" dirty="0">
              <a:latin typeface="Arial" panose="020B0604020202020204" pitchFamily="34" charset="0"/>
              <a:ea typeface="Calibri"/>
              <a:cs typeface="Arial" panose="020B0604020202020204" pitchFamily="34" charset="0"/>
            </a:endParaRPr>
          </a:p>
        </p:txBody>
      </p:sp>
      <p:sp>
        <p:nvSpPr>
          <p:cNvPr id="17" name="Textfeld 16"/>
          <p:cNvSpPr txBox="1"/>
          <p:nvPr/>
        </p:nvSpPr>
        <p:spPr>
          <a:xfrm>
            <a:off x="251520" y="6309320"/>
            <a:ext cx="504056" cy="261610"/>
          </a:xfrm>
          <a:prstGeom prst="rect">
            <a:avLst/>
          </a:prstGeom>
          <a:noFill/>
        </p:spPr>
        <p:txBody>
          <a:bodyPr wrap="square" rtlCol="0">
            <a:spAutoFit/>
          </a:bodyPr>
          <a:lstStyle/>
          <a:p>
            <a:r>
              <a:rPr lang="de-DE" sz="1100" dirty="0" smtClean="0">
                <a:latin typeface="Arial" panose="020B0604020202020204" pitchFamily="34" charset="0"/>
                <a:cs typeface="Arial" panose="020B0604020202020204" pitchFamily="34" charset="0"/>
              </a:rPr>
              <a:t>12</a:t>
            </a:r>
            <a:endParaRPr lang="de-DE"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23809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Line 4"/>
          <p:cNvSpPr>
            <a:spLocks noChangeShapeType="1"/>
          </p:cNvSpPr>
          <p:nvPr/>
        </p:nvSpPr>
        <p:spPr bwMode="auto">
          <a:xfrm>
            <a:off x="5940425" y="4375393"/>
            <a:ext cx="431800" cy="0"/>
          </a:xfrm>
          <a:prstGeom prst="line">
            <a:avLst/>
          </a:prstGeom>
          <a:noFill/>
          <a:ln w="9525">
            <a:noFill/>
            <a:round/>
            <a:headEnd/>
            <a:tailEnd/>
          </a:ln>
        </p:spPr>
        <p:txBody>
          <a:bodyPr anchor="ctr"/>
          <a:lstStyle/>
          <a:p>
            <a:endParaRPr lang="de-DE"/>
          </a:p>
        </p:txBody>
      </p:sp>
      <p:sp>
        <p:nvSpPr>
          <p:cNvPr id="6" name="Textfeld 3"/>
          <p:cNvSpPr txBox="1">
            <a:spLocks noChangeArrowheads="1"/>
          </p:cNvSpPr>
          <p:nvPr/>
        </p:nvSpPr>
        <p:spPr bwMode="auto">
          <a:xfrm>
            <a:off x="194101" y="961564"/>
            <a:ext cx="8696325" cy="523220"/>
          </a:xfrm>
          <a:prstGeom prst="rect">
            <a:avLst/>
          </a:prstGeom>
          <a:noFill/>
          <a:ln w="9525">
            <a:noFill/>
            <a:miter lim="800000"/>
            <a:headEnd/>
            <a:tailEnd/>
          </a:ln>
        </p:spPr>
        <p:txBody>
          <a:bodyPr>
            <a:spAutoFit/>
          </a:bodyPr>
          <a:lstStyle/>
          <a:p>
            <a:pPr algn="ctr"/>
            <a:r>
              <a:rPr lang="de-DE" sz="2800" dirty="0" smtClean="0">
                <a:latin typeface="Calibri"/>
                <a:cs typeface="Calibri"/>
              </a:rPr>
              <a:t>Struktur der Fachpläne (Beispiele) </a:t>
            </a:r>
            <a:endParaRPr lang="de-DE" sz="2800" dirty="0">
              <a:latin typeface="Calibri"/>
              <a:cs typeface="Calibri"/>
            </a:endParaRPr>
          </a:p>
        </p:txBody>
      </p:sp>
      <p:sp>
        <p:nvSpPr>
          <p:cNvPr id="4" name="Textfeld 3"/>
          <p:cNvSpPr txBox="1"/>
          <p:nvPr/>
        </p:nvSpPr>
        <p:spPr>
          <a:xfrm>
            <a:off x="251520" y="1484784"/>
            <a:ext cx="8892480" cy="646331"/>
          </a:xfrm>
          <a:prstGeom prst="rect">
            <a:avLst/>
          </a:prstGeom>
          <a:noFill/>
        </p:spPr>
        <p:txBody>
          <a:bodyPr wrap="square" rtlCol="0">
            <a:spAutoFit/>
          </a:bodyPr>
          <a:lstStyle/>
          <a:p>
            <a:r>
              <a:rPr lang="de-DE" sz="1800" b="1" dirty="0" smtClean="0">
                <a:latin typeface="Arial" panose="020B0604020202020204" pitchFamily="34" charset="0"/>
                <a:cs typeface="Arial" panose="020B0604020202020204" pitchFamily="34" charset="0"/>
              </a:rPr>
              <a:t>Sekundarstufe I Wirtschaft / Berufs- und Studienorientierung: </a:t>
            </a:r>
          </a:p>
          <a:p>
            <a:r>
              <a:rPr lang="de-DE" sz="1800" b="1" dirty="0" smtClean="0">
                <a:latin typeface="Arial" panose="020B0604020202020204" pitchFamily="34" charset="0"/>
                <a:cs typeface="Arial" panose="020B0604020202020204" pitchFamily="34" charset="0"/>
              </a:rPr>
              <a:t>Prozessbezogene Kompetenzen</a:t>
            </a:r>
          </a:p>
        </p:txBody>
      </p:sp>
      <p:sp>
        <p:nvSpPr>
          <p:cNvPr id="2" name="Textfeld 1"/>
          <p:cNvSpPr txBox="1"/>
          <p:nvPr/>
        </p:nvSpPr>
        <p:spPr>
          <a:xfrm>
            <a:off x="323528" y="2204864"/>
            <a:ext cx="6912768" cy="369332"/>
          </a:xfrm>
          <a:prstGeom prst="rect">
            <a:avLst/>
          </a:prstGeom>
          <a:noFill/>
          <a:ln w="9525" cap="sq">
            <a:solidFill>
              <a:schemeClr val="tx1"/>
            </a:solidFill>
            <a:miter lim="800000"/>
          </a:ln>
        </p:spPr>
        <p:txBody>
          <a:bodyPr wrap="square" rtlCol="0">
            <a:spAutoFit/>
          </a:bodyPr>
          <a:lstStyle/>
          <a:p>
            <a:r>
              <a:rPr lang="de-DE" sz="1800" b="1" dirty="0" smtClean="0">
                <a:latin typeface="Arial" panose="020B0604020202020204" pitchFamily="34" charset="0"/>
                <a:cs typeface="Arial" panose="020B0604020202020204" pitchFamily="34" charset="0"/>
              </a:rPr>
              <a:t>2.2 Urteilskompetenz</a:t>
            </a:r>
            <a:endParaRPr lang="de-DE" sz="1800" b="1" dirty="0">
              <a:latin typeface="Arial" panose="020B0604020202020204" pitchFamily="34" charset="0"/>
              <a:cs typeface="Arial" panose="020B0604020202020204" pitchFamily="34" charset="0"/>
            </a:endParaRPr>
          </a:p>
        </p:txBody>
      </p:sp>
      <p:sp>
        <p:nvSpPr>
          <p:cNvPr id="8" name="Textfeld 7"/>
          <p:cNvSpPr txBox="1"/>
          <p:nvPr/>
        </p:nvSpPr>
        <p:spPr>
          <a:xfrm>
            <a:off x="323528" y="2564904"/>
            <a:ext cx="6912768" cy="553998"/>
          </a:xfrm>
          <a:prstGeom prst="rect">
            <a:avLst/>
          </a:prstGeom>
          <a:noFill/>
          <a:ln w="9525" cap="sq">
            <a:solidFill>
              <a:schemeClr val="tx1"/>
            </a:solidFill>
            <a:miter lim="800000"/>
          </a:ln>
        </p:spPr>
        <p:txBody>
          <a:bodyPr wrap="square" rtlCol="0">
            <a:spAutoFit/>
          </a:bodyPr>
          <a:lstStyle/>
          <a:p>
            <a:r>
              <a:rPr lang="de-DE" sz="1500" dirty="0" smtClean="0">
                <a:latin typeface="Arial" panose="020B0604020202020204" pitchFamily="34" charset="0"/>
                <a:cs typeface="Arial" panose="020B0604020202020204" pitchFamily="34" charset="0"/>
              </a:rPr>
              <a:t>Die Schülerinnen und Schüler können</a:t>
            </a:r>
          </a:p>
          <a:p>
            <a:pPr marL="342900" indent="-342900">
              <a:buFont typeface="+mj-lt"/>
              <a:buAutoNum type="arabicPeriod"/>
            </a:pPr>
            <a:r>
              <a:rPr lang="de-DE" sz="1500" dirty="0" smtClean="0">
                <a:latin typeface="Arial" panose="020B0604020202020204" pitchFamily="34" charset="0"/>
                <a:cs typeface="Arial" panose="020B0604020202020204" pitchFamily="34" charset="0"/>
              </a:rPr>
              <a:t>ökonomisches </a:t>
            </a:r>
            <a:r>
              <a:rPr lang="de-DE" sz="1500" dirty="0">
                <a:latin typeface="Arial" panose="020B0604020202020204" pitchFamily="34" charset="0"/>
                <a:cs typeface="Arial" panose="020B0604020202020204" pitchFamily="34" charset="0"/>
              </a:rPr>
              <a:t>Handeln unter Sach- und Wertaspekten </a:t>
            </a:r>
            <a:r>
              <a:rPr lang="de-DE" sz="1500" dirty="0" smtClean="0">
                <a:latin typeface="Arial" panose="020B0604020202020204" pitchFamily="34" charset="0"/>
                <a:cs typeface="Arial" panose="020B0604020202020204" pitchFamily="34" charset="0"/>
              </a:rPr>
              <a:t>beurteilen. </a:t>
            </a:r>
          </a:p>
        </p:txBody>
      </p:sp>
      <p:sp>
        <p:nvSpPr>
          <p:cNvPr id="12" name="Textfeld 11"/>
          <p:cNvSpPr txBox="1"/>
          <p:nvPr/>
        </p:nvSpPr>
        <p:spPr>
          <a:xfrm>
            <a:off x="323528" y="3212976"/>
            <a:ext cx="6912768" cy="369332"/>
          </a:xfrm>
          <a:prstGeom prst="rect">
            <a:avLst/>
          </a:prstGeom>
          <a:noFill/>
          <a:ln w="9525" cap="sq">
            <a:solidFill>
              <a:schemeClr val="tx1"/>
            </a:solidFill>
            <a:miter lim="800000"/>
          </a:ln>
        </p:spPr>
        <p:txBody>
          <a:bodyPr wrap="square" rtlCol="0">
            <a:spAutoFit/>
          </a:bodyPr>
          <a:lstStyle/>
          <a:p>
            <a:r>
              <a:rPr lang="de-DE" sz="1800" b="1" dirty="0" smtClean="0">
                <a:latin typeface="Arial" panose="020B0604020202020204" pitchFamily="34" charset="0"/>
                <a:cs typeface="Arial" panose="020B0604020202020204" pitchFamily="34" charset="0"/>
              </a:rPr>
              <a:t>2.3 Handlungskompetenz</a:t>
            </a:r>
            <a:endParaRPr lang="de-DE" sz="1800" b="1" dirty="0">
              <a:latin typeface="Arial" panose="020B0604020202020204" pitchFamily="34" charset="0"/>
              <a:cs typeface="Arial" panose="020B0604020202020204" pitchFamily="34" charset="0"/>
            </a:endParaRPr>
          </a:p>
        </p:txBody>
      </p:sp>
      <p:sp>
        <p:nvSpPr>
          <p:cNvPr id="13" name="Textfeld 12"/>
          <p:cNvSpPr txBox="1"/>
          <p:nvPr/>
        </p:nvSpPr>
        <p:spPr>
          <a:xfrm>
            <a:off x="323528" y="3575338"/>
            <a:ext cx="6912768" cy="784830"/>
          </a:xfrm>
          <a:prstGeom prst="rect">
            <a:avLst/>
          </a:prstGeom>
          <a:noFill/>
          <a:ln w="9525" cap="sq">
            <a:solidFill>
              <a:schemeClr val="tx1"/>
            </a:solidFill>
            <a:miter lim="800000"/>
          </a:ln>
        </p:spPr>
        <p:txBody>
          <a:bodyPr wrap="square" rtlCol="0">
            <a:spAutoFit/>
          </a:bodyPr>
          <a:lstStyle/>
          <a:p>
            <a:r>
              <a:rPr lang="de-DE" sz="1500" dirty="0" smtClean="0">
                <a:latin typeface="Arial" panose="020B0604020202020204" pitchFamily="34" charset="0"/>
                <a:cs typeface="Arial" panose="020B0604020202020204" pitchFamily="34" charset="0"/>
              </a:rPr>
              <a:t>Die Schülerinnen und Schüler können</a:t>
            </a:r>
          </a:p>
          <a:p>
            <a:pPr marL="342900" indent="-342900">
              <a:buFont typeface="+mj-lt"/>
              <a:buAutoNum type="arabicPeriod"/>
            </a:pPr>
            <a:r>
              <a:rPr lang="de-DE" sz="1500" dirty="0" smtClean="0">
                <a:latin typeface="Arial" panose="020B0604020202020204" pitchFamily="34" charset="0"/>
                <a:cs typeface="Arial" panose="020B0604020202020204" pitchFamily="34" charset="0"/>
              </a:rPr>
              <a:t>ökonomische </a:t>
            </a:r>
            <a:r>
              <a:rPr lang="de-DE" sz="1500" dirty="0">
                <a:latin typeface="Arial" panose="020B0604020202020204" pitchFamily="34" charset="0"/>
                <a:cs typeface="Arial" panose="020B0604020202020204" pitchFamily="34" charset="0"/>
              </a:rPr>
              <a:t>Handlungsmöglichkeiten erkennen und ihr ökonomisches Handeln unter Wertvorstellungen stetig </a:t>
            </a:r>
            <a:r>
              <a:rPr lang="de-DE" sz="1500" dirty="0" smtClean="0">
                <a:latin typeface="Arial" panose="020B0604020202020204" pitchFamily="34" charset="0"/>
                <a:cs typeface="Arial" panose="020B0604020202020204" pitchFamily="34" charset="0"/>
              </a:rPr>
              <a:t>überprüfen. </a:t>
            </a:r>
          </a:p>
        </p:txBody>
      </p:sp>
      <p:sp>
        <p:nvSpPr>
          <p:cNvPr id="14" name="Textfeld 13"/>
          <p:cNvSpPr txBox="1"/>
          <p:nvPr/>
        </p:nvSpPr>
        <p:spPr>
          <a:xfrm>
            <a:off x="323528" y="4479503"/>
            <a:ext cx="6912768" cy="369332"/>
          </a:xfrm>
          <a:prstGeom prst="rect">
            <a:avLst/>
          </a:prstGeom>
          <a:noFill/>
          <a:ln w="9525" cap="sq">
            <a:solidFill>
              <a:schemeClr val="tx1"/>
            </a:solidFill>
            <a:miter lim="800000"/>
          </a:ln>
        </p:spPr>
        <p:txBody>
          <a:bodyPr wrap="square" rtlCol="0">
            <a:spAutoFit/>
          </a:bodyPr>
          <a:lstStyle/>
          <a:p>
            <a:r>
              <a:rPr lang="de-DE" sz="1800" b="1" dirty="0" smtClean="0">
                <a:latin typeface="Arial" panose="020B0604020202020204" pitchFamily="34" charset="0"/>
                <a:cs typeface="Arial" panose="020B0604020202020204" pitchFamily="34" charset="0"/>
              </a:rPr>
              <a:t>2.4 Methodenkompetenz</a:t>
            </a:r>
            <a:endParaRPr lang="de-DE" sz="1800" b="1" dirty="0">
              <a:latin typeface="Arial" panose="020B0604020202020204" pitchFamily="34" charset="0"/>
              <a:cs typeface="Arial" panose="020B0604020202020204" pitchFamily="34" charset="0"/>
            </a:endParaRPr>
          </a:p>
        </p:txBody>
      </p:sp>
      <p:sp>
        <p:nvSpPr>
          <p:cNvPr id="15" name="Textfeld 14"/>
          <p:cNvSpPr txBox="1"/>
          <p:nvPr/>
        </p:nvSpPr>
        <p:spPr>
          <a:xfrm>
            <a:off x="323528" y="4841865"/>
            <a:ext cx="6912768" cy="1015663"/>
          </a:xfrm>
          <a:prstGeom prst="rect">
            <a:avLst/>
          </a:prstGeom>
          <a:noFill/>
          <a:ln w="9525" cap="sq">
            <a:solidFill>
              <a:schemeClr val="tx1"/>
            </a:solidFill>
            <a:miter lim="800000"/>
          </a:ln>
        </p:spPr>
        <p:txBody>
          <a:bodyPr wrap="square" rtlCol="0">
            <a:spAutoFit/>
          </a:bodyPr>
          <a:lstStyle/>
          <a:p>
            <a:r>
              <a:rPr lang="de-DE" sz="1500" dirty="0" smtClean="0">
                <a:latin typeface="Arial" panose="020B0604020202020204" pitchFamily="34" charset="0"/>
                <a:cs typeface="Arial" panose="020B0604020202020204" pitchFamily="34" charset="0"/>
              </a:rPr>
              <a:t>Die Schülerinnen und Schüler können</a:t>
            </a:r>
          </a:p>
          <a:p>
            <a:pPr marL="342900" indent="-342900">
              <a:buFont typeface="+mj-lt"/>
              <a:buAutoNum type="arabicPeriod"/>
            </a:pPr>
            <a:r>
              <a:rPr lang="de-DE" sz="1500" dirty="0" smtClean="0">
                <a:latin typeface="Arial" panose="020B0604020202020204" pitchFamily="34" charset="0"/>
                <a:cs typeface="Arial" panose="020B0604020202020204" pitchFamily="34" charset="0"/>
              </a:rPr>
              <a:t>ökonomisches </a:t>
            </a:r>
            <a:r>
              <a:rPr lang="de-DE" sz="1500" dirty="0">
                <a:latin typeface="Arial" panose="020B0604020202020204" pitchFamily="34" charset="0"/>
                <a:cs typeface="Arial" panose="020B0604020202020204" pitchFamily="34" charset="0"/>
              </a:rPr>
              <a:t>Handeln mithilfe handlungsorientierter Methoden simulieren: zum Beispiel Wettbewerbe, Planspiel, Schülerfirma, Waren- und Dienstleistungstest, Kauf- und Verkaufsgespräch, </a:t>
            </a:r>
            <a:r>
              <a:rPr lang="de-DE" sz="1500" dirty="0" smtClean="0">
                <a:latin typeface="Arial" panose="020B0604020202020204" pitchFamily="34" charset="0"/>
                <a:cs typeface="Arial" panose="020B0604020202020204" pitchFamily="34" charset="0"/>
              </a:rPr>
              <a:t>Bewerbungssituationen.</a:t>
            </a:r>
          </a:p>
        </p:txBody>
      </p:sp>
      <p:sp>
        <p:nvSpPr>
          <p:cNvPr id="17" name="Textfeld 16"/>
          <p:cNvSpPr txBox="1"/>
          <p:nvPr/>
        </p:nvSpPr>
        <p:spPr>
          <a:xfrm>
            <a:off x="251520" y="6309320"/>
            <a:ext cx="504056" cy="261610"/>
          </a:xfrm>
          <a:prstGeom prst="rect">
            <a:avLst/>
          </a:prstGeom>
          <a:noFill/>
        </p:spPr>
        <p:txBody>
          <a:bodyPr wrap="square" rtlCol="0">
            <a:spAutoFit/>
          </a:bodyPr>
          <a:lstStyle/>
          <a:p>
            <a:r>
              <a:rPr lang="de-DE" sz="1100" dirty="0" smtClean="0">
                <a:latin typeface="Arial" panose="020B0604020202020204" pitchFamily="34" charset="0"/>
                <a:cs typeface="Arial" panose="020B0604020202020204" pitchFamily="34" charset="0"/>
              </a:rPr>
              <a:t>13</a:t>
            </a:r>
            <a:endParaRPr lang="de-DE" sz="1100" dirty="0">
              <a:latin typeface="Arial" panose="020B0604020202020204" pitchFamily="34" charset="0"/>
              <a:cs typeface="Arial" panose="020B0604020202020204" pitchFamily="34" charset="0"/>
            </a:endParaRPr>
          </a:p>
        </p:txBody>
      </p:sp>
      <p:pic>
        <p:nvPicPr>
          <p:cNvPr id="18" name="Bild 3"/>
          <p:cNvPicPr>
            <a:picLocks noChangeAspect="1"/>
          </p:cNvPicPr>
          <p:nvPr/>
        </p:nvPicPr>
        <p:blipFill>
          <a:blip r:embed="rId3"/>
          <a:stretch>
            <a:fillRect/>
          </a:stretch>
        </p:blipFill>
        <p:spPr>
          <a:xfrm>
            <a:off x="7563172" y="1124744"/>
            <a:ext cx="1257300" cy="1778000"/>
          </a:xfrm>
          <a:prstGeom prst="rect">
            <a:avLst/>
          </a:prstGeom>
        </p:spPr>
      </p:pic>
    </p:spTree>
    <p:extLst>
      <p:ext uri="{BB962C8B-B14F-4D97-AF65-F5344CB8AC3E}">
        <p14:creationId xmlns:p14="http://schemas.microsoft.com/office/powerpoint/2010/main" val="1201321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Line 4"/>
          <p:cNvSpPr>
            <a:spLocks noChangeShapeType="1"/>
          </p:cNvSpPr>
          <p:nvPr/>
        </p:nvSpPr>
        <p:spPr bwMode="auto">
          <a:xfrm>
            <a:off x="5940425" y="4724400"/>
            <a:ext cx="431800" cy="0"/>
          </a:xfrm>
          <a:prstGeom prst="line">
            <a:avLst/>
          </a:prstGeom>
          <a:noFill/>
          <a:ln w="9525">
            <a:noFill/>
            <a:round/>
            <a:headEnd/>
            <a:tailEnd/>
          </a:ln>
        </p:spPr>
        <p:txBody>
          <a:bodyPr anchor="ctr"/>
          <a:lstStyle/>
          <a:p>
            <a:endParaRPr lang="de-DE"/>
          </a:p>
        </p:txBody>
      </p:sp>
      <p:sp>
        <p:nvSpPr>
          <p:cNvPr id="6" name="Textfeld 3"/>
          <p:cNvSpPr txBox="1">
            <a:spLocks noChangeArrowheads="1"/>
          </p:cNvSpPr>
          <p:nvPr/>
        </p:nvSpPr>
        <p:spPr bwMode="auto">
          <a:xfrm>
            <a:off x="194101" y="961564"/>
            <a:ext cx="8696325" cy="523220"/>
          </a:xfrm>
          <a:prstGeom prst="rect">
            <a:avLst/>
          </a:prstGeom>
          <a:noFill/>
          <a:ln w="9525">
            <a:noFill/>
            <a:miter lim="800000"/>
            <a:headEnd/>
            <a:tailEnd/>
          </a:ln>
        </p:spPr>
        <p:txBody>
          <a:bodyPr>
            <a:spAutoFit/>
          </a:bodyPr>
          <a:lstStyle/>
          <a:p>
            <a:pPr algn="ctr"/>
            <a:r>
              <a:rPr lang="de-DE" sz="2800" dirty="0" smtClean="0">
                <a:latin typeface="Calibri"/>
                <a:cs typeface="Calibri"/>
              </a:rPr>
              <a:t>Struktur der Fachpläne (Beispiele)</a:t>
            </a:r>
            <a:endParaRPr lang="de-DE" sz="2800" dirty="0">
              <a:latin typeface="Calibri"/>
              <a:cs typeface="Calibri"/>
            </a:endParaRPr>
          </a:p>
        </p:txBody>
      </p:sp>
      <p:sp>
        <p:nvSpPr>
          <p:cNvPr id="4" name="Textfeld 3"/>
          <p:cNvSpPr txBox="1"/>
          <p:nvPr/>
        </p:nvSpPr>
        <p:spPr>
          <a:xfrm>
            <a:off x="251520" y="1425550"/>
            <a:ext cx="8928992" cy="646331"/>
          </a:xfrm>
          <a:prstGeom prst="rect">
            <a:avLst/>
          </a:prstGeom>
          <a:noFill/>
        </p:spPr>
        <p:txBody>
          <a:bodyPr wrap="square" rtlCol="0">
            <a:spAutoFit/>
          </a:bodyPr>
          <a:lstStyle/>
          <a:p>
            <a:r>
              <a:rPr lang="de-DE" sz="1800" b="1" dirty="0" smtClean="0">
                <a:latin typeface="Arial" panose="020B0604020202020204" pitchFamily="34" charset="0"/>
                <a:cs typeface="Arial" panose="020B0604020202020204" pitchFamily="34" charset="0"/>
              </a:rPr>
              <a:t>Sekundarstufe I Wirtschaft / Berufs- und Studienorientierung:</a:t>
            </a:r>
          </a:p>
          <a:p>
            <a:r>
              <a:rPr lang="de-DE" sz="1800" b="1" dirty="0" smtClean="0">
                <a:latin typeface="Arial" panose="020B0604020202020204" pitchFamily="34" charset="0"/>
                <a:cs typeface="Arial" panose="020B0604020202020204" pitchFamily="34" charset="0"/>
              </a:rPr>
              <a:t>Standards für inhaltsbezogene </a:t>
            </a:r>
            <a:r>
              <a:rPr lang="de-DE" sz="1800" b="1" dirty="0">
                <a:latin typeface="Arial" panose="020B0604020202020204" pitchFamily="34" charset="0"/>
                <a:cs typeface="Arial" panose="020B0604020202020204" pitchFamily="34" charset="0"/>
              </a:rPr>
              <a:t>Kompetenzen (Standardstufe HSA) </a:t>
            </a:r>
            <a:endParaRPr lang="de-DE" sz="1800" b="1" dirty="0" smtClean="0">
              <a:latin typeface="Arial" panose="020B0604020202020204" pitchFamily="34" charset="0"/>
              <a:cs typeface="Arial" panose="020B0604020202020204" pitchFamily="34" charset="0"/>
            </a:endParaRPr>
          </a:p>
        </p:txBody>
      </p:sp>
      <p:sp>
        <p:nvSpPr>
          <p:cNvPr id="2" name="Textfeld 1"/>
          <p:cNvSpPr txBox="1"/>
          <p:nvPr/>
        </p:nvSpPr>
        <p:spPr>
          <a:xfrm>
            <a:off x="323528" y="2217400"/>
            <a:ext cx="6912768" cy="369332"/>
          </a:xfrm>
          <a:prstGeom prst="rect">
            <a:avLst/>
          </a:prstGeom>
          <a:noFill/>
          <a:ln w="0" cap="sq">
            <a:solidFill>
              <a:schemeClr val="tx1"/>
            </a:solidFill>
            <a:miter lim="800000"/>
          </a:ln>
        </p:spPr>
        <p:txBody>
          <a:bodyPr wrap="square" rtlCol="0">
            <a:spAutoFit/>
          </a:bodyPr>
          <a:lstStyle/>
          <a:p>
            <a:r>
              <a:rPr lang="de-DE" sz="1800" b="1" dirty="0" smtClean="0">
                <a:latin typeface="Arial" panose="020B0604020202020204" pitchFamily="34" charset="0"/>
                <a:cs typeface="Arial" panose="020B0604020202020204" pitchFamily="34" charset="0"/>
              </a:rPr>
              <a:t>3.1.1.1 Konsument</a:t>
            </a:r>
            <a:endParaRPr lang="de-DE" sz="1800" b="1" dirty="0">
              <a:latin typeface="Arial" panose="020B0604020202020204" pitchFamily="34" charset="0"/>
              <a:cs typeface="Arial" panose="020B0604020202020204" pitchFamily="34" charset="0"/>
            </a:endParaRPr>
          </a:p>
        </p:txBody>
      </p:sp>
      <p:sp>
        <p:nvSpPr>
          <p:cNvPr id="8" name="Textfeld 7"/>
          <p:cNvSpPr txBox="1"/>
          <p:nvPr/>
        </p:nvSpPr>
        <p:spPr>
          <a:xfrm>
            <a:off x="323528" y="2579762"/>
            <a:ext cx="6912768" cy="1107996"/>
          </a:xfrm>
          <a:prstGeom prst="rect">
            <a:avLst/>
          </a:prstGeom>
          <a:noFill/>
          <a:ln w="9525" cap="sq">
            <a:solidFill>
              <a:schemeClr val="tx1"/>
            </a:solidFill>
            <a:miter lim="800000"/>
          </a:ln>
        </p:spPr>
        <p:txBody>
          <a:bodyPr wrap="square" rtlCol="0">
            <a:spAutoFit/>
          </a:bodyPr>
          <a:lstStyle/>
          <a:p>
            <a:r>
              <a:rPr lang="de-DE" sz="1600" dirty="0" smtClean="0">
                <a:latin typeface="Arial" panose="020B0604020202020204" pitchFamily="34" charset="0"/>
                <a:cs typeface="Arial" panose="020B0604020202020204" pitchFamily="34" charset="0"/>
              </a:rPr>
              <a:t>Die Schülerinnen und Schüler erörtern mögliche Verhaltensweisen bei ihren Konsumentscheidungen und beurteilen Erwartungen und Handlungen in Tauschsituationen (…)</a:t>
            </a:r>
          </a:p>
          <a:p>
            <a:r>
              <a:rPr lang="de-DE" sz="1600" dirty="0" smtClean="0">
                <a:latin typeface="Arial" panose="020B0604020202020204" pitchFamily="34" charset="0"/>
                <a:cs typeface="Arial" panose="020B0604020202020204" pitchFamily="34" charset="0"/>
              </a:rPr>
              <a:t>Die Schülerinnen und Schüler können</a:t>
            </a:r>
            <a:endParaRPr lang="de-DE" sz="1800" dirty="0" smtClean="0">
              <a:latin typeface="Arial" panose="020B0604020202020204" pitchFamily="34" charset="0"/>
              <a:cs typeface="Arial" panose="020B0604020202020204" pitchFamily="34" charset="0"/>
            </a:endParaRPr>
          </a:p>
        </p:txBody>
      </p:sp>
      <p:graphicFrame>
        <p:nvGraphicFramePr>
          <p:cNvPr id="3" name="Tabelle 2"/>
          <p:cNvGraphicFramePr>
            <a:graphicFrameLocks noGrp="1"/>
          </p:cNvGraphicFramePr>
          <p:nvPr>
            <p:extLst>
              <p:ext uri="{D42A27DB-BD31-4B8C-83A1-F6EECF244321}">
                <p14:modId xmlns:p14="http://schemas.microsoft.com/office/powerpoint/2010/main" val="1178138841"/>
              </p:ext>
            </p:extLst>
          </p:nvPr>
        </p:nvGraphicFramePr>
        <p:xfrm>
          <a:off x="323528" y="3657560"/>
          <a:ext cx="6912768" cy="2248301"/>
        </p:xfrm>
        <a:graphic>
          <a:graphicData uri="http://schemas.openxmlformats.org/drawingml/2006/table">
            <a:tbl>
              <a:tblPr firstRow="1" bandRow="1">
                <a:tableStyleId>{5C22544A-7EE6-4342-B048-85BDC9FD1C3A}</a:tableStyleId>
              </a:tblPr>
              <a:tblGrid>
                <a:gridCol w="2313236"/>
                <a:gridCol w="2313236"/>
                <a:gridCol w="2286296"/>
              </a:tblGrid>
              <a:tr h="337171">
                <a:tc>
                  <a:txBody>
                    <a:bodyPr/>
                    <a:lstStyle/>
                    <a:p>
                      <a:pPr algn="ctr"/>
                      <a:r>
                        <a:rPr lang="de-DE" dirty="0" smtClean="0">
                          <a:solidFill>
                            <a:schemeClr val="tx1"/>
                          </a:solidFill>
                          <a:latin typeface="Arial" panose="020B0604020202020204" pitchFamily="34" charset="0"/>
                          <a:cs typeface="Arial" panose="020B0604020202020204" pitchFamily="34" charset="0"/>
                        </a:rPr>
                        <a:t>G2 </a:t>
                      </a:r>
                      <a:r>
                        <a:rPr lang="de-DE" sz="1100" dirty="0" smtClean="0">
                          <a:solidFill>
                            <a:schemeClr val="tx1"/>
                          </a:solidFill>
                          <a:latin typeface="Arial" panose="020B0604020202020204" pitchFamily="34" charset="0"/>
                          <a:cs typeface="Arial" panose="020B0604020202020204" pitchFamily="34" charset="0"/>
                        </a:rPr>
                        <a:t>(Grundlegendes</a:t>
                      </a:r>
                      <a:r>
                        <a:rPr lang="de-DE" sz="1100" baseline="0" dirty="0" smtClean="0">
                          <a:solidFill>
                            <a:schemeClr val="tx1"/>
                          </a:solidFill>
                          <a:latin typeface="Arial" panose="020B0604020202020204" pitchFamily="34" charset="0"/>
                          <a:cs typeface="Arial" panose="020B0604020202020204" pitchFamily="34" charset="0"/>
                        </a:rPr>
                        <a:t> Niveau) </a:t>
                      </a:r>
                      <a:endParaRPr lang="de-DE" sz="11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dirty="0" smtClean="0">
                          <a:solidFill>
                            <a:schemeClr val="tx1"/>
                          </a:solidFill>
                          <a:latin typeface="Arial" panose="020B0604020202020204" pitchFamily="34" charset="0"/>
                          <a:cs typeface="Arial" panose="020B0604020202020204" pitchFamily="34" charset="0"/>
                        </a:rPr>
                        <a:t>M2 </a:t>
                      </a:r>
                      <a:r>
                        <a:rPr lang="de-DE" sz="1100" dirty="0" smtClean="0">
                          <a:solidFill>
                            <a:schemeClr val="tx1"/>
                          </a:solidFill>
                          <a:latin typeface="Arial" panose="020B0604020202020204" pitchFamily="34" charset="0"/>
                          <a:cs typeface="Arial" panose="020B0604020202020204" pitchFamily="34" charset="0"/>
                        </a:rPr>
                        <a:t>(Mittleres </a:t>
                      </a:r>
                      <a:r>
                        <a:rPr lang="de-DE" sz="1100" baseline="0" dirty="0" smtClean="0">
                          <a:solidFill>
                            <a:schemeClr val="tx1"/>
                          </a:solidFill>
                          <a:latin typeface="Arial" panose="020B0604020202020204" pitchFamily="34" charset="0"/>
                          <a:cs typeface="Arial" panose="020B0604020202020204" pitchFamily="34" charset="0"/>
                        </a:rPr>
                        <a:t>Niveau)</a:t>
                      </a:r>
                      <a:endParaRPr lang="de-DE" sz="11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dirty="0" smtClean="0">
                          <a:solidFill>
                            <a:schemeClr val="tx1"/>
                          </a:solidFill>
                          <a:latin typeface="Arial" panose="020B0604020202020204" pitchFamily="34" charset="0"/>
                          <a:cs typeface="Arial" panose="020B0604020202020204" pitchFamily="34" charset="0"/>
                        </a:rPr>
                        <a:t>E2 </a:t>
                      </a:r>
                      <a:r>
                        <a:rPr lang="de-DE" sz="1100" dirty="0" smtClean="0">
                          <a:solidFill>
                            <a:schemeClr val="tx1"/>
                          </a:solidFill>
                          <a:latin typeface="Arial" panose="020B0604020202020204" pitchFamily="34" charset="0"/>
                          <a:cs typeface="Arial" panose="020B0604020202020204" pitchFamily="34" charset="0"/>
                        </a:rPr>
                        <a:t>(Erweitertes</a:t>
                      </a:r>
                      <a:r>
                        <a:rPr lang="de-DE" sz="1100" baseline="0" dirty="0" smtClean="0">
                          <a:solidFill>
                            <a:schemeClr val="tx1"/>
                          </a:solidFill>
                          <a:latin typeface="Arial" panose="020B0604020202020204" pitchFamily="34" charset="0"/>
                          <a:cs typeface="Arial" panose="020B0604020202020204" pitchFamily="34" charset="0"/>
                        </a:rPr>
                        <a:t> Niveau) </a:t>
                      </a:r>
                      <a:endParaRPr lang="de-DE" sz="11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r>
              <a:tr h="1882541">
                <a:tc>
                  <a:txBody>
                    <a:bodyPr/>
                    <a:lstStyle/>
                    <a:p>
                      <a:r>
                        <a:rPr lang="de-DE" sz="1600" dirty="0" smtClean="0">
                          <a:solidFill>
                            <a:schemeClr val="tx1"/>
                          </a:solidFill>
                          <a:latin typeface="Arial" panose="020B0604020202020204" pitchFamily="34" charset="0"/>
                          <a:cs typeface="Arial" panose="020B0604020202020204" pitchFamily="34" charset="0"/>
                        </a:rPr>
                        <a:t>(2)</a:t>
                      </a:r>
                      <a:r>
                        <a:rPr lang="de-DE" sz="1600" baseline="0" dirty="0" smtClean="0">
                          <a:solidFill>
                            <a:schemeClr val="tx1"/>
                          </a:solidFill>
                          <a:latin typeface="Arial" panose="020B0604020202020204" pitchFamily="34" charset="0"/>
                          <a:cs typeface="Arial" panose="020B0604020202020204" pitchFamily="34" charset="0"/>
                        </a:rPr>
                        <a:t> Einen Haushalts-plan (Einnahmen-Ausgaben-Rechnung) erstellen und inhaltlich beurteilen</a:t>
                      </a:r>
                      <a:endParaRPr lang="de-DE" sz="16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de-DE" sz="1600" dirty="0" smtClean="0">
                          <a:solidFill>
                            <a:schemeClr val="tx1"/>
                          </a:solidFill>
                          <a:latin typeface="Arial" panose="020B0604020202020204" pitchFamily="34" charset="0"/>
                          <a:cs typeface="Arial" panose="020B0604020202020204" pitchFamily="34" charset="0"/>
                        </a:rPr>
                        <a:t>(2)</a:t>
                      </a:r>
                      <a:r>
                        <a:rPr lang="de-DE" sz="1600" baseline="0" dirty="0" smtClean="0">
                          <a:solidFill>
                            <a:schemeClr val="tx1"/>
                          </a:solidFill>
                          <a:latin typeface="Arial" panose="020B0604020202020204" pitchFamily="34" charset="0"/>
                          <a:cs typeface="Arial" panose="020B0604020202020204" pitchFamily="34" charset="0"/>
                        </a:rPr>
                        <a:t> Einen Haushalts-plan (Einnahmen-Ausgaben-Rechnung) erstellen </a:t>
                      </a:r>
                      <a:r>
                        <a:rPr lang="de-DE" sz="1600" baseline="0" dirty="0" smtClean="0">
                          <a:solidFill>
                            <a:schemeClr val="tx1"/>
                          </a:solidFill>
                          <a:effectLst/>
                          <a:latin typeface="Arial" panose="020B0604020202020204" pitchFamily="34" charset="0"/>
                          <a:cs typeface="Arial" panose="020B0604020202020204" pitchFamily="34" charset="0"/>
                        </a:rPr>
                        <a:t>sowie Haushaltspläne inhaltlich vergleichen </a:t>
                      </a:r>
                      <a:r>
                        <a:rPr lang="de-DE" sz="1600" baseline="0" dirty="0" smtClean="0">
                          <a:solidFill>
                            <a:schemeClr val="tx1"/>
                          </a:solidFill>
                          <a:latin typeface="Arial" panose="020B0604020202020204" pitchFamily="34" charset="0"/>
                          <a:cs typeface="Arial" panose="020B0604020202020204" pitchFamily="34" charset="0"/>
                        </a:rPr>
                        <a:t>und beurteilen </a:t>
                      </a:r>
                      <a:endParaRPr lang="de-DE" sz="16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dirty="0" smtClean="0">
                          <a:solidFill>
                            <a:schemeClr val="tx1"/>
                          </a:solidFill>
                          <a:latin typeface="Arial" panose="020B0604020202020204" pitchFamily="34" charset="0"/>
                          <a:cs typeface="Arial" panose="020B0604020202020204" pitchFamily="34" charset="0"/>
                        </a:rPr>
                        <a:t>(2)</a:t>
                      </a:r>
                      <a:r>
                        <a:rPr lang="de-DE" sz="1600" baseline="0" dirty="0" smtClean="0">
                          <a:solidFill>
                            <a:schemeClr val="tx1"/>
                          </a:solidFill>
                          <a:latin typeface="Arial" panose="020B0604020202020204" pitchFamily="34" charset="0"/>
                          <a:cs typeface="Arial" panose="020B0604020202020204" pitchFamily="34" charset="0"/>
                        </a:rPr>
                        <a:t> Einen Haushalts-plan (Einnahmen-Ausgaben-Rechnung) erstellen und Haushaltspläne strukturell vergleichen und beurteilen</a:t>
                      </a:r>
                      <a:endParaRPr lang="de-DE" sz="1600" dirty="0" smtClean="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11" name="Abgerundetes Rechteck 10"/>
          <p:cNvSpPr/>
          <p:nvPr/>
        </p:nvSpPr>
        <p:spPr>
          <a:xfrm>
            <a:off x="7452320" y="4869160"/>
            <a:ext cx="1584176" cy="648072"/>
          </a:xfrm>
          <a:prstGeom prst="roundRect">
            <a:avLst/>
          </a:prstGeom>
          <a:solidFill>
            <a:srgbClr val="FFFFCC"/>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spcAft>
                <a:spcPts val="0"/>
              </a:spcAft>
            </a:pPr>
            <a:r>
              <a:rPr lang="de-DE" sz="1400" b="1" dirty="0" smtClean="0">
                <a:latin typeface="Arial" panose="020B0604020202020204" pitchFamily="34" charset="0"/>
                <a:ea typeface="Calibri"/>
                <a:cs typeface="Arial" panose="020B0604020202020204" pitchFamily="34" charset="0"/>
              </a:rPr>
              <a:t>Niveaustufen</a:t>
            </a:r>
            <a:endParaRPr lang="de-DE" sz="1400" b="1" dirty="0">
              <a:latin typeface="Arial" panose="020B0604020202020204" pitchFamily="34" charset="0"/>
              <a:ea typeface="Calibri"/>
              <a:cs typeface="Arial" panose="020B0604020202020204" pitchFamily="34" charset="0"/>
            </a:endParaRPr>
          </a:p>
        </p:txBody>
      </p:sp>
      <p:sp>
        <p:nvSpPr>
          <p:cNvPr id="9" name="Textfeld 8"/>
          <p:cNvSpPr txBox="1"/>
          <p:nvPr/>
        </p:nvSpPr>
        <p:spPr>
          <a:xfrm>
            <a:off x="251520" y="6309320"/>
            <a:ext cx="504056" cy="261610"/>
          </a:xfrm>
          <a:prstGeom prst="rect">
            <a:avLst/>
          </a:prstGeom>
          <a:noFill/>
        </p:spPr>
        <p:txBody>
          <a:bodyPr wrap="square" rtlCol="0">
            <a:spAutoFit/>
          </a:bodyPr>
          <a:lstStyle/>
          <a:p>
            <a:r>
              <a:rPr lang="de-DE" sz="1100" dirty="0" smtClean="0">
                <a:latin typeface="Arial" panose="020B0604020202020204" pitchFamily="34" charset="0"/>
                <a:cs typeface="Arial" panose="020B0604020202020204" pitchFamily="34" charset="0"/>
              </a:rPr>
              <a:t>14</a:t>
            </a:r>
            <a:endParaRPr lang="de-DE"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30056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Line 4"/>
          <p:cNvSpPr>
            <a:spLocks noChangeShapeType="1"/>
          </p:cNvSpPr>
          <p:nvPr/>
        </p:nvSpPr>
        <p:spPr bwMode="auto">
          <a:xfrm>
            <a:off x="5940425" y="4724400"/>
            <a:ext cx="431800" cy="0"/>
          </a:xfrm>
          <a:prstGeom prst="line">
            <a:avLst/>
          </a:prstGeom>
          <a:noFill/>
          <a:ln w="9525">
            <a:noFill/>
            <a:round/>
            <a:headEnd/>
            <a:tailEnd/>
          </a:ln>
        </p:spPr>
        <p:txBody>
          <a:bodyPr anchor="ctr"/>
          <a:lstStyle/>
          <a:p>
            <a:endParaRPr lang="de-DE"/>
          </a:p>
        </p:txBody>
      </p:sp>
      <p:sp>
        <p:nvSpPr>
          <p:cNvPr id="6" name="Textfeld 3"/>
          <p:cNvSpPr txBox="1">
            <a:spLocks noChangeArrowheads="1"/>
          </p:cNvSpPr>
          <p:nvPr/>
        </p:nvSpPr>
        <p:spPr bwMode="auto">
          <a:xfrm>
            <a:off x="194101" y="961564"/>
            <a:ext cx="8696325" cy="523220"/>
          </a:xfrm>
          <a:prstGeom prst="rect">
            <a:avLst/>
          </a:prstGeom>
          <a:noFill/>
          <a:ln w="9525">
            <a:noFill/>
            <a:miter lim="800000"/>
            <a:headEnd/>
            <a:tailEnd/>
          </a:ln>
        </p:spPr>
        <p:txBody>
          <a:bodyPr>
            <a:spAutoFit/>
          </a:bodyPr>
          <a:lstStyle/>
          <a:p>
            <a:pPr algn="ctr"/>
            <a:r>
              <a:rPr lang="de-DE" sz="2800" dirty="0" smtClean="0">
                <a:latin typeface="Calibri"/>
                <a:cs typeface="Calibri"/>
              </a:rPr>
              <a:t>Struktur der Fachpläne (Beispiele)</a:t>
            </a:r>
            <a:endParaRPr lang="de-DE" sz="2800" dirty="0">
              <a:latin typeface="Calibri"/>
              <a:cs typeface="Calibri"/>
            </a:endParaRPr>
          </a:p>
        </p:txBody>
      </p:sp>
      <p:sp>
        <p:nvSpPr>
          <p:cNvPr id="4" name="Textfeld 3"/>
          <p:cNvSpPr txBox="1"/>
          <p:nvPr/>
        </p:nvSpPr>
        <p:spPr>
          <a:xfrm>
            <a:off x="251520" y="1425550"/>
            <a:ext cx="8928992" cy="923330"/>
          </a:xfrm>
          <a:prstGeom prst="rect">
            <a:avLst/>
          </a:prstGeom>
          <a:noFill/>
        </p:spPr>
        <p:txBody>
          <a:bodyPr wrap="square" rtlCol="0">
            <a:spAutoFit/>
          </a:bodyPr>
          <a:lstStyle/>
          <a:p>
            <a:r>
              <a:rPr lang="de-DE" sz="1800" b="1" dirty="0" smtClean="0">
                <a:latin typeface="Arial" panose="020B0604020202020204" pitchFamily="34" charset="0"/>
                <a:cs typeface="Arial" panose="020B0604020202020204" pitchFamily="34" charset="0"/>
              </a:rPr>
              <a:t>Gymnasium Deutsch</a:t>
            </a:r>
          </a:p>
          <a:p>
            <a:r>
              <a:rPr lang="de-DE" sz="1800" b="1" dirty="0" smtClean="0">
                <a:latin typeface="Arial" panose="020B0604020202020204" pitchFamily="34" charset="0"/>
                <a:cs typeface="Arial" panose="020B0604020202020204" pitchFamily="34" charset="0"/>
              </a:rPr>
              <a:t>Standards für inhaltsbezogene Kompetenzen (Standardstufe 8) </a:t>
            </a:r>
            <a:endParaRPr lang="de-DE" sz="1800" b="1" dirty="0">
              <a:latin typeface="Arial" panose="020B0604020202020204" pitchFamily="34" charset="0"/>
              <a:cs typeface="Arial" panose="020B0604020202020204" pitchFamily="34" charset="0"/>
            </a:endParaRPr>
          </a:p>
          <a:p>
            <a:endParaRPr lang="de-DE" sz="1800" b="1" dirty="0" smtClean="0">
              <a:latin typeface="Arial" panose="020B0604020202020204" pitchFamily="34" charset="0"/>
              <a:cs typeface="Arial" panose="020B0604020202020204" pitchFamily="34" charset="0"/>
            </a:endParaRPr>
          </a:p>
        </p:txBody>
      </p:sp>
      <p:sp>
        <p:nvSpPr>
          <p:cNvPr id="2" name="Textfeld 1"/>
          <p:cNvSpPr txBox="1"/>
          <p:nvPr/>
        </p:nvSpPr>
        <p:spPr>
          <a:xfrm>
            <a:off x="323528" y="2217400"/>
            <a:ext cx="6912768" cy="369332"/>
          </a:xfrm>
          <a:prstGeom prst="rect">
            <a:avLst/>
          </a:prstGeom>
          <a:noFill/>
          <a:ln w="0" cap="sq">
            <a:solidFill>
              <a:schemeClr val="tx1"/>
            </a:solidFill>
            <a:miter lim="800000"/>
          </a:ln>
        </p:spPr>
        <p:txBody>
          <a:bodyPr wrap="square" rtlCol="0">
            <a:spAutoFit/>
          </a:bodyPr>
          <a:lstStyle/>
          <a:p>
            <a:r>
              <a:rPr lang="de-DE" sz="1800" b="1" dirty="0" smtClean="0">
                <a:latin typeface="Arial" panose="020B0604020202020204" pitchFamily="34" charset="0"/>
                <a:cs typeface="Arial" panose="020B0604020202020204" pitchFamily="34" charset="0"/>
              </a:rPr>
              <a:t>3.2.1.1 Sach- und Gebrauchstexte</a:t>
            </a:r>
            <a:endParaRPr lang="de-DE" sz="1800" b="1" dirty="0">
              <a:latin typeface="Arial" panose="020B0604020202020204" pitchFamily="34" charset="0"/>
              <a:cs typeface="Arial" panose="020B0604020202020204" pitchFamily="34" charset="0"/>
            </a:endParaRPr>
          </a:p>
        </p:txBody>
      </p:sp>
      <p:sp>
        <p:nvSpPr>
          <p:cNvPr id="8" name="Textfeld 7"/>
          <p:cNvSpPr txBox="1"/>
          <p:nvPr/>
        </p:nvSpPr>
        <p:spPr>
          <a:xfrm>
            <a:off x="323528" y="2579762"/>
            <a:ext cx="6912768" cy="830997"/>
          </a:xfrm>
          <a:prstGeom prst="rect">
            <a:avLst/>
          </a:prstGeom>
          <a:noFill/>
          <a:ln w="9525" cap="sq">
            <a:solidFill>
              <a:schemeClr val="tx1"/>
            </a:solidFill>
            <a:miter lim="800000"/>
          </a:ln>
        </p:spPr>
        <p:txBody>
          <a:bodyPr wrap="square" rtlCol="0">
            <a:spAutoFit/>
          </a:bodyPr>
          <a:lstStyle/>
          <a:p>
            <a:r>
              <a:rPr lang="de-DE" sz="1600" dirty="0" smtClean="0">
                <a:latin typeface="Arial" panose="020B0604020202020204" pitchFamily="34" charset="0"/>
                <a:cs typeface="Arial" panose="020B0604020202020204" pitchFamily="34" charset="0"/>
              </a:rPr>
              <a:t>Die Schülerinnen und Schüler sind in der Lage, auch komplexere Sachtexte zunehmend selbstständig und methodisch zu erschließen. (…)</a:t>
            </a:r>
          </a:p>
          <a:p>
            <a:r>
              <a:rPr lang="de-DE" sz="1600" dirty="0" smtClean="0">
                <a:latin typeface="Arial" panose="020B0604020202020204" pitchFamily="34" charset="0"/>
                <a:cs typeface="Arial" panose="020B0604020202020204" pitchFamily="34" charset="0"/>
              </a:rPr>
              <a:t>Die Schülerinnen und Schüler können				</a:t>
            </a:r>
            <a:endParaRPr lang="de-DE" sz="1800" dirty="0" smtClean="0">
              <a:latin typeface="Arial" panose="020B0604020202020204" pitchFamily="34" charset="0"/>
              <a:cs typeface="Arial" panose="020B0604020202020204" pitchFamily="34" charset="0"/>
            </a:endParaRPr>
          </a:p>
        </p:txBody>
      </p:sp>
      <p:sp>
        <p:nvSpPr>
          <p:cNvPr id="9" name="Textfeld 8"/>
          <p:cNvSpPr txBox="1"/>
          <p:nvPr/>
        </p:nvSpPr>
        <p:spPr>
          <a:xfrm>
            <a:off x="251520" y="6309320"/>
            <a:ext cx="504056" cy="261610"/>
          </a:xfrm>
          <a:prstGeom prst="rect">
            <a:avLst/>
          </a:prstGeom>
          <a:noFill/>
        </p:spPr>
        <p:txBody>
          <a:bodyPr wrap="square" rtlCol="0">
            <a:spAutoFit/>
          </a:bodyPr>
          <a:lstStyle/>
          <a:p>
            <a:r>
              <a:rPr lang="de-DE" sz="1100" dirty="0" smtClean="0">
                <a:latin typeface="Arial" panose="020B0604020202020204" pitchFamily="34" charset="0"/>
                <a:cs typeface="Arial" panose="020B0604020202020204" pitchFamily="34" charset="0"/>
              </a:rPr>
              <a:t>15</a:t>
            </a:r>
            <a:endParaRPr lang="de-DE" sz="1100" dirty="0">
              <a:latin typeface="Arial" panose="020B0604020202020204" pitchFamily="34" charset="0"/>
              <a:cs typeface="Arial" panose="020B0604020202020204" pitchFamily="34" charset="0"/>
            </a:endParaRPr>
          </a:p>
        </p:txBody>
      </p:sp>
      <p:sp>
        <p:nvSpPr>
          <p:cNvPr id="13" name="Textfeld 12"/>
          <p:cNvSpPr txBox="1"/>
          <p:nvPr/>
        </p:nvSpPr>
        <p:spPr>
          <a:xfrm>
            <a:off x="323528" y="3429000"/>
            <a:ext cx="6912768" cy="338554"/>
          </a:xfrm>
          <a:prstGeom prst="rect">
            <a:avLst/>
          </a:prstGeom>
          <a:noFill/>
          <a:ln w="9525" cap="sq">
            <a:solidFill>
              <a:schemeClr val="tx1"/>
            </a:solidFill>
            <a:miter lim="800000"/>
          </a:ln>
        </p:spPr>
        <p:txBody>
          <a:bodyPr wrap="square" rtlCol="0">
            <a:spAutoFit/>
          </a:bodyPr>
          <a:lstStyle/>
          <a:p>
            <a:pPr algn="ctr"/>
            <a:r>
              <a:rPr lang="de-DE" sz="1600" b="1" dirty="0" smtClean="0">
                <a:latin typeface="Arial" panose="020B0604020202020204" pitchFamily="34" charset="0"/>
                <a:cs typeface="Arial" panose="020B0604020202020204" pitchFamily="34" charset="0"/>
              </a:rPr>
              <a:t>Texte erschließen und nutzen</a:t>
            </a:r>
            <a:endParaRPr lang="de-DE" sz="1800" b="1" dirty="0" smtClean="0">
              <a:latin typeface="Arial" panose="020B0604020202020204" pitchFamily="34" charset="0"/>
              <a:cs typeface="Arial" panose="020B0604020202020204" pitchFamily="34" charset="0"/>
            </a:endParaRPr>
          </a:p>
        </p:txBody>
      </p:sp>
      <p:sp>
        <p:nvSpPr>
          <p:cNvPr id="14" name="Textfeld 13"/>
          <p:cNvSpPr txBox="1"/>
          <p:nvPr/>
        </p:nvSpPr>
        <p:spPr>
          <a:xfrm>
            <a:off x="323528" y="3750131"/>
            <a:ext cx="6912768" cy="584775"/>
          </a:xfrm>
          <a:prstGeom prst="rect">
            <a:avLst/>
          </a:prstGeom>
          <a:noFill/>
          <a:ln w="9525" cap="sq">
            <a:solidFill>
              <a:schemeClr val="tx1"/>
            </a:solidFill>
            <a:miter lim="800000"/>
          </a:ln>
        </p:spPr>
        <p:txBody>
          <a:bodyPr wrap="square" rtlCol="0">
            <a:spAutoFit/>
          </a:bodyPr>
          <a:lstStyle/>
          <a:p>
            <a:r>
              <a:rPr lang="de-DE" sz="1600" dirty="0" smtClean="0">
                <a:latin typeface="Arial" panose="020B0604020202020204" pitchFamily="34" charset="0"/>
                <a:cs typeface="Arial" panose="020B0604020202020204" pitchFamily="34" charset="0"/>
              </a:rPr>
              <a:t>1. Methoden der Texterschließung und unterschiedliche Lesetechniken anwenden (…)</a:t>
            </a:r>
            <a:endParaRPr lang="de-DE" sz="1800" dirty="0" smtClean="0">
              <a:latin typeface="Arial" panose="020B0604020202020204" pitchFamily="34" charset="0"/>
              <a:cs typeface="Arial" panose="020B0604020202020204" pitchFamily="34" charset="0"/>
            </a:endParaRPr>
          </a:p>
        </p:txBody>
      </p:sp>
      <p:sp>
        <p:nvSpPr>
          <p:cNvPr id="17" name="Textfeld 16"/>
          <p:cNvSpPr txBox="1"/>
          <p:nvPr/>
        </p:nvSpPr>
        <p:spPr>
          <a:xfrm>
            <a:off x="323528" y="4365104"/>
            <a:ext cx="6912768" cy="338554"/>
          </a:xfrm>
          <a:prstGeom prst="rect">
            <a:avLst/>
          </a:prstGeom>
          <a:noFill/>
          <a:ln w="9525" cap="sq">
            <a:solidFill>
              <a:schemeClr val="tx1"/>
            </a:solidFill>
            <a:miter lim="800000"/>
          </a:ln>
        </p:spPr>
        <p:txBody>
          <a:bodyPr wrap="square" rtlCol="0">
            <a:spAutoFit/>
          </a:bodyPr>
          <a:lstStyle/>
          <a:p>
            <a:pPr algn="ctr"/>
            <a:r>
              <a:rPr lang="de-DE" sz="1600" b="1" dirty="0" smtClean="0">
                <a:latin typeface="Arial" panose="020B0604020202020204" pitchFamily="34" charset="0"/>
                <a:cs typeface="Arial" panose="020B0604020202020204" pitchFamily="34" charset="0"/>
              </a:rPr>
              <a:t>Texte analysieren</a:t>
            </a:r>
            <a:endParaRPr lang="de-DE" sz="1800" b="1" dirty="0" smtClean="0">
              <a:latin typeface="Arial" panose="020B0604020202020204" pitchFamily="34" charset="0"/>
              <a:cs typeface="Arial" panose="020B0604020202020204" pitchFamily="34" charset="0"/>
            </a:endParaRPr>
          </a:p>
        </p:txBody>
      </p:sp>
      <p:sp>
        <p:nvSpPr>
          <p:cNvPr id="18" name="Textfeld 17"/>
          <p:cNvSpPr txBox="1"/>
          <p:nvPr/>
        </p:nvSpPr>
        <p:spPr>
          <a:xfrm>
            <a:off x="323528" y="4686235"/>
            <a:ext cx="6912768" cy="584775"/>
          </a:xfrm>
          <a:prstGeom prst="rect">
            <a:avLst/>
          </a:prstGeom>
          <a:noFill/>
          <a:ln w="9525" cap="sq">
            <a:solidFill>
              <a:schemeClr val="tx1"/>
            </a:solidFill>
            <a:miter lim="800000"/>
          </a:ln>
        </p:spPr>
        <p:txBody>
          <a:bodyPr wrap="square" rtlCol="0">
            <a:spAutoFit/>
          </a:bodyPr>
          <a:lstStyle/>
          <a:p>
            <a:r>
              <a:rPr lang="de-DE" sz="1600" dirty="0" smtClean="0">
                <a:latin typeface="Arial" panose="020B0604020202020204" pitchFamily="34" charset="0"/>
                <a:cs typeface="Arial" panose="020B0604020202020204" pitchFamily="34" charset="0"/>
              </a:rPr>
              <a:t>9. Sach- und Gebrauchstexte hinsichtlich der Aspekte Thema, </a:t>
            </a:r>
            <a:r>
              <a:rPr lang="de-DE" sz="1600" dirty="0" err="1" smtClean="0">
                <a:latin typeface="Arial" panose="020B0604020202020204" pitchFamily="34" charset="0"/>
                <a:cs typeface="Arial" panose="020B0604020202020204" pitchFamily="34" charset="0"/>
              </a:rPr>
              <a:t>Informa-tionsgehalt</a:t>
            </a:r>
            <a:r>
              <a:rPr lang="de-DE" sz="1600" dirty="0" smtClean="0">
                <a:latin typeface="Arial" panose="020B0604020202020204" pitchFamily="34" charset="0"/>
                <a:cs typeface="Arial" panose="020B0604020202020204" pitchFamily="34" charset="0"/>
              </a:rPr>
              <a:t>, Aufbau, Sprache, Adressaten, Intention analysieren (…)</a:t>
            </a:r>
            <a:endParaRPr lang="de-DE" sz="1800" dirty="0" smtClean="0">
              <a:latin typeface="Arial" panose="020B0604020202020204" pitchFamily="34" charset="0"/>
              <a:cs typeface="Arial" panose="020B0604020202020204" pitchFamily="34" charset="0"/>
            </a:endParaRPr>
          </a:p>
        </p:txBody>
      </p:sp>
      <p:sp>
        <p:nvSpPr>
          <p:cNvPr id="19" name="Textfeld 18"/>
          <p:cNvSpPr txBox="1"/>
          <p:nvPr/>
        </p:nvSpPr>
        <p:spPr>
          <a:xfrm>
            <a:off x="323528" y="5331406"/>
            <a:ext cx="6912768" cy="338554"/>
          </a:xfrm>
          <a:prstGeom prst="rect">
            <a:avLst/>
          </a:prstGeom>
          <a:noFill/>
          <a:ln w="9525" cap="sq">
            <a:solidFill>
              <a:schemeClr val="tx1"/>
            </a:solidFill>
            <a:miter lim="800000"/>
          </a:ln>
        </p:spPr>
        <p:txBody>
          <a:bodyPr wrap="square" rtlCol="0">
            <a:spAutoFit/>
          </a:bodyPr>
          <a:lstStyle/>
          <a:p>
            <a:pPr algn="ctr"/>
            <a:r>
              <a:rPr lang="de-DE" sz="1600" b="1" dirty="0" smtClean="0">
                <a:latin typeface="Arial" panose="020B0604020202020204" pitchFamily="34" charset="0"/>
                <a:cs typeface="Arial" panose="020B0604020202020204" pitchFamily="34" charset="0"/>
              </a:rPr>
              <a:t>Texte verstehen</a:t>
            </a:r>
            <a:endParaRPr lang="de-DE" sz="1800" b="1" dirty="0" smtClean="0">
              <a:latin typeface="Arial" panose="020B0604020202020204" pitchFamily="34" charset="0"/>
              <a:cs typeface="Arial" panose="020B0604020202020204" pitchFamily="34" charset="0"/>
            </a:endParaRPr>
          </a:p>
        </p:txBody>
      </p:sp>
      <p:sp>
        <p:nvSpPr>
          <p:cNvPr id="20" name="Textfeld 19"/>
          <p:cNvSpPr txBox="1"/>
          <p:nvPr/>
        </p:nvSpPr>
        <p:spPr>
          <a:xfrm>
            <a:off x="323528" y="5652537"/>
            <a:ext cx="6912768" cy="338554"/>
          </a:xfrm>
          <a:prstGeom prst="rect">
            <a:avLst/>
          </a:prstGeom>
          <a:noFill/>
          <a:ln w="9525" cap="sq">
            <a:solidFill>
              <a:schemeClr val="tx1"/>
            </a:solidFill>
            <a:miter lim="800000"/>
          </a:ln>
        </p:spPr>
        <p:txBody>
          <a:bodyPr wrap="square" rtlCol="0">
            <a:spAutoFit/>
          </a:bodyPr>
          <a:lstStyle/>
          <a:p>
            <a:r>
              <a:rPr lang="de-DE" sz="1600" dirty="0" smtClean="0">
                <a:latin typeface="Arial" panose="020B0604020202020204" pitchFamily="34" charset="0"/>
                <a:cs typeface="Arial" panose="020B0604020202020204" pitchFamily="34" charset="0"/>
              </a:rPr>
              <a:t>15. Thesen problematisieren und erörtern (…)</a:t>
            </a:r>
            <a:endParaRPr lang="de-DE" sz="1800" dirty="0" smtClean="0">
              <a:latin typeface="Arial" panose="020B0604020202020204" pitchFamily="34" charset="0"/>
              <a:cs typeface="Arial" panose="020B0604020202020204" pitchFamily="34" charset="0"/>
            </a:endParaRPr>
          </a:p>
        </p:txBody>
      </p:sp>
      <p:pic>
        <p:nvPicPr>
          <p:cNvPr id="7" name="Grafi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6296" y="1124744"/>
            <a:ext cx="1573029" cy="1044637"/>
          </a:xfrm>
          <a:prstGeom prst="round2SameRect">
            <a:avLst>
              <a:gd name="adj1" fmla="val 0"/>
              <a:gd name="adj2" fmla="val 16260"/>
            </a:avLst>
          </a:prstGeom>
        </p:spPr>
      </p:pic>
    </p:spTree>
    <p:extLst>
      <p:ext uri="{BB962C8B-B14F-4D97-AF65-F5344CB8AC3E}">
        <p14:creationId xmlns:p14="http://schemas.microsoft.com/office/powerpoint/2010/main" val="1940392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bgerundetes Rechteck 2"/>
          <p:cNvSpPr/>
          <p:nvPr/>
        </p:nvSpPr>
        <p:spPr>
          <a:xfrm>
            <a:off x="2555776" y="1628800"/>
            <a:ext cx="2160240" cy="4248472"/>
          </a:xfrm>
          <a:prstGeom prst="roundRect">
            <a:avLst/>
          </a:prstGeom>
          <a:solidFill>
            <a:schemeClr val="accent1">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Textfeld 3"/>
          <p:cNvSpPr txBox="1">
            <a:spLocks noChangeArrowheads="1"/>
          </p:cNvSpPr>
          <p:nvPr/>
        </p:nvSpPr>
        <p:spPr bwMode="auto">
          <a:xfrm>
            <a:off x="223838" y="960909"/>
            <a:ext cx="8696325" cy="523875"/>
          </a:xfrm>
          <a:prstGeom prst="rect">
            <a:avLst/>
          </a:prstGeom>
          <a:noFill/>
          <a:ln w="9525">
            <a:noFill/>
            <a:miter lim="800000"/>
            <a:headEnd/>
            <a:tailEnd/>
          </a:ln>
        </p:spPr>
        <p:txBody>
          <a:bodyPr>
            <a:spAutoFit/>
          </a:bodyPr>
          <a:lstStyle/>
          <a:p>
            <a:pPr algn="ctr"/>
            <a:r>
              <a:rPr lang="de-DE" sz="2800" dirty="0" smtClean="0">
                <a:latin typeface="Calibri"/>
                <a:cs typeface="Calibri"/>
              </a:rPr>
              <a:t>Meilensteine</a:t>
            </a:r>
            <a:endParaRPr lang="de-DE" sz="2800" dirty="0">
              <a:latin typeface="Calibri"/>
              <a:cs typeface="Calibri"/>
            </a:endParaRPr>
          </a:p>
        </p:txBody>
      </p:sp>
      <p:sp>
        <p:nvSpPr>
          <p:cNvPr id="24" name="Eingekerbter Pfeil nach rechts 23"/>
          <p:cNvSpPr/>
          <p:nvPr/>
        </p:nvSpPr>
        <p:spPr bwMode="auto">
          <a:xfrm>
            <a:off x="2555776" y="4516544"/>
            <a:ext cx="6408712" cy="784664"/>
          </a:xfrm>
          <a:prstGeom prst="notchedRightArrow">
            <a:avLst>
              <a:gd name="adj1" fmla="val 42231"/>
              <a:gd name="adj2" fmla="val 58924"/>
            </a:avLst>
          </a:prstGeom>
          <a:ln>
            <a:headEnd type="none" w="med" len="med"/>
            <a:tailEnd type="none" w="med" len="med"/>
          </a:ln>
          <a:extLst/>
        </p:spPr>
        <p:style>
          <a:lnRef idx="0">
            <a:schemeClr val="accent6"/>
          </a:lnRef>
          <a:fillRef idx="3">
            <a:schemeClr val="accent6"/>
          </a:fillRef>
          <a:effectRef idx="3">
            <a:schemeClr val="accent6"/>
          </a:effectRef>
          <a:fontRef idx="minor">
            <a:schemeClr val="lt1"/>
          </a:fontRef>
        </p:style>
        <p:txBody>
          <a:bodyPr/>
          <a:lstStyle/>
          <a:p>
            <a:pPr algn="ctr">
              <a:defRPr/>
            </a:pPr>
            <a:r>
              <a:rPr lang="de-DE" sz="1600" dirty="0" smtClean="0">
                <a:latin typeface="Arial" panose="020B0604020202020204" pitchFamily="34" charset="0"/>
                <a:cs typeface="Arial" panose="020B0604020202020204" pitchFamily="34" charset="0"/>
              </a:rPr>
              <a:t>Regionale Lehrkräftefortbildung (Grundschule, Sekundarstufe I)</a:t>
            </a:r>
            <a:endParaRPr lang="de-DE" sz="1600" dirty="0">
              <a:latin typeface="Arial" panose="020B0604020202020204" pitchFamily="34" charset="0"/>
              <a:cs typeface="Arial" panose="020B0604020202020204" pitchFamily="34" charset="0"/>
            </a:endParaRPr>
          </a:p>
        </p:txBody>
      </p:sp>
      <p:sp>
        <p:nvSpPr>
          <p:cNvPr id="25" name="Eingekerbter Pfeil nach rechts 24"/>
          <p:cNvSpPr/>
          <p:nvPr/>
        </p:nvSpPr>
        <p:spPr bwMode="auto">
          <a:xfrm>
            <a:off x="4716016" y="5229200"/>
            <a:ext cx="4248472" cy="792088"/>
          </a:xfrm>
          <a:prstGeom prst="notchedRightArrow">
            <a:avLst>
              <a:gd name="adj1" fmla="val 40380"/>
              <a:gd name="adj2" fmla="val 42284"/>
            </a:avLst>
          </a:prstGeom>
          <a:ln>
            <a:headEnd type="none" w="med" len="med"/>
            <a:tailEnd type="none" w="med" len="med"/>
          </a:ln>
          <a:extLst/>
        </p:spPr>
        <p:style>
          <a:lnRef idx="0">
            <a:schemeClr val="accent6"/>
          </a:lnRef>
          <a:fillRef idx="3">
            <a:schemeClr val="accent6"/>
          </a:fillRef>
          <a:effectRef idx="3">
            <a:schemeClr val="accent6"/>
          </a:effectRef>
          <a:fontRef idx="minor">
            <a:schemeClr val="lt1"/>
          </a:fontRef>
        </p:style>
        <p:txBody>
          <a:bodyPr/>
          <a:lstStyle/>
          <a:p>
            <a:pPr algn="ctr">
              <a:defRPr/>
            </a:pPr>
            <a:r>
              <a:rPr lang="de-DE" sz="1600" dirty="0" smtClean="0">
                <a:latin typeface="Arial" panose="020B0604020202020204" pitchFamily="34" charset="0"/>
                <a:cs typeface="Arial" panose="020B0604020202020204" pitchFamily="34" charset="0"/>
              </a:rPr>
              <a:t>Regionale LFB (Gymnasium)</a:t>
            </a:r>
            <a:endParaRPr lang="de-DE" sz="1600" dirty="0">
              <a:latin typeface="Arial" panose="020B0604020202020204" pitchFamily="34" charset="0"/>
              <a:cs typeface="Arial" panose="020B0604020202020204" pitchFamily="34" charset="0"/>
            </a:endParaRPr>
          </a:p>
        </p:txBody>
      </p:sp>
      <p:sp>
        <p:nvSpPr>
          <p:cNvPr id="28" name="Eingekerbter Pfeil nach rechts 27"/>
          <p:cNvSpPr/>
          <p:nvPr/>
        </p:nvSpPr>
        <p:spPr>
          <a:xfrm>
            <a:off x="323528" y="3630174"/>
            <a:ext cx="7272808" cy="878946"/>
          </a:xfrm>
          <a:prstGeom prst="notchedRightArrow">
            <a:avLst/>
          </a:prstGeom>
          <a:solidFill>
            <a:srgbClr val="FFFFCC"/>
          </a:solid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29" name="Ellipse 28"/>
          <p:cNvSpPr/>
          <p:nvPr/>
        </p:nvSpPr>
        <p:spPr>
          <a:xfrm>
            <a:off x="7733574" y="3875629"/>
            <a:ext cx="373380" cy="373380"/>
          </a:xfrm>
          <a:prstGeom prst="ellipse">
            <a:avLst/>
          </a:prstGeom>
          <a:solidFill>
            <a:srgbClr val="FFC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0" name="Ellipse 29"/>
          <p:cNvSpPr/>
          <p:nvPr/>
        </p:nvSpPr>
        <p:spPr>
          <a:xfrm>
            <a:off x="5615336" y="3875629"/>
            <a:ext cx="373380" cy="373380"/>
          </a:xfrm>
          <a:prstGeom prst="ellipse">
            <a:avLst/>
          </a:prstGeom>
          <a:solidFill>
            <a:srgbClr val="FFC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1" name="Ellipse 30"/>
          <p:cNvSpPr/>
          <p:nvPr/>
        </p:nvSpPr>
        <p:spPr>
          <a:xfrm>
            <a:off x="3479099" y="3875629"/>
            <a:ext cx="373380" cy="373380"/>
          </a:xfrm>
          <a:prstGeom prst="ellipse">
            <a:avLst/>
          </a:prstGeom>
          <a:solidFill>
            <a:srgbClr val="FFC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2" name="Ellipse 31"/>
          <p:cNvSpPr/>
          <p:nvPr/>
        </p:nvSpPr>
        <p:spPr>
          <a:xfrm>
            <a:off x="1342862" y="3875629"/>
            <a:ext cx="373380" cy="373380"/>
          </a:xfrm>
          <a:prstGeom prst="ellipse">
            <a:avLst/>
          </a:prstGeom>
          <a:solidFill>
            <a:srgbClr val="FFC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9" name="Textfeld 18"/>
          <p:cNvSpPr txBox="1"/>
          <p:nvPr/>
        </p:nvSpPr>
        <p:spPr>
          <a:xfrm>
            <a:off x="251520" y="6309320"/>
            <a:ext cx="504056" cy="261610"/>
          </a:xfrm>
          <a:prstGeom prst="rect">
            <a:avLst/>
          </a:prstGeom>
          <a:noFill/>
        </p:spPr>
        <p:txBody>
          <a:bodyPr wrap="square" rtlCol="0">
            <a:spAutoFit/>
          </a:bodyPr>
          <a:lstStyle/>
          <a:p>
            <a:r>
              <a:rPr lang="de-DE" sz="1100" dirty="0" smtClean="0">
                <a:latin typeface="Arial" panose="020B0604020202020204" pitchFamily="34" charset="0"/>
                <a:cs typeface="Arial" panose="020B0604020202020204" pitchFamily="34" charset="0"/>
              </a:rPr>
              <a:t>16</a:t>
            </a:r>
            <a:endParaRPr lang="de-DE" sz="1100" dirty="0">
              <a:latin typeface="Arial" panose="020B0604020202020204" pitchFamily="34" charset="0"/>
              <a:cs typeface="Arial" panose="020B0604020202020204" pitchFamily="34" charset="0"/>
            </a:endParaRPr>
          </a:p>
        </p:txBody>
      </p:sp>
      <p:sp>
        <p:nvSpPr>
          <p:cNvPr id="2" name="Abgerundetes Rechteck 1"/>
          <p:cNvSpPr/>
          <p:nvPr/>
        </p:nvSpPr>
        <p:spPr>
          <a:xfrm>
            <a:off x="467544" y="1734214"/>
            <a:ext cx="2016224" cy="374571"/>
          </a:xfrm>
          <a:prstGeom prst="roundRect">
            <a:avLst/>
          </a:prstGeom>
          <a:solidFill>
            <a:srgbClr val="FFFFCC"/>
          </a:solidFill>
          <a:ln w="25400">
            <a:solidFill>
              <a:srgbClr val="969696"/>
            </a:solidFill>
          </a:ln>
        </p:spPr>
        <p:txBody>
          <a:bodyPr wrap="square" rtlCol="0">
            <a:spAutoFit/>
          </a:bodyPr>
          <a:lstStyle/>
          <a:p>
            <a:r>
              <a:rPr lang="de-DE" sz="1600" dirty="0">
                <a:solidFill>
                  <a:schemeClr val="tx1"/>
                </a:solidFill>
                <a:latin typeface="Arial" panose="020B0604020202020204" pitchFamily="34" charset="0"/>
                <a:cs typeface="Arial" panose="020B0604020202020204" pitchFamily="34" charset="0"/>
              </a:rPr>
              <a:t>September </a:t>
            </a:r>
            <a:r>
              <a:rPr lang="de-DE" sz="1600" dirty="0" smtClean="0">
                <a:solidFill>
                  <a:schemeClr val="tx1"/>
                </a:solidFill>
                <a:latin typeface="Arial" panose="020B0604020202020204" pitchFamily="34" charset="0"/>
                <a:cs typeface="Arial" panose="020B0604020202020204" pitchFamily="34" charset="0"/>
              </a:rPr>
              <a:t>2013</a:t>
            </a:r>
            <a:endParaRPr lang="de-DE" sz="1600" dirty="0">
              <a:solidFill>
                <a:schemeClr val="tx1"/>
              </a:solidFill>
              <a:latin typeface="Arial" panose="020B0604020202020204" pitchFamily="34" charset="0"/>
              <a:cs typeface="Arial" panose="020B0604020202020204" pitchFamily="34" charset="0"/>
            </a:endParaRPr>
          </a:p>
        </p:txBody>
      </p:sp>
      <p:sp>
        <p:nvSpPr>
          <p:cNvPr id="33" name="Abgerundetes Rechteck 32"/>
          <p:cNvSpPr/>
          <p:nvPr/>
        </p:nvSpPr>
        <p:spPr>
          <a:xfrm>
            <a:off x="2627784" y="1734214"/>
            <a:ext cx="2016224" cy="374571"/>
          </a:xfrm>
          <a:prstGeom prst="roundRect">
            <a:avLst/>
          </a:prstGeom>
          <a:solidFill>
            <a:srgbClr val="FFFFCC"/>
          </a:solidFill>
          <a:ln w="25400">
            <a:solidFill>
              <a:srgbClr val="969696"/>
            </a:solidFill>
          </a:ln>
        </p:spPr>
        <p:txBody>
          <a:bodyPr wrap="square" rtlCol="0">
            <a:spAutoFit/>
          </a:bodyPr>
          <a:lstStyle/>
          <a:p>
            <a:r>
              <a:rPr lang="de-DE" sz="1600" dirty="0">
                <a:solidFill>
                  <a:schemeClr val="tx1"/>
                </a:solidFill>
                <a:latin typeface="Arial" panose="020B0604020202020204" pitchFamily="34" charset="0"/>
                <a:cs typeface="Arial" panose="020B0604020202020204" pitchFamily="34" charset="0"/>
              </a:rPr>
              <a:t>September </a:t>
            </a:r>
            <a:r>
              <a:rPr lang="de-DE" sz="1600" dirty="0" smtClean="0">
                <a:solidFill>
                  <a:schemeClr val="tx1"/>
                </a:solidFill>
                <a:latin typeface="Arial" panose="020B0604020202020204" pitchFamily="34" charset="0"/>
                <a:cs typeface="Arial" panose="020B0604020202020204" pitchFamily="34" charset="0"/>
              </a:rPr>
              <a:t>2014</a:t>
            </a:r>
            <a:endParaRPr lang="de-DE" sz="1600" dirty="0">
              <a:solidFill>
                <a:schemeClr val="tx1"/>
              </a:solidFill>
              <a:latin typeface="Arial" panose="020B0604020202020204" pitchFamily="34" charset="0"/>
              <a:cs typeface="Arial" panose="020B0604020202020204" pitchFamily="34" charset="0"/>
            </a:endParaRPr>
          </a:p>
        </p:txBody>
      </p:sp>
      <p:sp>
        <p:nvSpPr>
          <p:cNvPr id="35" name="Abgerundetes Rechteck 34"/>
          <p:cNvSpPr/>
          <p:nvPr/>
        </p:nvSpPr>
        <p:spPr>
          <a:xfrm>
            <a:off x="4788024" y="1734214"/>
            <a:ext cx="2016224" cy="374571"/>
          </a:xfrm>
          <a:prstGeom prst="roundRect">
            <a:avLst/>
          </a:prstGeom>
          <a:solidFill>
            <a:srgbClr val="FFFFCC"/>
          </a:solidFill>
          <a:ln w="25400">
            <a:solidFill>
              <a:srgbClr val="969696"/>
            </a:solidFill>
          </a:ln>
        </p:spPr>
        <p:txBody>
          <a:bodyPr wrap="square" rtlCol="0">
            <a:spAutoFit/>
          </a:bodyPr>
          <a:lstStyle/>
          <a:p>
            <a:r>
              <a:rPr lang="de-DE" sz="1600" dirty="0" smtClean="0">
                <a:solidFill>
                  <a:schemeClr val="tx1"/>
                </a:solidFill>
                <a:latin typeface="Arial" panose="020B0604020202020204" pitchFamily="34" charset="0"/>
                <a:cs typeface="Arial" panose="020B0604020202020204" pitchFamily="34" charset="0"/>
              </a:rPr>
              <a:t>Herbst 2015</a:t>
            </a:r>
            <a:endParaRPr lang="de-DE" sz="1600" dirty="0">
              <a:solidFill>
                <a:schemeClr val="tx1"/>
              </a:solidFill>
              <a:latin typeface="Arial" panose="020B0604020202020204" pitchFamily="34" charset="0"/>
              <a:cs typeface="Arial" panose="020B0604020202020204" pitchFamily="34" charset="0"/>
            </a:endParaRPr>
          </a:p>
        </p:txBody>
      </p:sp>
      <p:sp>
        <p:nvSpPr>
          <p:cNvPr id="36" name="Abgerundetes Rechteck 35"/>
          <p:cNvSpPr/>
          <p:nvPr/>
        </p:nvSpPr>
        <p:spPr>
          <a:xfrm>
            <a:off x="6948264" y="1734214"/>
            <a:ext cx="2016224" cy="374571"/>
          </a:xfrm>
          <a:prstGeom prst="roundRect">
            <a:avLst/>
          </a:prstGeom>
          <a:solidFill>
            <a:srgbClr val="FFFFCC"/>
          </a:solidFill>
          <a:ln w="25400">
            <a:solidFill>
              <a:srgbClr val="969696"/>
            </a:solidFill>
          </a:ln>
        </p:spPr>
        <p:txBody>
          <a:bodyPr wrap="square" rtlCol="0">
            <a:spAutoFit/>
          </a:bodyPr>
          <a:lstStyle/>
          <a:p>
            <a:r>
              <a:rPr lang="de-DE" sz="1600" dirty="0">
                <a:solidFill>
                  <a:schemeClr val="tx1"/>
                </a:solidFill>
                <a:latin typeface="Arial" panose="020B0604020202020204" pitchFamily="34" charset="0"/>
                <a:cs typeface="Arial" panose="020B0604020202020204" pitchFamily="34" charset="0"/>
              </a:rPr>
              <a:t>September </a:t>
            </a:r>
            <a:r>
              <a:rPr lang="de-DE" sz="1600" dirty="0" smtClean="0">
                <a:solidFill>
                  <a:schemeClr val="tx1"/>
                </a:solidFill>
                <a:latin typeface="Arial" panose="020B0604020202020204" pitchFamily="34" charset="0"/>
                <a:cs typeface="Arial" panose="020B0604020202020204" pitchFamily="34" charset="0"/>
              </a:rPr>
              <a:t>2016</a:t>
            </a:r>
            <a:endParaRPr lang="de-DE" sz="1600" dirty="0">
              <a:solidFill>
                <a:schemeClr val="tx1"/>
              </a:solidFill>
              <a:latin typeface="Arial" panose="020B0604020202020204" pitchFamily="34" charset="0"/>
              <a:cs typeface="Arial" panose="020B0604020202020204" pitchFamily="34" charset="0"/>
            </a:endParaRPr>
          </a:p>
        </p:txBody>
      </p:sp>
      <p:sp>
        <p:nvSpPr>
          <p:cNvPr id="37" name="Abgerundetes Rechteck 36"/>
          <p:cNvSpPr/>
          <p:nvPr/>
        </p:nvSpPr>
        <p:spPr>
          <a:xfrm>
            <a:off x="467544" y="2252801"/>
            <a:ext cx="2016224" cy="1464231"/>
          </a:xfrm>
          <a:prstGeom prst="roundRect">
            <a:avLst/>
          </a:prstGeom>
          <a:solidFill>
            <a:srgbClr val="FFFFCC"/>
          </a:solidFill>
          <a:ln w="25400">
            <a:solidFill>
              <a:schemeClr val="accent2">
                <a:lumMod val="40000"/>
                <a:lumOff val="60000"/>
              </a:schemeClr>
            </a:solidFill>
          </a:ln>
        </p:spPr>
        <p:txBody>
          <a:bodyPr wrap="square" rtlCol="0">
            <a:spAutoFit/>
          </a:bodyPr>
          <a:lstStyle/>
          <a:p>
            <a:r>
              <a:rPr lang="de-DE" sz="1600" dirty="0">
                <a:latin typeface="Arial" panose="020B0604020202020204" pitchFamily="34" charset="0"/>
                <a:cs typeface="Arial" panose="020B0604020202020204" pitchFamily="34" charset="0"/>
              </a:rPr>
              <a:t>Erprobung:</a:t>
            </a:r>
          </a:p>
          <a:p>
            <a:pPr marL="285750" indent="-285750">
              <a:buFont typeface="Arial" panose="020B0604020202020204" pitchFamily="34" charset="0"/>
              <a:buChar char="•"/>
            </a:pPr>
            <a:r>
              <a:rPr lang="de-DE" sz="1600" dirty="0">
                <a:latin typeface="Arial" panose="020B0604020202020204" pitchFamily="34" charset="0"/>
                <a:cs typeface="Arial" panose="020B0604020202020204" pitchFamily="34" charset="0"/>
              </a:rPr>
              <a:t>Grundschule </a:t>
            </a:r>
          </a:p>
          <a:p>
            <a:r>
              <a:rPr lang="de-DE" sz="1600" dirty="0">
                <a:latin typeface="Arial" panose="020B0604020202020204" pitchFamily="34" charset="0"/>
                <a:cs typeface="Arial" panose="020B0604020202020204" pitchFamily="34" charset="0"/>
              </a:rPr>
              <a:t>     (Kl. 1-4)</a:t>
            </a:r>
          </a:p>
          <a:p>
            <a:pPr marL="285750" indent="-285750">
              <a:buFont typeface="Arial" panose="020B0604020202020204" pitchFamily="34" charset="0"/>
              <a:buChar char="•"/>
            </a:pPr>
            <a:r>
              <a:rPr lang="de-DE" sz="1600" dirty="0">
                <a:latin typeface="Arial" panose="020B0604020202020204" pitchFamily="34" charset="0"/>
                <a:cs typeface="Arial" panose="020B0604020202020204" pitchFamily="34" charset="0"/>
              </a:rPr>
              <a:t>Sek I (Kl. 5/6)</a:t>
            </a:r>
          </a:p>
          <a:p>
            <a:endParaRPr lang="de-DE" sz="1600" dirty="0">
              <a:latin typeface="Arial" panose="020B0604020202020204" pitchFamily="34" charset="0"/>
              <a:cs typeface="Arial" panose="020B0604020202020204" pitchFamily="34" charset="0"/>
            </a:endParaRPr>
          </a:p>
        </p:txBody>
      </p:sp>
      <p:sp>
        <p:nvSpPr>
          <p:cNvPr id="38" name="Abgerundetes Rechteck 37"/>
          <p:cNvSpPr/>
          <p:nvPr/>
        </p:nvSpPr>
        <p:spPr>
          <a:xfrm>
            <a:off x="2627784" y="2244347"/>
            <a:ext cx="2016224" cy="1464231"/>
          </a:xfrm>
          <a:prstGeom prst="roundRect">
            <a:avLst/>
          </a:prstGeom>
          <a:solidFill>
            <a:srgbClr val="FFFFCC"/>
          </a:solidFill>
          <a:ln w="25400">
            <a:solidFill>
              <a:schemeClr val="accent2">
                <a:lumMod val="40000"/>
                <a:lumOff val="60000"/>
              </a:schemeClr>
            </a:solidFill>
          </a:ln>
        </p:spPr>
        <p:txBody>
          <a:bodyPr wrap="square" rtlCol="0">
            <a:spAutoFit/>
          </a:bodyPr>
          <a:lstStyle/>
          <a:p>
            <a:r>
              <a:rPr lang="de-DE" sz="1600" dirty="0">
                <a:latin typeface="Arial" panose="020B0604020202020204" pitchFamily="34" charset="0"/>
                <a:cs typeface="Arial" panose="020B0604020202020204" pitchFamily="34" charset="0"/>
              </a:rPr>
              <a:t>Erprobung:</a:t>
            </a:r>
          </a:p>
          <a:p>
            <a:pPr marL="285750" indent="-285750">
              <a:buFont typeface="Arial" panose="020B0604020202020204" pitchFamily="34" charset="0"/>
              <a:buChar char="•"/>
            </a:pPr>
            <a:r>
              <a:rPr lang="de-DE" sz="1600" dirty="0">
                <a:latin typeface="Arial" panose="020B0604020202020204" pitchFamily="34" charset="0"/>
                <a:cs typeface="Arial" panose="020B0604020202020204" pitchFamily="34" charset="0"/>
              </a:rPr>
              <a:t>Grundschule (Kl. 1-4)</a:t>
            </a:r>
          </a:p>
          <a:p>
            <a:pPr marL="285750" indent="-285750">
              <a:buFont typeface="Arial" panose="020B0604020202020204" pitchFamily="34" charset="0"/>
              <a:buChar char="•"/>
            </a:pPr>
            <a:r>
              <a:rPr lang="de-DE" sz="1600" dirty="0">
                <a:latin typeface="Arial" panose="020B0604020202020204" pitchFamily="34" charset="0"/>
                <a:cs typeface="Arial" panose="020B0604020202020204" pitchFamily="34" charset="0"/>
              </a:rPr>
              <a:t>Sek I (Kl. 7/8)</a:t>
            </a:r>
          </a:p>
          <a:p>
            <a:pPr marL="285750" indent="-285750">
              <a:buFont typeface="Arial" panose="020B0604020202020204" pitchFamily="34" charset="0"/>
              <a:buChar char="•"/>
            </a:pPr>
            <a:r>
              <a:rPr lang="de-DE" sz="1600" dirty="0" err="1" smtClean="0">
                <a:latin typeface="Arial" panose="020B0604020202020204" pitchFamily="34" charset="0"/>
                <a:cs typeface="Arial" panose="020B0604020202020204" pitchFamily="34" charset="0"/>
              </a:rPr>
              <a:t>Gymn</a:t>
            </a:r>
            <a:r>
              <a:rPr lang="de-DE" sz="1600" dirty="0" smtClean="0">
                <a:latin typeface="Arial" panose="020B0604020202020204" pitchFamily="34" charset="0"/>
                <a:cs typeface="Arial" panose="020B0604020202020204" pitchFamily="34" charset="0"/>
              </a:rPr>
              <a:t>. </a:t>
            </a:r>
            <a:r>
              <a:rPr lang="de-DE" sz="1600" dirty="0">
                <a:latin typeface="Arial" panose="020B0604020202020204" pitchFamily="34" charset="0"/>
                <a:cs typeface="Arial" panose="020B0604020202020204" pitchFamily="34" charset="0"/>
              </a:rPr>
              <a:t>(Kl. 7/8</a:t>
            </a:r>
            <a:r>
              <a:rPr lang="de-DE" sz="1600" dirty="0" smtClean="0">
                <a:latin typeface="Arial" panose="020B0604020202020204" pitchFamily="34" charset="0"/>
                <a:cs typeface="Arial" panose="020B0604020202020204" pitchFamily="34" charset="0"/>
              </a:rPr>
              <a:t>)</a:t>
            </a:r>
            <a:endParaRPr lang="de-DE" sz="1600" dirty="0">
              <a:latin typeface="Arial" panose="020B0604020202020204" pitchFamily="34" charset="0"/>
              <a:cs typeface="Arial" panose="020B0604020202020204" pitchFamily="34" charset="0"/>
            </a:endParaRPr>
          </a:p>
        </p:txBody>
      </p:sp>
      <p:sp>
        <p:nvSpPr>
          <p:cNvPr id="39" name="Abgerundetes Rechteck 38"/>
          <p:cNvSpPr/>
          <p:nvPr/>
        </p:nvSpPr>
        <p:spPr>
          <a:xfrm>
            <a:off x="4788024" y="2228730"/>
            <a:ext cx="2016224" cy="1464231"/>
          </a:xfrm>
          <a:prstGeom prst="roundRect">
            <a:avLst/>
          </a:prstGeom>
          <a:solidFill>
            <a:srgbClr val="FFFFCC"/>
          </a:solidFill>
          <a:ln w="25400">
            <a:solidFill>
              <a:schemeClr val="accent2">
                <a:lumMod val="40000"/>
                <a:lumOff val="60000"/>
              </a:schemeClr>
            </a:solidFill>
          </a:ln>
        </p:spPr>
        <p:txBody>
          <a:bodyPr wrap="square" rtlCol="0">
            <a:spAutoFit/>
          </a:bodyPr>
          <a:lstStyle/>
          <a:p>
            <a:r>
              <a:rPr lang="de-DE" sz="1600" dirty="0">
                <a:latin typeface="Arial" panose="020B0604020202020204" pitchFamily="34" charset="0"/>
                <a:cs typeface="Arial" panose="020B0604020202020204" pitchFamily="34" charset="0"/>
              </a:rPr>
              <a:t>Anhörungs-fassungen sämtlicher Bildungspläne</a:t>
            </a:r>
          </a:p>
          <a:p>
            <a:endParaRPr lang="de-DE" sz="1600" dirty="0">
              <a:latin typeface="Arial" panose="020B0604020202020204" pitchFamily="34" charset="0"/>
              <a:cs typeface="Arial" panose="020B0604020202020204" pitchFamily="34" charset="0"/>
            </a:endParaRPr>
          </a:p>
        </p:txBody>
      </p:sp>
      <p:sp>
        <p:nvSpPr>
          <p:cNvPr id="40" name="Abgerundetes Rechteck 39"/>
          <p:cNvSpPr/>
          <p:nvPr/>
        </p:nvSpPr>
        <p:spPr>
          <a:xfrm>
            <a:off x="6948264" y="2228730"/>
            <a:ext cx="2016224" cy="1464231"/>
          </a:xfrm>
          <a:prstGeom prst="roundRect">
            <a:avLst/>
          </a:prstGeom>
          <a:solidFill>
            <a:srgbClr val="FFFFCC"/>
          </a:solidFill>
          <a:ln w="25400">
            <a:solidFill>
              <a:schemeClr val="accent2">
                <a:lumMod val="40000"/>
                <a:lumOff val="60000"/>
              </a:schemeClr>
            </a:solidFill>
          </a:ln>
        </p:spPr>
        <p:txBody>
          <a:bodyPr wrap="square" rtlCol="0">
            <a:spAutoFit/>
          </a:bodyPr>
          <a:lstStyle/>
          <a:p>
            <a:r>
              <a:rPr lang="de-DE" sz="1600" dirty="0" smtClean="0">
                <a:latin typeface="Arial" panose="020B0604020202020204" pitchFamily="34" charset="0"/>
                <a:cs typeface="Arial" panose="020B0604020202020204" pitchFamily="34" charset="0"/>
              </a:rPr>
              <a:t>Inkrafttreten </a:t>
            </a:r>
            <a:r>
              <a:rPr lang="de-DE" sz="1600" dirty="0">
                <a:latin typeface="Arial" panose="020B0604020202020204" pitchFamily="34" charset="0"/>
                <a:cs typeface="Arial" panose="020B0604020202020204" pitchFamily="34" charset="0"/>
              </a:rPr>
              <a:t>sämtlicher </a:t>
            </a:r>
            <a:r>
              <a:rPr lang="de-DE" sz="1600" dirty="0" smtClean="0">
                <a:latin typeface="Arial" panose="020B0604020202020204" pitchFamily="34" charset="0"/>
                <a:cs typeface="Arial" panose="020B0604020202020204" pitchFamily="34" charset="0"/>
              </a:rPr>
              <a:t>Bildungspläne</a:t>
            </a:r>
          </a:p>
          <a:p>
            <a:endParaRPr lang="de-DE" sz="1600" dirty="0" smtClean="0">
              <a:latin typeface="Arial" panose="020B0604020202020204" pitchFamily="34" charset="0"/>
              <a:cs typeface="Arial" panose="020B0604020202020204" pitchFamily="34" charset="0"/>
            </a:endParaRPr>
          </a:p>
          <a:p>
            <a:endParaRPr lang="de-DE"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0965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Freihandform 38"/>
          <p:cNvSpPr/>
          <p:nvPr/>
        </p:nvSpPr>
        <p:spPr>
          <a:xfrm>
            <a:off x="2915816" y="1767673"/>
            <a:ext cx="5976664" cy="1877351"/>
          </a:xfrm>
          <a:custGeom>
            <a:avLst/>
            <a:gdLst>
              <a:gd name="connsiteX0" fmla="*/ 199319 w 1195888"/>
              <a:gd name="connsiteY0" fmla="*/ 0 h 4424171"/>
              <a:gd name="connsiteX1" fmla="*/ 996569 w 1195888"/>
              <a:gd name="connsiteY1" fmla="*/ 0 h 4424171"/>
              <a:gd name="connsiteX2" fmla="*/ 1195888 w 1195888"/>
              <a:gd name="connsiteY2" fmla="*/ 199319 h 4424171"/>
              <a:gd name="connsiteX3" fmla="*/ 1195888 w 1195888"/>
              <a:gd name="connsiteY3" fmla="*/ 4424171 h 4424171"/>
              <a:gd name="connsiteX4" fmla="*/ 1195888 w 1195888"/>
              <a:gd name="connsiteY4" fmla="*/ 4424171 h 4424171"/>
              <a:gd name="connsiteX5" fmla="*/ 0 w 1195888"/>
              <a:gd name="connsiteY5" fmla="*/ 4424171 h 4424171"/>
              <a:gd name="connsiteX6" fmla="*/ 0 w 1195888"/>
              <a:gd name="connsiteY6" fmla="*/ 4424171 h 4424171"/>
              <a:gd name="connsiteX7" fmla="*/ 0 w 1195888"/>
              <a:gd name="connsiteY7" fmla="*/ 199319 h 4424171"/>
              <a:gd name="connsiteX8" fmla="*/ 199319 w 1195888"/>
              <a:gd name="connsiteY8" fmla="*/ 0 h 4424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5888" h="4424171">
                <a:moveTo>
                  <a:pt x="1195888" y="737379"/>
                </a:moveTo>
                <a:lnTo>
                  <a:pt x="1195888" y="3686792"/>
                </a:lnTo>
                <a:cubicBezTo>
                  <a:pt x="1195888" y="4094035"/>
                  <a:pt x="1171766" y="4424169"/>
                  <a:pt x="1142010" y="4424169"/>
                </a:cubicBezTo>
                <a:lnTo>
                  <a:pt x="0" y="4424169"/>
                </a:lnTo>
                <a:lnTo>
                  <a:pt x="0" y="4424169"/>
                </a:lnTo>
                <a:lnTo>
                  <a:pt x="0" y="2"/>
                </a:lnTo>
                <a:lnTo>
                  <a:pt x="0" y="2"/>
                </a:lnTo>
                <a:lnTo>
                  <a:pt x="1142010" y="2"/>
                </a:lnTo>
                <a:cubicBezTo>
                  <a:pt x="1171766" y="2"/>
                  <a:pt x="1195888" y="330136"/>
                  <a:pt x="1195888" y="737379"/>
                </a:cubicBezTo>
                <a:close/>
              </a:path>
            </a:pathLst>
          </a:custGeom>
          <a:ln>
            <a:solidFill>
              <a:schemeClr val="bg1">
                <a:lumMod val="65000"/>
              </a:schemeClr>
            </a:solidFill>
          </a:ln>
        </p:spPr>
        <p:style>
          <a:lnRef idx="2">
            <a:schemeClr val="accent6"/>
          </a:lnRef>
          <a:fillRef idx="1">
            <a:schemeClr val="lt1"/>
          </a:fillRef>
          <a:effectRef idx="0">
            <a:schemeClr val="accent6"/>
          </a:effectRef>
          <a:fontRef idx="minor">
            <a:schemeClr val="dk1"/>
          </a:fontRef>
        </p:style>
        <p:txBody>
          <a:bodyPr spcFirstLastPara="0" vert="horz" wrap="square" lIns="108000" tIns="72000" rIns="108000" bIns="72000" numCol="1" spcCol="1270" anchor="ctr" anchorCtr="0">
            <a:noAutofit/>
          </a:bodyPr>
          <a:lstStyle/>
          <a:p>
            <a:pPr marL="285750" indent="-285750" defTabSz="577850">
              <a:lnSpc>
                <a:spcPct val="90000"/>
              </a:lnSpc>
              <a:spcAft>
                <a:spcPct val="35000"/>
              </a:spcAft>
              <a:buFont typeface="Arial" panose="020B0604020202020204" pitchFamily="34" charset="0"/>
              <a:buChar char="•"/>
            </a:pPr>
            <a:r>
              <a:rPr lang="de-DE" sz="1800" dirty="0" smtClean="0">
                <a:solidFill>
                  <a:schemeClr val="tx1"/>
                </a:solidFill>
                <a:latin typeface="Arial" panose="020B0604020202020204" pitchFamily="34" charset="0"/>
                <a:cs typeface="Arial" panose="020B0604020202020204" pitchFamily="34" charset="0"/>
              </a:rPr>
              <a:t>Die Erprobungsfassungen unterstützen die Weiterentwicklung kompetenzorientierten Unterrichts. </a:t>
            </a:r>
          </a:p>
          <a:p>
            <a:pPr marL="285750" indent="-285750" defTabSz="577850">
              <a:lnSpc>
                <a:spcPct val="90000"/>
              </a:lnSpc>
              <a:spcAft>
                <a:spcPct val="35000"/>
              </a:spcAft>
              <a:buFont typeface="Arial" panose="020B0604020202020204" pitchFamily="34" charset="0"/>
              <a:buChar char="•"/>
            </a:pPr>
            <a:r>
              <a:rPr lang="de-DE" sz="1800" dirty="0" smtClean="0">
                <a:solidFill>
                  <a:schemeClr val="tx1"/>
                </a:solidFill>
                <a:latin typeface="Arial" panose="020B0604020202020204" pitchFamily="34" charset="0"/>
                <a:cs typeface="Arial" panose="020B0604020202020204" pitchFamily="34" charset="0"/>
              </a:rPr>
              <a:t>Die Kompetenzbeschreibungen sind klarer definiert als die der Bildungspläne 2004. </a:t>
            </a:r>
          </a:p>
          <a:p>
            <a:pPr marL="285750" indent="-285750" defTabSz="577850">
              <a:lnSpc>
                <a:spcPct val="90000"/>
              </a:lnSpc>
              <a:spcAft>
                <a:spcPct val="35000"/>
              </a:spcAft>
              <a:buFont typeface="Arial" panose="020B0604020202020204" pitchFamily="34" charset="0"/>
              <a:buChar char="•"/>
            </a:pPr>
            <a:r>
              <a:rPr lang="de-DE" sz="1800" dirty="0" smtClean="0">
                <a:solidFill>
                  <a:schemeClr val="tx1"/>
                </a:solidFill>
                <a:latin typeface="Arial" panose="020B0604020202020204" pitchFamily="34" charset="0"/>
                <a:cs typeface="Arial" panose="020B0604020202020204" pitchFamily="34" charset="0"/>
              </a:rPr>
              <a:t>Die Niveaustufen im gemeinsamen Plan Sek I geben Anregungen für individualisierten Unterricht.</a:t>
            </a:r>
            <a:endParaRPr lang="de-DE" sz="1800" dirty="0">
              <a:solidFill>
                <a:schemeClr val="tx1"/>
              </a:solidFill>
              <a:latin typeface="Arial" panose="020B0604020202020204" pitchFamily="34" charset="0"/>
              <a:cs typeface="Arial" panose="020B0604020202020204" pitchFamily="34" charset="0"/>
            </a:endParaRPr>
          </a:p>
        </p:txBody>
      </p:sp>
      <p:sp>
        <p:nvSpPr>
          <p:cNvPr id="30724" name="Rechteck 4"/>
          <p:cNvSpPr>
            <a:spLocks noChangeArrowheads="1"/>
          </p:cNvSpPr>
          <p:nvPr/>
        </p:nvSpPr>
        <p:spPr bwMode="auto">
          <a:xfrm>
            <a:off x="0" y="962496"/>
            <a:ext cx="9144000" cy="523220"/>
          </a:xfrm>
          <a:prstGeom prst="rect">
            <a:avLst/>
          </a:prstGeom>
          <a:noFill/>
          <a:ln w="9525">
            <a:noFill/>
            <a:miter lim="800000"/>
            <a:headEnd/>
            <a:tailEnd/>
          </a:ln>
        </p:spPr>
        <p:txBody>
          <a:bodyPr wrap="square">
            <a:spAutoFit/>
          </a:bodyPr>
          <a:lstStyle/>
          <a:p>
            <a:pPr algn="ctr"/>
            <a:r>
              <a:rPr lang="de-DE" sz="2800" dirty="0" smtClean="0">
                <a:latin typeface="Calibri"/>
                <a:cs typeface="Calibri"/>
              </a:rPr>
              <a:t>Meilenstein - Erprobung </a:t>
            </a:r>
            <a:r>
              <a:rPr lang="de-DE" sz="2800" dirty="0">
                <a:latin typeface="Calibri"/>
                <a:cs typeface="Calibri"/>
              </a:rPr>
              <a:t>Schuljahr </a:t>
            </a:r>
            <a:r>
              <a:rPr lang="de-DE" sz="2800" dirty="0" smtClean="0">
                <a:latin typeface="Calibri"/>
                <a:cs typeface="Calibri"/>
              </a:rPr>
              <a:t>2013/2014  </a:t>
            </a:r>
            <a:endParaRPr lang="de-DE" sz="2800" dirty="0">
              <a:latin typeface="Calibri"/>
              <a:cs typeface="Calibri"/>
            </a:endParaRPr>
          </a:p>
        </p:txBody>
      </p:sp>
      <p:sp>
        <p:nvSpPr>
          <p:cNvPr id="5" name="Textfeld 4"/>
          <p:cNvSpPr txBox="1"/>
          <p:nvPr/>
        </p:nvSpPr>
        <p:spPr>
          <a:xfrm>
            <a:off x="251520" y="6309320"/>
            <a:ext cx="504056" cy="261610"/>
          </a:xfrm>
          <a:prstGeom prst="rect">
            <a:avLst/>
          </a:prstGeom>
          <a:noFill/>
        </p:spPr>
        <p:txBody>
          <a:bodyPr wrap="square" rtlCol="0">
            <a:spAutoFit/>
          </a:bodyPr>
          <a:lstStyle/>
          <a:p>
            <a:r>
              <a:rPr lang="de-DE" sz="1100" dirty="0" smtClean="0">
                <a:latin typeface="Arial" panose="020B0604020202020204" pitchFamily="34" charset="0"/>
                <a:cs typeface="Arial" panose="020B0604020202020204" pitchFamily="34" charset="0"/>
              </a:rPr>
              <a:t>17</a:t>
            </a:r>
            <a:endParaRPr lang="de-DE" sz="1100" dirty="0">
              <a:latin typeface="Arial" panose="020B0604020202020204" pitchFamily="34" charset="0"/>
              <a:cs typeface="Arial" panose="020B0604020202020204" pitchFamily="34" charset="0"/>
            </a:endParaRPr>
          </a:p>
        </p:txBody>
      </p:sp>
      <p:sp>
        <p:nvSpPr>
          <p:cNvPr id="44" name="Freihandform 43"/>
          <p:cNvSpPr/>
          <p:nvPr/>
        </p:nvSpPr>
        <p:spPr>
          <a:xfrm>
            <a:off x="2907432" y="4437112"/>
            <a:ext cx="5976664" cy="1368152"/>
          </a:xfrm>
          <a:custGeom>
            <a:avLst/>
            <a:gdLst>
              <a:gd name="connsiteX0" fmla="*/ 199319 w 1195888"/>
              <a:gd name="connsiteY0" fmla="*/ 0 h 4424171"/>
              <a:gd name="connsiteX1" fmla="*/ 996569 w 1195888"/>
              <a:gd name="connsiteY1" fmla="*/ 0 h 4424171"/>
              <a:gd name="connsiteX2" fmla="*/ 1195888 w 1195888"/>
              <a:gd name="connsiteY2" fmla="*/ 199319 h 4424171"/>
              <a:gd name="connsiteX3" fmla="*/ 1195888 w 1195888"/>
              <a:gd name="connsiteY3" fmla="*/ 4424171 h 4424171"/>
              <a:gd name="connsiteX4" fmla="*/ 1195888 w 1195888"/>
              <a:gd name="connsiteY4" fmla="*/ 4424171 h 4424171"/>
              <a:gd name="connsiteX5" fmla="*/ 0 w 1195888"/>
              <a:gd name="connsiteY5" fmla="*/ 4424171 h 4424171"/>
              <a:gd name="connsiteX6" fmla="*/ 0 w 1195888"/>
              <a:gd name="connsiteY6" fmla="*/ 4424171 h 4424171"/>
              <a:gd name="connsiteX7" fmla="*/ 0 w 1195888"/>
              <a:gd name="connsiteY7" fmla="*/ 199319 h 4424171"/>
              <a:gd name="connsiteX8" fmla="*/ 199319 w 1195888"/>
              <a:gd name="connsiteY8" fmla="*/ 0 h 4424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5888" h="4424171">
                <a:moveTo>
                  <a:pt x="1195888" y="737379"/>
                </a:moveTo>
                <a:lnTo>
                  <a:pt x="1195888" y="3686792"/>
                </a:lnTo>
                <a:cubicBezTo>
                  <a:pt x="1195888" y="4094035"/>
                  <a:pt x="1171766" y="4424169"/>
                  <a:pt x="1142010" y="4424169"/>
                </a:cubicBezTo>
                <a:lnTo>
                  <a:pt x="0" y="4424169"/>
                </a:lnTo>
                <a:lnTo>
                  <a:pt x="0" y="4424169"/>
                </a:lnTo>
                <a:lnTo>
                  <a:pt x="0" y="2"/>
                </a:lnTo>
                <a:lnTo>
                  <a:pt x="0" y="2"/>
                </a:lnTo>
                <a:lnTo>
                  <a:pt x="1142010" y="2"/>
                </a:lnTo>
                <a:cubicBezTo>
                  <a:pt x="1171766" y="2"/>
                  <a:pt x="1195888" y="330136"/>
                  <a:pt x="1195888" y="737379"/>
                </a:cubicBezTo>
                <a:close/>
              </a:path>
            </a:pathLst>
          </a:custGeom>
          <a:ln>
            <a:solidFill>
              <a:schemeClr val="bg1">
                <a:lumMod val="65000"/>
              </a:schemeClr>
            </a:solidFill>
          </a:ln>
        </p:spPr>
        <p:style>
          <a:lnRef idx="2">
            <a:schemeClr val="accent6"/>
          </a:lnRef>
          <a:fillRef idx="1">
            <a:schemeClr val="lt1"/>
          </a:fillRef>
          <a:effectRef idx="0">
            <a:schemeClr val="accent6"/>
          </a:effectRef>
          <a:fontRef idx="minor">
            <a:schemeClr val="dk1"/>
          </a:fontRef>
        </p:style>
        <p:txBody>
          <a:bodyPr spcFirstLastPara="0" vert="horz" wrap="square" lIns="108000" tIns="72000" rIns="108000" bIns="72000" numCol="1" spcCol="1270" anchor="ctr" anchorCtr="0">
            <a:noAutofit/>
          </a:bodyPr>
          <a:lstStyle/>
          <a:p>
            <a:pPr marL="285750" indent="-285750" defTabSz="577850">
              <a:lnSpc>
                <a:spcPct val="90000"/>
              </a:lnSpc>
              <a:spcAft>
                <a:spcPct val="35000"/>
              </a:spcAft>
              <a:buFont typeface="Arial" panose="020B0604020202020204" pitchFamily="34" charset="0"/>
              <a:buChar char="•"/>
            </a:pPr>
            <a:r>
              <a:rPr lang="de-DE" sz="1800" dirty="0" smtClean="0">
                <a:solidFill>
                  <a:schemeClr val="tx1"/>
                </a:solidFill>
                <a:latin typeface="Arial" panose="020B0604020202020204" pitchFamily="34" charset="0"/>
                <a:cs typeface="Arial" panose="020B0604020202020204" pitchFamily="34" charset="0"/>
              </a:rPr>
              <a:t>sprachliche Darstellung 				</a:t>
            </a:r>
          </a:p>
          <a:p>
            <a:pPr marL="285750" indent="-285750" defTabSz="577850">
              <a:lnSpc>
                <a:spcPct val="90000"/>
              </a:lnSpc>
              <a:spcAft>
                <a:spcPct val="35000"/>
              </a:spcAft>
              <a:buFont typeface="Arial" panose="020B0604020202020204" pitchFamily="34" charset="0"/>
              <a:buChar char="•"/>
            </a:pPr>
            <a:r>
              <a:rPr lang="de-DE" sz="1800" dirty="0" smtClean="0">
                <a:solidFill>
                  <a:schemeClr val="tx1"/>
                </a:solidFill>
                <a:latin typeface="Arial" panose="020B0604020202020204" pitchFamily="34" charset="0"/>
                <a:cs typeface="Arial" panose="020B0604020202020204" pitchFamily="34" charset="0"/>
              </a:rPr>
              <a:t>Operatoren (Anzahl, Definition) </a:t>
            </a:r>
          </a:p>
          <a:p>
            <a:pPr marL="285750" indent="-285750" defTabSz="577850">
              <a:lnSpc>
                <a:spcPct val="90000"/>
              </a:lnSpc>
              <a:spcAft>
                <a:spcPct val="35000"/>
              </a:spcAft>
              <a:buFont typeface="Arial" panose="020B0604020202020204" pitchFamily="34" charset="0"/>
              <a:buChar char="•"/>
            </a:pPr>
            <a:r>
              <a:rPr lang="de-DE" sz="1800" dirty="0" smtClean="0">
                <a:solidFill>
                  <a:schemeClr val="tx1"/>
                </a:solidFill>
                <a:latin typeface="Arial" panose="020B0604020202020204" pitchFamily="34" charset="0"/>
                <a:cs typeface="Arial" panose="020B0604020202020204" pitchFamily="34" charset="0"/>
              </a:rPr>
              <a:t>Lesbarkeit </a:t>
            </a:r>
            <a:r>
              <a:rPr lang="de-DE" sz="1800" dirty="0">
                <a:solidFill>
                  <a:schemeClr val="tx1"/>
                </a:solidFill>
                <a:latin typeface="Arial" panose="020B0604020202020204" pitchFamily="34" charset="0"/>
                <a:cs typeface="Arial" panose="020B0604020202020204" pitchFamily="34" charset="0"/>
              </a:rPr>
              <a:t>(komplexe Verweisstruktur)</a:t>
            </a:r>
            <a:endParaRPr lang="de-DE" sz="1800" dirty="0" smtClean="0">
              <a:solidFill>
                <a:schemeClr val="tx1"/>
              </a:solidFill>
              <a:latin typeface="Arial" panose="020B0604020202020204" pitchFamily="34" charset="0"/>
              <a:cs typeface="Arial" panose="020B0604020202020204" pitchFamily="34" charset="0"/>
            </a:endParaRPr>
          </a:p>
        </p:txBody>
      </p:sp>
      <p:sp>
        <p:nvSpPr>
          <p:cNvPr id="46" name="Freihandform 45"/>
          <p:cNvSpPr/>
          <p:nvPr/>
        </p:nvSpPr>
        <p:spPr>
          <a:xfrm>
            <a:off x="251520" y="1767674"/>
            <a:ext cx="2232248" cy="1872207"/>
          </a:xfrm>
          <a:custGeom>
            <a:avLst/>
            <a:gdLst>
              <a:gd name="connsiteX0" fmla="*/ 0 w 2488596"/>
              <a:gd name="connsiteY0" fmla="*/ 414774 h 2490318"/>
              <a:gd name="connsiteX1" fmla="*/ 414774 w 2488596"/>
              <a:gd name="connsiteY1" fmla="*/ 0 h 2490318"/>
              <a:gd name="connsiteX2" fmla="*/ 2073822 w 2488596"/>
              <a:gd name="connsiteY2" fmla="*/ 0 h 2490318"/>
              <a:gd name="connsiteX3" fmla="*/ 2488596 w 2488596"/>
              <a:gd name="connsiteY3" fmla="*/ 414774 h 2490318"/>
              <a:gd name="connsiteX4" fmla="*/ 2488596 w 2488596"/>
              <a:gd name="connsiteY4" fmla="*/ 2075544 h 2490318"/>
              <a:gd name="connsiteX5" fmla="*/ 2073822 w 2488596"/>
              <a:gd name="connsiteY5" fmla="*/ 2490318 h 2490318"/>
              <a:gd name="connsiteX6" fmla="*/ 414774 w 2488596"/>
              <a:gd name="connsiteY6" fmla="*/ 2490318 h 2490318"/>
              <a:gd name="connsiteX7" fmla="*/ 0 w 2488596"/>
              <a:gd name="connsiteY7" fmla="*/ 2075544 h 2490318"/>
              <a:gd name="connsiteX8" fmla="*/ 0 w 2488596"/>
              <a:gd name="connsiteY8" fmla="*/ 414774 h 249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88596" h="2490318">
                <a:moveTo>
                  <a:pt x="0" y="414774"/>
                </a:moveTo>
                <a:cubicBezTo>
                  <a:pt x="0" y="185701"/>
                  <a:pt x="185701" y="0"/>
                  <a:pt x="414774" y="0"/>
                </a:cubicBezTo>
                <a:lnTo>
                  <a:pt x="2073822" y="0"/>
                </a:lnTo>
                <a:cubicBezTo>
                  <a:pt x="2302895" y="0"/>
                  <a:pt x="2488596" y="185701"/>
                  <a:pt x="2488596" y="414774"/>
                </a:cubicBezTo>
                <a:lnTo>
                  <a:pt x="2488596" y="2075544"/>
                </a:lnTo>
                <a:cubicBezTo>
                  <a:pt x="2488596" y="2304617"/>
                  <a:pt x="2302895" y="2490318"/>
                  <a:pt x="2073822" y="2490318"/>
                </a:cubicBezTo>
                <a:lnTo>
                  <a:pt x="414774" y="2490318"/>
                </a:lnTo>
                <a:cubicBezTo>
                  <a:pt x="185701" y="2490318"/>
                  <a:pt x="0" y="2304617"/>
                  <a:pt x="0" y="2075544"/>
                </a:cubicBezTo>
                <a:lnTo>
                  <a:pt x="0" y="414774"/>
                </a:lnTo>
                <a:close/>
              </a:path>
            </a:pathLst>
          </a:custGeom>
          <a:solidFill>
            <a:srgbClr val="CCFFCC"/>
          </a:solidFill>
          <a:ln>
            <a:noFill/>
          </a:ln>
        </p:spPr>
        <p:style>
          <a:lnRef idx="1">
            <a:schemeClr val="accent6"/>
          </a:lnRef>
          <a:fillRef idx="2">
            <a:schemeClr val="accent6"/>
          </a:fillRef>
          <a:effectRef idx="1">
            <a:schemeClr val="accent6"/>
          </a:effectRef>
          <a:fontRef idx="minor">
            <a:schemeClr val="dk1"/>
          </a:fontRef>
        </p:style>
        <p:txBody>
          <a:bodyPr spcFirstLastPara="0" vert="horz" wrap="square" lIns="134533" tIns="100243" rIns="134533" bIns="100243" numCol="1" spcCol="1270" anchor="ctr" anchorCtr="0">
            <a:noAutofit/>
          </a:bodyPr>
          <a:lstStyle/>
          <a:p>
            <a:pPr algn="ctr" defTabSz="800100">
              <a:lnSpc>
                <a:spcPct val="90000"/>
              </a:lnSpc>
              <a:spcAft>
                <a:spcPct val="35000"/>
              </a:spcAft>
            </a:pPr>
            <a:r>
              <a:rPr lang="de-DE" sz="1800" dirty="0" smtClean="0">
                <a:solidFill>
                  <a:srgbClr val="000000"/>
                </a:solidFill>
                <a:latin typeface="Arial" charset="0"/>
                <a:cs typeface="Arial" charset="0"/>
              </a:rPr>
              <a:t>Beispiele positiver Rückmeldungen</a:t>
            </a:r>
            <a:endParaRPr lang="de-DE" sz="1800" dirty="0">
              <a:solidFill>
                <a:srgbClr val="000000"/>
              </a:solidFill>
              <a:latin typeface="Arial" charset="0"/>
              <a:cs typeface="Arial" charset="0"/>
            </a:endParaRPr>
          </a:p>
        </p:txBody>
      </p:sp>
      <p:sp>
        <p:nvSpPr>
          <p:cNvPr id="47" name="Freihandform 46"/>
          <p:cNvSpPr/>
          <p:nvPr/>
        </p:nvSpPr>
        <p:spPr>
          <a:xfrm>
            <a:off x="251520" y="3789041"/>
            <a:ext cx="2232248" cy="2016224"/>
          </a:xfrm>
          <a:custGeom>
            <a:avLst/>
            <a:gdLst>
              <a:gd name="connsiteX0" fmla="*/ 0 w 2488596"/>
              <a:gd name="connsiteY0" fmla="*/ 414774 h 2490318"/>
              <a:gd name="connsiteX1" fmla="*/ 414774 w 2488596"/>
              <a:gd name="connsiteY1" fmla="*/ 0 h 2490318"/>
              <a:gd name="connsiteX2" fmla="*/ 2073822 w 2488596"/>
              <a:gd name="connsiteY2" fmla="*/ 0 h 2490318"/>
              <a:gd name="connsiteX3" fmla="*/ 2488596 w 2488596"/>
              <a:gd name="connsiteY3" fmla="*/ 414774 h 2490318"/>
              <a:gd name="connsiteX4" fmla="*/ 2488596 w 2488596"/>
              <a:gd name="connsiteY4" fmla="*/ 2075544 h 2490318"/>
              <a:gd name="connsiteX5" fmla="*/ 2073822 w 2488596"/>
              <a:gd name="connsiteY5" fmla="*/ 2490318 h 2490318"/>
              <a:gd name="connsiteX6" fmla="*/ 414774 w 2488596"/>
              <a:gd name="connsiteY6" fmla="*/ 2490318 h 2490318"/>
              <a:gd name="connsiteX7" fmla="*/ 0 w 2488596"/>
              <a:gd name="connsiteY7" fmla="*/ 2075544 h 2490318"/>
              <a:gd name="connsiteX8" fmla="*/ 0 w 2488596"/>
              <a:gd name="connsiteY8" fmla="*/ 414774 h 249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88596" h="2490318">
                <a:moveTo>
                  <a:pt x="0" y="414774"/>
                </a:moveTo>
                <a:cubicBezTo>
                  <a:pt x="0" y="185701"/>
                  <a:pt x="185701" y="0"/>
                  <a:pt x="414774" y="0"/>
                </a:cubicBezTo>
                <a:lnTo>
                  <a:pt x="2073822" y="0"/>
                </a:lnTo>
                <a:cubicBezTo>
                  <a:pt x="2302895" y="0"/>
                  <a:pt x="2488596" y="185701"/>
                  <a:pt x="2488596" y="414774"/>
                </a:cubicBezTo>
                <a:lnTo>
                  <a:pt x="2488596" y="2075544"/>
                </a:lnTo>
                <a:cubicBezTo>
                  <a:pt x="2488596" y="2304617"/>
                  <a:pt x="2302895" y="2490318"/>
                  <a:pt x="2073822" y="2490318"/>
                </a:cubicBezTo>
                <a:lnTo>
                  <a:pt x="414774" y="2490318"/>
                </a:lnTo>
                <a:cubicBezTo>
                  <a:pt x="185701" y="2490318"/>
                  <a:pt x="0" y="2304617"/>
                  <a:pt x="0" y="2075544"/>
                </a:cubicBezTo>
                <a:lnTo>
                  <a:pt x="0" y="414774"/>
                </a:lnTo>
                <a:close/>
              </a:path>
            </a:pathLst>
          </a:custGeom>
          <a:solidFill>
            <a:srgbClr val="FF9999"/>
          </a:solidFill>
          <a:ln>
            <a:noFill/>
          </a:ln>
        </p:spPr>
        <p:style>
          <a:lnRef idx="1">
            <a:schemeClr val="accent6"/>
          </a:lnRef>
          <a:fillRef idx="2">
            <a:schemeClr val="accent6"/>
          </a:fillRef>
          <a:effectRef idx="1">
            <a:schemeClr val="accent6"/>
          </a:effectRef>
          <a:fontRef idx="minor">
            <a:schemeClr val="dk1"/>
          </a:fontRef>
        </p:style>
        <p:txBody>
          <a:bodyPr spcFirstLastPara="0" vert="horz" wrap="square" lIns="134533" tIns="100243" rIns="134533" bIns="100243" numCol="1" spcCol="1270" anchor="ctr" anchorCtr="0">
            <a:noAutofit/>
          </a:bodyPr>
          <a:lstStyle/>
          <a:p>
            <a:pPr algn="ctr" defTabSz="800100">
              <a:lnSpc>
                <a:spcPct val="90000"/>
              </a:lnSpc>
              <a:spcAft>
                <a:spcPct val="35000"/>
              </a:spcAft>
            </a:pPr>
            <a:r>
              <a:rPr lang="de-DE" sz="1800" dirty="0" smtClean="0">
                <a:solidFill>
                  <a:srgbClr val="000000"/>
                </a:solidFill>
                <a:latin typeface="Arial" charset="0"/>
                <a:cs typeface="Arial" charset="0"/>
              </a:rPr>
              <a:t>Beispiele für Optimierungsfelder</a:t>
            </a:r>
            <a:endParaRPr lang="de-DE" sz="1800" dirty="0">
              <a:solidFill>
                <a:srgbClr val="000000"/>
              </a:solidFill>
              <a:latin typeface="Arial" charset="0"/>
              <a:cs typeface="Arial" charset="0"/>
            </a:endParaRPr>
          </a:p>
        </p:txBody>
      </p:sp>
      <p:sp>
        <p:nvSpPr>
          <p:cNvPr id="10" name="Freihandform 9"/>
          <p:cNvSpPr/>
          <p:nvPr/>
        </p:nvSpPr>
        <p:spPr>
          <a:xfrm>
            <a:off x="2915816" y="3789040"/>
            <a:ext cx="5976664" cy="576064"/>
          </a:xfrm>
          <a:custGeom>
            <a:avLst/>
            <a:gdLst>
              <a:gd name="connsiteX0" fmla="*/ 199319 w 1195888"/>
              <a:gd name="connsiteY0" fmla="*/ 0 h 4424171"/>
              <a:gd name="connsiteX1" fmla="*/ 996569 w 1195888"/>
              <a:gd name="connsiteY1" fmla="*/ 0 h 4424171"/>
              <a:gd name="connsiteX2" fmla="*/ 1195888 w 1195888"/>
              <a:gd name="connsiteY2" fmla="*/ 199319 h 4424171"/>
              <a:gd name="connsiteX3" fmla="*/ 1195888 w 1195888"/>
              <a:gd name="connsiteY3" fmla="*/ 4424171 h 4424171"/>
              <a:gd name="connsiteX4" fmla="*/ 1195888 w 1195888"/>
              <a:gd name="connsiteY4" fmla="*/ 4424171 h 4424171"/>
              <a:gd name="connsiteX5" fmla="*/ 0 w 1195888"/>
              <a:gd name="connsiteY5" fmla="*/ 4424171 h 4424171"/>
              <a:gd name="connsiteX6" fmla="*/ 0 w 1195888"/>
              <a:gd name="connsiteY6" fmla="*/ 4424171 h 4424171"/>
              <a:gd name="connsiteX7" fmla="*/ 0 w 1195888"/>
              <a:gd name="connsiteY7" fmla="*/ 199319 h 4424171"/>
              <a:gd name="connsiteX8" fmla="*/ 199319 w 1195888"/>
              <a:gd name="connsiteY8" fmla="*/ 0 h 4424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5888" h="4424171">
                <a:moveTo>
                  <a:pt x="1195888" y="737379"/>
                </a:moveTo>
                <a:lnTo>
                  <a:pt x="1195888" y="3686792"/>
                </a:lnTo>
                <a:cubicBezTo>
                  <a:pt x="1195888" y="4094035"/>
                  <a:pt x="1171766" y="4424169"/>
                  <a:pt x="1142010" y="4424169"/>
                </a:cubicBezTo>
                <a:lnTo>
                  <a:pt x="0" y="4424169"/>
                </a:lnTo>
                <a:lnTo>
                  <a:pt x="0" y="4424169"/>
                </a:lnTo>
                <a:lnTo>
                  <a:pt x="0" y="2"/>
                </a:lnTo>
                <a:lnTo>
                  <a:pt x="0" y="2"/>
                </a:lnTo>
                <a:lnTo>
                  <a:pt x="1142010" y="2"/>
                </a:lnTo>
                <a:cubicBezTo>
                  <a:pt x="1171766" y="2"/>
                  <a:pt x="1195888" y="330136"/>
                  <a:pt x="1195888" y="737379"/>
                </a:cubicBezTo>
                <a:close/>
              </a:path>
            </a:pathLst>
          </a:custGeom>
          <a:ln>
            <a:solidFill>
              <a:schemeClr val="bg1">
                <a:lumMod val="65000"/>
              </a:schemeClr>
            </a:solidFill>
          </a:ln>
        </p:spPr>
        <p:style>
          <a:lnRef idx="2">
            <a:schemeClr val="accent6"/>
          </a:lnRef>
          <a:fillRef idx="1">
            <a:schemeClr val="lt1"/>
          </a:fillRef>
          <a:effectRef idx="0">
            <a:schemeClr val="accent6"/>
          </a:effectRef>
          <a:fontRef idx="minor">
            <a:schemeClr val="dk1"/>
          </a:fontRef>
        </p:style>
        <p:txBody>
          <a:bodyPr spcFirstLastPara="0" vert="horz" wrap="square" lIns="108000" tIns="72000" rIns="108000" bIns="72000" numCol="1" spcCol="1270" anchor="ctr" anchorCtr="0">
            <a:noAutofit/>
          </a:bodyPr>
          <a:lstStyle/>
          <a:p>
            <a:pPr marL="285750" indent="-285750" defTabSz="577850">
              <a:lnSpc>
                <a:spcPct val="90000"/>
              </a:lnSpc>
              <a:spcAft>
                <a:spcPct val="35000"/>
              </a:spcAft>
              <a:buFont typeface="Arial" panose="020B0604020202020204" pitchFamily="34" charset="0"/>
              <a:buChar char="•"/>
            </a:pPr>
            <a:r>
              <a:rPr lang="de-DE" sz="1800" dirty="0" smtClean="0">
                <a:solidFill>
                  <a:schemeClr val="tx1"/>
                </a:solidFill>
                <a:latin typeface="Arial" panose="020B0604020202020204" pitchFamily="34" charset="0"/>
                <a:cs typeface="Arial" panose="020B0604020202020204" pitchFamily="34" charset="0"/>
              </a:rPr>
              <a:t>Ausweitung der Fortbildungs- /			    Unterstützungsangebote				</a:t>
            </a:r>
            <a:endParaRPr lang="de-DE" sz="1800" dirty="0">
              <a:solidFill>
                <a:schemeClr val="tx1"/>
              </a:solidFill>
              <a:latin typeface="Arial" panose="020B0604020202020204" pitchFamily="34" charset="0"/>
              <a:cs typeface="Arial" panose="020B0604020202020204" pitchFamily="34" charset="0"/>
            </a:endParaRPr>
          </a:p>
        </p:txBody>
      </p:sp>
      <p:sp>
        <p:nvSpPr>
          <p:cNvPr id="12" name="Freihandform 11"/>
          <p:cNvSpPr/>
          <p:nvPr/>
        </p:nvSpPr>
        <p:spPr>
          <a:xfrm>
            <a:off x="7380312" y="3789040"/>
            <a:ext cx="1512168" cy="576064"/>
          </a:xfrm>
          <a:custGeom>
            <a:avLst/>
            <a:gdLst>
              <a:gd name="connsiteX0" fmla="*/ 0 w 2488596"/>
              <a:gd name="connsiteY0" fmla="*/ 414774 h 2490318"/>
              <a:gd name="connsiteX1" fmla="*/ 414774 w 2488596"/>
              <a:gd name="connsiteY1" fmla="*/ 0 h 2490318"/>
              <a:gd name="connsiteX2" fmla="*/ 2073822 w 2488596"/>
              <a:gd name="connsiteY2" fmla="*/ 0 h 2490318"/>
              <a:gd name="connsiteX3" fmla="*/ 2488596 w 2488596"/>
              <a:gd name="connsiteY3" fmla="*/ 414774 h 2490318"/>
              <a:gd name="connsiteX4" fmla="*/ 2488596 w 2488596"/>
              <a:gd name="connsiteY4" fmla="*/ 2075544 h 2490318"/>
              <a:gd name="connsiteX5" fmla="*/ 2073822 w 2488596"/>
              <a:gd name="connsiteY5" fmla="*/ 2490318 h 2490318"/>
              <a:gd name="connsiteX6" fmla="*/ 414774 w 2488596"/>
              <a:gd name="connsiteY6" fmla="*/ 2490318 h 2490318"/>
              <a:gd name="connsiteX7" fmla="*/ 0 w 2488596"/>
              <a:gd name="connsiteY7" fmla="*/ 2075544 h 2490318"/>
              <a:gd name="connsiteX8" fmla="*/ 0 w 2488596"/>
              <a:gd name="connsiteY8" fmla="*/ 414774 h 249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88596" h="2490318">
                <a:moveTo>
                  <a:pt x="0" y="414774"/>
                </a:moveTo>
                <a:cubicBezTo>
                  <a:pt x="0" y="185701"/>
                  <a:pt x="185701" y="0"/>
                  <a:pt x="414774" y="0"/>
                </a:cubicBezTo>
                <a:lnTo>
                  <a:pt x="2073822" y="0"/>
                </a:lnTo>
                <a:cubicBezTo>
                  <a:pt x="2302895" y="0"/>
                  <a:pt x="2488596" y="185701"/>
                  <a:pt x="2488596" y="414774"/>
                </a:cubicBezTo>
                <a:lnTo>
                  <a:pt x="2488596" y="2075544"/>
                </a:lnTo>
                <a:cubicBezTo>
                  <a:pt x="2488596" y="2304617"/>
                  <a:pt x="2302895" y="2490318"/>
                  <a:pt x="2073822" y="2490318"/>
                </a:cubicBezTo>
                <a:lnTo>
                  <a:pt x="414774" y="2490318"/>
                </a:lnTo>
                <a:cubicBezTo>
                  <a:pt x="185701" y="2490318"/>
                  <a:pt x="0" y="2304617"/>
                  <a:pt x="0" y="2075544"/>
                </a:cubicBezTo>
                <a:lnTo>
                  <a:pt x="0" y="414774"/>
                </a:lnTo>
                <a:close/>
              </a:path>
            </a:pathLst>
          </a:custGeom>
          <a:solidFill>
            <a:srgbClr val="CCFFCC"/>
          </a:solidFill>
          <a:ln>
            <a:noFill/>
          </a:ln>
        </p:spPr>
        <p:style>
          <a:lnRef idx="1">
            <a:schemeClr val="accent6"/>
          </a:lnRef>
          <a:fillRef idx="2">
            <a:schemeClr val="accent6"/>
          </a:fillRef>
          <a:effectRef idx="1">
            <a:schemeClr val="accent6"/>
          </a:effectRef>
          <a:fontRef idx="minor">
            <a:schemeClr val="dk1"/>
          </a:fontRef>
        </p:style>
        <p:txBody>
          <a:bodyPr spcFirstLastPara="0" vert="horz" wrap="square" lIns="134533" tIns="100243" rIns="134533" bIns="100243" numCol="1" spcCol="1270" anchor="ctr" anchorCtr="0">
            <a:noAutofit/>
          </a:bodyPr>
          <a:lstStyle/>
          <a:p>
            <a:pPr algn="ctr" defTabSz="800100">
              <a:lnSpc>
                <a:spcPct val="90000"/>
              </a:lnSpc>
              <a:spcAft>
                <a:spcPct val="35000"/>
              </a:spcAft>
            </a:pPr>
            <a:r>
              <a:rPr lang="de-DE" sz="1800" dirty="0" smtClean="0">
                <a:solidFill>
                  <a:srgbClr val="000000"/>
                </a:solidFill>
                <a:latin typeface="Arial" charset="0"/>
                <a:cs typeface="Arial" charset="0"/>
              </a:rPr>
              <a:t>bereits </a:t>
            </a:r>
          </a:p>
          <a:p>
            <a:pPr algn="ctr" defTabSz="800100">
              <a:lnSpc>
                <a:spcPct val="90000"/>
              </a:lnSpc>
              <a:spcAft>
                <a:spcPct val="35000"/>
              </a:spcAft>
            </a:pPr>
            <a:r>
              <a:rPr lang="de-DE" sz="1800" dirty="0" smtClean="0">
                <a:solidFill>
                  <a:srgbClr val="000000"/>
                </a:solidFill>
                <a:latin typeface="Arial" charset="0"/>
                <a:cs typeface="Arial" charset="0"/>
              </a:rPr>
              <a:t>erfolgt</a:t>
            </a:r>
            <a:endParaRPr lang="de-DE" sz="1800" dirty="0">
              <a:solidFill>
                <a:srgbClr val="000000"/>
              </a:solidFill>
              <a:latin typeface="Arial" charset="0"/>
              <a:cs typeface="Arial" charset="0"/>
            </a:endParaRPr>
          </a:p>
        </p:txBody>
      </p:sp>
      <p:sp>
        <p:nvSpPr>
          <p:cNvPr id="13" name="Freihandform 12"/>
          <p:cNvSpPr/>
          <p:nvPr/>
        </p:nvSpPr>
        <p:spPr>
          <a:xfrm>
            <a:off x="7380312" y="4437112"/>
            <a:ext cx="1512168" cy="1368152"/>
          </a:xfrm>
          <a:custGeom>
            <a:avLst/>
            <a:gdLst>
              <a:gd name="connsiteX0" fmla="*/ 0 w 2488596"/>
              <a:gd name="connsiteY0" fmla="*/ 414774 h 2490318"/>
              <a:gd name="connsiteX1" fmla="*/ 414774 w 2488596"/>
              <a:gd name="connsiteY1" fmla="*/ 0 h 2490318"/>
              <a:gd name="connsiteX2" fmla="*/ 2073822 w 2488596"/>
              <a:gd name="connsiteY2" fmla="*/ 0 h 2490318"/>
              <a:gd name="connsiteX3" fmla="*/ 2488596 w 2488596"/>
              <a:gd name="connsiteY3" fmla="*/ 414774 h 2490318"/>
              <a:gd name="connsiteX4" fmla="*/ 2488596 w 2488596"/>
              <a:gd name="connsiteY4" fmla="*/ 2075544 h 2490318"/>
              <a:gd name="connsiteX5" fmla="*/ 2073822 w 2488596"/>
              <a:gd name="connsiteY5" fmla="*/ 2490318 h 2490318"/>
              <a:gd name="connsiteX6" fmla="*/ 414774 w 2488596"/>
              <a:gd name="connsiteY6" fmla="*/ 2490318 h 2490318"/>
              <a:gd name="connsiteX7" fmla="*/ 0 w 2488596"/>
              <a:gd name="connsiteY7" fmla="*/ 2075544 h 2490318"/>
              <a:gd name="connsiteX8" fmla="*/ 0 w 2488596"/>
              <a:gd name="connsiteY8" fmla="*/ 414774 h 249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88596" h="2490318">
                <a:moveTo>
                  <a:pt x="0" y="414774"/>
                </a:moveTo>
                <a:cubicBezTo>
                  <a:pt x="0" y="185701"/>
                  <a:pt x="185701" y="0"/>
                  <a:pt x="414774" y="0"/>
                </a:cubicBezTo>
                <a:lnTo>
                  <a:pt x="2073822" y="0"/>
                </a:lnTo>
                <a:cubicBezTo>
                  <a:pt x="2302895" y="0"/>
                  <a:pt x="2488596" y="185701"/>
                  <a:pt x="2488596" y="414774"/>
                </a:cubicBezTo>
                <a:lnTo>
                  <a:pt x="2488596" y="2075544"/>
                </a:lnTo>
                <a:cubicBezTo>
                  <a:pt x="2488596" y="2304617"/>
                  <a:pt x="2302895" y="2490318"/>
                  <a:pt x="2073822" y="2490318"/>
                </a:cubicBezTo>
                <a:lnTo>
                  <a:pt x="414774" y="2490318"/>
                </a:lnTo>
                <a:cubicBezTo>
                  <a:pt x="185701" y="2490318"/>
                  <a:pt x="0" y="2304617"/>
                  <a:pt x="0" y="2075544"/>
                </a:cubicBezTo>
                <a:lnTo>
                  <a:pt x="0" y="414774"/>
                </a:lnTo>
                <a:close/>
              </a:path>
            </a:pathLst>
          </a:custGeom>
          <a:solidFill>
            <a:srgbClr val="FFCC66"/>
          </a:solidFill>
          <a:ln>
            <a:noFill/>
          </a:ln>
        </p:spPr>
        <p:style>
          <a:lnRef idx="1">
            <a:schemeClr val="accent6"/>
          </a:lnRef>
          <a:fillRef idx="2">
            <a:schemeClr val="accent6"/>
          </a:fillRef>
          <a:effectRef idx="1">
            <a:schemeClr val="accent6"/>
          </a:effectRef>
          <a:fontRef idx="minor">
            <a:schemeClr val="dk1"/>
          </a:fontRef>
        </p:style>
        <p:txBody>
          <a:bodyPr spcFirstLastPara="0" vert="horz" wrap="square" lIns="134533" tIns="100243" rIns="134533" bIns="100243" numCol="1" spcCol="1270" anchor="ctr" anchorCtr="0">
            <a:noAutofit/>
          </a:bodyPr>
          <a:lstStyle/>
          <a:p>
            <a:pPr algn="ctr" defTabSz="800100">
              <a:lnSpc>
                <a:spcPct val="90000"/>
              </a:lnSpc>
              <a:spcAft>
                <a:spcPct val="35000"/>
              </a:spcAft>
            </a:pPr>
            <a:r>
              <a:rPr lang="de-DE" sz="1800" dirty="0" smtClean="0">
                <a:solidFill>
                  <a:srgbClr val="000000"/>
                </a:solidFill>
                <a:latin typeface="Arial" charset="0"/>
                <a:cs typeface="Arial" charset="0"/>
              </a:rPr>
              <a:t>aktuell in der Bearbeitung</a:t>
            </a:r>
            <a:endParaRPr lang="de-DE" sz="1800" dirty="0">
              <a:solidFill>
                <a:srgbClr val="000000"/>
              </a:solidFill>
              <a:latin typeface="Arial" charset="0"/>
              <a:cs typeface="Arial" charset="0"/>
            </a:endParaRPr>
          </a:p>
        </p:txBody>
      </p:sp>
    </p:spTree>
    <p:extLst>
      <p:ext uri="{BB962C8B-B14F-4D97-AF65-F5344CB8AC3E}">
        <p14:creationId xmlns:p14="http://schemas.microsoft.com/office/powerpoint/2010/main" val="647844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Freihandform 34"/>
          <p:cNvSpPr/>
          <p:nvPr/>
        </p:nvSpPr>
        <p:spPr>
          <a:xfrm>
            <a:off x="2915816" y="2780928"/>
            <a:ext cx="5976664" cy="3024336"/>
          </a:xfrm>
          <a:custGeom>
            <a:avLst/>
            <a:gdLst>
              <a:gd name="connsiteX0" fmla="*/ 199319 w 1195888"/>
              <a:gd name="connsiteY0" fmla="*/ 0 h 4424171"/>
              <a:gd name="connsiteX1" fmla="*/ 996569 w 1195888"/>
              <a:gd name="connsiteY1" fmla="*/ 0 h 4424171"/>
              <a:gd name="connsiteX2" fmla="*/ 1195888 w 1195888"/>
              <a:gd name="connsiteY2" fmla="*/ 199319 h 4424171"/>
              <a:gd name="connsiteX3" fmla="*/ 1195888 w 1195888"/>
              <a:gd name="connsiteY3" fmla="*/ 4424171 h 4424171"/>
              <a:gd name="connsiteX4" fmla="*/ 1195888 w 1195888"/>
              <a:gd name="connsiteY4" fmla="*/ 4424171 h 4424171"/>
              <a:gd name="connsiteX5" fmla="*/ 0 w 1195888"/>
              <a:gd name="connsiteY5" fmla="*/ 4424171 h 4424171"/>
              <a:gd name="connsiteX6" fmla="*/ 0 w 1195888"/>
              <a:gd name="connsiteY6" fmla="*/ 4424171 h 4424171"/>
              <a:gd name="connsiteX7" fmla="*/ 0 w 1195888"/>
              <a:gd name="connsiteY7" fmla="*/ 199319 h 4424171"/>
              <a:gd name="connsiteX8" fmla="*/ 199319 w 1195888"/>
              <a:gd name="connsiteY8" fmla="*/ 0 h 4424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5888" h="4424171">
                <a:moveTo>
                  <a:pt x="1195888" y="737379"/>
                </a:moveTo>
                <a:lnTo>
                  <a:pt x="1195888" y="3686792"/>
                </a:lnTo>
                <a:cubicBezTo>
                  <a:pt x="1195888" y="4094035"/>
                  <a:pt x="1171766" y="4424169"/>
                  <a:pt x="1142010" y="4424169"/>
                </a:cubicBezTo>
                <a:lnTo>
                  <a:pt x="0" y="4424169"/>
                </a:lnTo>
                <a:lnTo>
                  <a:pt x="0" y="4424169"/>
                </a:lnTo>
                <a:lnTo>
                  <a:pt x="0" y="2"/>
                </a:lnTo>
                <a:lnTo>
                  <a:pt x="0" y="2"/>
                </a:lnTo>
                <a:lnTo>
                  <a:pt x="1142010" y="2"/>
                </a:lnTo>
                <a:cubicBezTo>
                  <a:pt x="1171766" y="2"/>
                  <a:pt x="1195888" y="330136"/>
                  <a:pt x="1195888" y="737379"/>
                </a:cubicBezTo>
                <a:close/>
              </a:path>
            </a:pathLst>
          </a:cu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9530" tIns="49530" rIns="49530" bIns="49530" numCol="1" spcCol="1270" anchor="ctr" anchorCtr="0">
            <a:noAutofit/>
          </a:bodyPr>
          <a:lstStyle/>
          <a:p>
            <a:pPr lvl="1"/>
            <a:endParaRPr lang="de-DE" dirty="0">
              <a:solidFill>
                <a:schemeClr val="lt1"/>
              </a:solidFill>
            </a:endParaRPr>
          </a:p>
        </p:txBody>
      </p:sp>
      <p:sp>
        <p:nvSpPr>
          <p:cNvPr id="4" name="Abgerundetes Rechteck 3"/>
          <p:cNvSpPr/>
          <p:nvPr/>
        </p:nvSpPr>
        <p:spPr>
          <a:xfrm>
            <a:off x="2915816" y="4077072"/>
            <a:ext cx="5976664" cy="432048"/>
          </a:xfrm>
          <a:prstGeom prst="roundRect">
            <a:avLst>
              <a:gd name="adj" fmla="val 29494"/>
            </a:avLst>
          </a:prstGeom>
          <a:solidFill>
            <a:srgbClr val="99FF99">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577850">
              <a:lnSpc>
                <a:spcPct val="90000"/>
              </a:lnSpc>
              <a:spcAft>
                <a:spcPts val="0"/>
              </a:spcAft>
            </a:pPr>
            <a:r>
              <a:rPr lang="de-DE" sz="1500" dirty="0" smtClean="0">
                <a:solidFill>
                  <a:schemeClr val="tx1"/>
                </a:solidFill>
                <a:latin typeface="Arial" panose="020B0604020202020204" pitchFamily="34" charset="0"/>
                <a:cs typeface="Arial" panose="020B0604020202020204" pitchFamily="34" charset="0"/>
              </a:rPr>
              <a:t>Technik        		    Alltagskultur</a:t>
            </a:r>
            <a:r>
              <a:rPr lang="de-DE" sz="1500" dirty="0">
                <a:solidFill>
                  <a:schemeClr val="tx1"/>
                </a:solidFill>
                <a:latin typeface="Arial" panose="020B0604020202020204" pitchFamily="34" charset="0"/>
                <a:cs typeface="Arial" panose="020B0604020202020204" pitchFamily="34" charset="0"/>
              </a:rPr>
              <a:t>, Ernährung, Soziales</a:t>
            </a:r>
          </a:p>
        </p:txBody>
      </p:sp>
      <p:sp>
        <p:nvSpPr>
          <p:cNvPr id="34" name="Freihandform 33"/>
          <p:cNvSpPr/>
          <p:nvPr/>
        </p:nvSpPr>
        <p:spPr>
          <a:xfrm>
            <a:off x="2915816" y="1706734"/>
            <a:ext cx="5976664" cy="858170"/>
          </a:xfrm>
          <a:custGeom>
            <a:avLst/>
            <a:gdLst>
              <a:gd name="connsiteX0" fmla="*/ 199319 w 1195888"/>
              <a:gd name="connsiteY0" fmla="*/ 0 h 4424171"/>
              <a:gd name="connsiteX1" fmla="*/ 996569 w 1195888"/>
              <a:gd name="connsiteY1" fmla="*/ 0 h 4424171"/>
              <a:gd name="connsiteX2" fmla="*/ 1195888 w 1195888"/>
              <a:gd name="connsiteY2" fmla="*/ 199319 h 4424171"/>
              <a:gd name="connsiteX3" fmla="*/ 1195888 w 1195888"/>
              <a:gd name="connsiteY3" fmla="*/ 4424171 h 4424171"/>
              <a:gd name="connsiteX4" fmla="*/ 1195888 w 1195888"/>
              <a:gd name="connsiteY4" fmla="*/ 4424171 h 4424171"/>
              <a:gd name="connsiteX5" fmla="*/ 0 w 1195888"/>
              <a:gd name="connsiteY5" fmla="*/ 4424171 h 4424171"/>
              <a:gd name="connsiteX6" fmla="*/ 0 w 1195888"/>
              <a:gd name="connsiteY6" fmla="*/ 4424171 h 4424171"/>
              <a:gd name="connsiteX7" fmla="*/ 0 w 1195888"/>
              <a:gd name="connsiteY7" fmla="*/ 199319 h 4424171"/>
              <a:gd name="connsiteX8" fmla="*/ 199319 w 1195888"/>
              <a:gd name="connsiteY8" fmla="*/ 0 h 4424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5888" h="4424171">
                <a:moveTo>
                  <a:pt x="1195888" y="737379"/>
                </a:moveTo>
                <a:lnTo>
                  <a:pt x="1195888" y="3686792"/>
                </a:lnTo>
                <a:cubicBezTo>
                  <a:pt x="1195888" y="4094035"/>
                  <a:pt x="1171766" y="4424169"/>
                  <a:pt x="1142010" y="4424169"/>
                </a:cubicBezTo>
                <a:lnTo>
                  <a:pt x="0" y="4424169"/>
                </a:lnTo>
                <a:lnTo>
                  <a:pt x="0" y="4424169"/>
                </a:lnTo>
                <a:lnTo>
                  <a:pt x="0" y="2"/>
                </a:lnTo>
                <a:lnTo>
                  <a:pt x="0" y="2"/>
                </a:lnTo>
                <a:lnTo>
                  <a:pt x="1142010" y="2"/>
                </a:lnTo>
                <a:cubicBezTo>
                  <a:pt x="1171766" y="2"/>
                  <a:pt x="1195888" y="330136"/>
                  <a:pt x="1195888" y="737379"/>
                </a:cubicBezTo>
                <a:close/>
              </a:path>
            </a:pathLst>
          </a:custGeom>
          <a:ln>
            <a:solidFill>
              <a:schemeClr val="bg1">
                <a:lumMod val="65000"/>
              </a:schemeClr>
            </a:solidFill>
          </a:ln>
        </p:spPr>
        <p:style>
          <a:lnRef idx="2">
            <a:schemeClr val="accent6"/>
          </a:lnRef>
          <a:fillRef idx="1">
            <a:schemeClr val="lt1"/>
          </a:fillRef>
          <a:effectRef idx="0">
            <a:schemeClr val="accent6"/>
          </a:effectRef>
          <a:fontRef idx="minor">
            <a:schemeClr val="dk1"/>
          </a:fontRef>
        </p:style>
        <p:txBody>
          <a:bodyPr spcFirstLastPara="0" vert="horz" wrap="square" lIns="108000" tIns="72000" rIns="108000" bIns="72000" numCol="1" spcCol="1270" anchor="ctr" anchorCtr="0">
            <a:noAutofit/>
          </a:bodyPr>
          <a:lstStyle/>
          <a:p>
            <a:pPr marL="0" lvl="1" defTabSz="933450">
              <a:lnSpc>
                <a:spcPct val="90000"/>
              </a:lnSpc>
              <a:spcAft>
                <a:spcPct val="15000"/>
              </a:spcAft>
            </a:pPr>
            <a:endParaRPr lang="de-DE" sz="1800" dirty="0">
              <a:latin typeface="Arial" panose="020B0604020202020204" pitchFamily="34" charset="0"/>
              <a:cs typeface="Arial" panose="020B0604020202020204" pitchFamily="34" charset="0"/>
            </a:endParaRPr>
          </a:p>
        </p:txBody>
      </p:sp>
      <p:sp>
        <p:nvSpPr>
          <p:cNvPr id="7" name="Textfeld 3"/>
          <p:cNvSpPr txBox="1">
            <a:spLocks noChangeArrowheads="1"/>
          </p:cNvSpPr>
          <p:nvPr/>
        </p:nvSpPr>
        <p:spPr bwMode="auto">
          <a:xfrm>
            <a:off x="223838" y="960909"/>
            <a:ext cx="8696325" cy="523875"/>
          </a:xfrm>
          <a:prstGeom prst="rect">
            <a:avLst/>
          </a:prstGeom>
          <a:noFill/>
          <a:ln w="9525">
            <a:noFill/>
            <a:miter lim="800000"/>
            <a:headEnd/>
            <a:tailEnd/>
          </a:ln>
        </p:spPr>
        <p:txBody>
          <a:bodyPr>
            <a:spAutoFit/>
          </a:bodyPr>
          <a:lstStyle/>
          <a:p>
            <a:pPr algn="ctr"/>
            <a:r>
              <a:rPr lang="de-DE" sz="2800" dirty="0" smtClean="0">
                <a:latin typeface="Calibri"/>
                <a:cs typeface="Calibri"/>
              </a:rPr>
              <a:t>Meilenstein - Erprobung </a:t>
            </a:r>
            <a:r>
              <a:rPr lang="de-DE" sz="2800" dirty="0">
                <a:latin typeface="Calibri"/>
                <a:cs typeface="Calibri"/>
              </a:rPr>
              <a:t>Schuljahr 2014/2015</a:t>
            </a:r>
          </a:p>
        </p:txBody>
      </p:sp>
      <p:sp>
        <p:nvSpPr>
          <p:cNvPr id="2" name="Abgerundetes Rechteck 1"/>
          <p:cNvSpPr/>
          <p:nvPr/>
        </p:nvSpPr>
        <p:spPr>
          <a:xfrm>
            <a:off x="251520" y="1700809"/>
            <a:ext cx="2232248" cy="864096"/>
          </a:xfrm>
          <a:prstGeom prst="roundRect">
            <a:avLst/>
          </a:prstGeom>
          <a:solidFill>
            <a:srgbClr val="FFFFCC"/>
          </a:solidFill>
          <a:ln>
            <a:noFill/>
          </a:ln>
        </p:spPr>
        <p:style>
          <a:lnRef idx="1">
            <a:schemeClr val="accent6"/>
          </a:lnRef>
          <a:fillRef idx="2">
            <a:schemeClr val="accent6"/>
          </a:fillRef>
          <a:effectRef idx="1">
            <a:schemeClr val="accent6"/>
          </a:effectRef>
          <a:fontRef idx="minor">
            <a:schemeClr val="dk1"/>
          </a:fontRef>
        </p:style>
        <p:txBody>
          <a:bodyPr spcFirstLastPara="0" vert="horz" wrap="square" lIns="134533" tIns="0" rIns="134533" bIns="0" numCol="1" spcCol="1270" anchor="t" anchorCtr="0">
            <a:noAutofit/>
          </a:bodyPr>
          <a:lstStyle/>
          <a:p>
            <a:pPr algn="ctr" defTabSz="800100">
              <a:lnSpc>
                <a:spcPct val="90000"/>
              </a:lnSpc>
              <a:spcAft>
                <a:spcPct val="35000"/>
              </a:spcAft>
            </a:pPr>
            <a:r>
              <a:rPr lang="de-DE" sz="1800" dirty="0" smtClean="0">
                <a:solidFill>
                  <a:srgbClr val="000000"/>
                </a:solidFill>
                <a:latin typeface="Arial" charset="0"/>
                <a:cs typeface="Arial" charset="0"/>
              </a:rPr>
              <a:t>Bildungsplan  Grundschule        Kl</a:t>
            </a:r>
            <a:r>
              <a:rPr lang="de-DE" sz="1800" dirty="0">
                <a:solidFill>
                  <a:srgbClr val="000000"/>
                </a:solidFill>
                <a:latin typeface="Arial" charset="0"/>
                <a:cs typeface="Arial" charset="0"/>
              </a:rPr>
              <a:t>. 1-4 </a:t>
            </a:r>
            <a:endParaRPr lang="de-DE" sz="1800" dirty="0" smtClean="0">
              <a:solidFill>
                <a:srgbClr val="000000"/>
              </a:solidFill>
              <a:latin typeface="Arial" charset="0"/>
              <a:cs typeface="Arial" charset="0"/>
            </a:endParaRPr>
          </a:p>
          <a:p>
            <a:pPr algn="ctr" defTabSz="800100">
              <a:lnSpc>
                <a:spcPct val="90000"/>
              </a:lnSpc>
              <a:spcAft>
                <a:spcPct val="35000"/>
              </a:spcAft>
            </a:pPr>
            <a:endParaRPr lang="de-DE" sz="1800" dirty="0" smtClean="0">
              <a:solidFill>
                <a:srgbClr val="000000"/>
              </a:solidFill>
              <a:latin typeface="Arial" charset="0"/>
              <a:cs typeface="Arial" charset="0"/>
            </a:endParaRPr>
          </a:p>
          <a:p>
            <a:pPr algn="ctr" defTabSz="800100">
              <a:lnSpc>
                <a:spcPct val="90000"/>
              </a:lnSpc>
              <a:spcAft>
                <a:spcPct val="35000"/>
              </a:spcAft>
            </a:pPr>
            <a:endParaRPr lang="de-DE" sz="1800" dirty="0">
              <a:solidFill>
                <a:srgbClr val="000000"/>
              </a:solidFill>
              <a:latin typeface="Arial" charset="0"/>
              <a:cs typeface="Arial" charset="0"/>
            </a:endParaRPr>
          </a:p>
        </p:txBody>
      </p:sp>
      <p:sp>
        <p:nvSpPr>
          <p:cNvPr id="3" name="Abgerundetes Rechteck 2"/>
          <p:cNvSpPr/>
          <p:nvPr/>
        </p:nvSpPr>
        <p:spPr>
          <a:xfrm>
            <a:off x="251520" y="2717922"/>
            <a:ext cx="2232248" cy="2079503"/>
          </a:xfrm>
          <a:prstGeom prst="roundRect">
            <a:avLst/>
          </a:prstGeom>
          <a:solidFill>
            <a:srgbClr val="FFFFCC"/>
          </a:solidFill>
          <a:ln>
            <a:noFill/>
          </a:ln>
        </p:spPr>
        <p:style>
          <a:lnRef idx="1">
            <a:schemeClr val="accent6"/>
          </a:lnRef>
          <a:fillRef idx="2">
            <a:schemeClr val="accent6"/>
          </a:fillRef>
          <a:effectRef idx="1">
            <a:schemeClr val="accent6"/>
          </a:effectRef>
          <a:fontRef idx="minor">
            <a:schemeClr val="dk1"/>
          </a:fontRef>
        </p:style>
        <p:txBody>
          <a:bodyPr spcFirstLastPara="0" vert="horz" wrap="square" lIns="134533" tIns="0" rIns="134533" bIns="0" numCol="1" spcCol="1270" anchor="t" anchorCtr="0">
            <a:noAutofit/>
          </a:bodyPr>
          <a:lstStyle/>
          <a:p>
            <a:pPr algn="ctr" defTabSz="800100">
              <a:lnSpc>
                <a:spcPct val="90000"/>
              </a:lnSpc>
              <a:spcAft>
                <a:spcPct val="35000"/>
              </a:spcAft>
            </a:pPr>
            <a:r>
              <a:rPr lang="de-DE" sz="1800" dirty="0">
                <a:solidFill>
                  <a:srgbClr val="000000"/>
                </a:solidFill>
                <a:latin typeface="Arial" charset="0"/>
                <a:cs typeface="Arial" charset="0"/>
              </a:rPr>
              <a:t>Gemeinsamer Plan Sek I / Bildungsplan </a:t>
            </a:r>
            <a:r>
              <a:rPr lang="de-DE" sz="1800" dirty="0" smtClean="0">
                <a:solidFill>
                  <a:srgbClr val="000000"/>
                </a:solidFill>
                <a:latin typeface="Arial" charset="0"/>
                <a:cs typeface="Arial" charset="0"/>
              </a:rPr>
              <a:t>Gymnasium          Kl</a:t>
            </a:r>
            <a:r>
              <a:rPr lang="de-DE" sz="1800" dirty="0">
                <a:solidFill>
                  <a:srgbClr val="000000"/>
                </a:solidFill>
                <a:latin typeface="Arial" charset="0"/>
                <a:cs typeface="Arial" charset="0"/>
              </a:rPr>
              <a:t>. 7/8</a:t>
            </a:r>
          </a:p>
          <a:p>
            <a:pPr algn="ctr" defTabSz="800100">
              <a:lnSpc>
                <a:spcPct val="90000"/>
              </a:lnSpc>
              <a:spcAft>
                <a:spcPct val="35000"/>
              </a:spcAft>
            </a:pPr>
            <a:endParaRPr lang="de-DE" sz="1800" dirty="0">
              <a:solidFill>
                <a:srgbClr val="000000"/>
              </a:solidFill>
              <a:latin typeface="Arial" charset="0"/>
              <a:cs typeface="Arial" charset="0"/>
            </a:endParaRPr>
          </a:p>
          <a:p>
            <a:pPr algn="ctr" defTabSz="800100">
              <a:lnSpc>
                <a:spcPct val="90000"/>
              </a:lnSpc>
              <a:spcAft>
                <a:spcPct val="35000"/>
              </a:spcAft>
            </a:pPr>
            <a:endParaRPr lang="de-DE" sz="1800" dirty="0">
              <a:solidFill>
                <a:srgbClr val="000000"/>
              </a:solidFill>
              <a:latin typeface="Arial" charset="0"/>
              <a:cs typeface="Arial" charset="0"/>
            </a:endParaRPr>
          </a:p>
          <a:p>
            <a:pPr algn="ctr" defTabSz="800100">
              <a:lnSpc>
                <a:spcPct val="90000"/>
              </a:lnSpc>
              <a:spcAft>
                <a:spcPct val="35000"/>
              </a:spcAft>
            </a:pPr>
            <a:endParaRPr lang="de-DE" sz="1800" dirty="0">
              <a:solidFill>
                <a:srgbClr val="000000"/>
              </a:solidFill>
              <a:latin typeface="Arial" charset="0"/>
              <a:cs typeface="Arial" charset="0"/>
            </a:endParaRPr>
          </a:p>
          <a:p>
            <a:pPr algn="ctr" defTabSz="800100">
              <a:lnSpc>
                <a:spcPct val="90000"/>
              </a:lnSpc>
              <a:spcAft>
                <a:spcPct val="35000"/>
              </a:spcAft>
            </a:pPr>
            <a:endParaRPr lang="de-DE" sz="1800" dirty="0">
              <a:solidFill>
                <a:srgbClr val="000000"/>
              </a:solidFill>
              <a:latin typeface="Arial" charset="0"/>
              <a:cs typeface="Arial" charset="0"/>
            </a:endParaRPr>
          </a:p>
          <a:p>
            <a:pPr algn="ctr" defTabSz="800100">
              <a:lnSpc>
                <a:spcPct val="90000"/>
              </a:lnSpc>
              <a:spcAft>
                <a:spcPct val="35000"/>
              </a:spcAft>
            </a:pPr>
            <a:endParaRPr lang="de-DE" sz="1800" dirty="0">
              <a:solidFill>
                <a:srgbClr val="000000"/>
              </a:solidFill>
              <a:latin typeface="Arial" charset="0"/>
              <a:cs typeface="Arial" charset="0"/>
            </a:endParaRPr>
          </a:p>
          <a:p>
            <a:pPr algn="ctr" defTabSz="800100">
              <a:lnSpc>
                <a:spcPct val="90000"/>
              </a:lnSpc>
              <a:spcAft>
                <a:spcPct val="35000"/>
              </a:spcAft>
            </a:pPr>
            <a:endParaRPr lang="de-DE" sz="1800" dirty="0">
              <a:solidFill>
                <a:srgbClr val="000000"/>
              </a:solidFill>
              <a:latin typeface="Arial" charset="0"/>
              <a:cs typeface="Arial" charset="0"/>
            </a:endParaRPr>
          </a:p>
        </p:txBody>
      </p:sp>
      <p:graphicFrame>
        <p:nvGraphicFramePr>
          <p:cNvPr id="11" name="Tabelle 10"/>
          <p:cNvGraphicFramePr>
            <a:graphicFrameLocks noGrp="1"/>
          </p:cNvGraphicFramePr>
          <p:nvPr>
            <p:extLst>
              <p:ext uri="{D42A27DB-BD31-4B8C-83A1-F6EECF244321}">
                <p14:modId xmlns:p14="http://schemas.microsoft.com/office/powerpoint/2010/main" val="284931553"/>
              </p:ext>
            </p:extLst>
          </p:nvPr>
        </p:nvGraphicFramePr>
        <p:xfrm>
          <a:off x="2324100" y="2362200"/>
          <a:ext cx="1524000" cy="787400"/>
        </p:xfrm>
        <a:graphic>
          <a:graphicData uri="http://schemas.openxmlformats.org/drawingml/2006/table">
            <a:tbl>
              <a:tblPr/>
              <a:tblGrid>
                <a:gridCol w="1524000"/>
              </a:tblGrid>
              <a:tr h="787400">
                <a:tc>
                  <a:txBody>
                    <a:bodyPr/>
                    <a:lstStyle/>
                    <a:p>
                      <a:pPr algn="ctr"/>
                      <a:endParaRPr lang="de-DE"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r>
            </a:tbl>
          </a:graphicData>
        </a:graphic>
      </p:graphicFrame>
      <p:grpSp>
        <p:nvGrpSpPr>
          <p:cNvPr id="8" name="Gruppieren 7"/>
          <p:cNvGrpSpPr/>
          <p:nvPr/>
        </p:nvGrpSpPr>
        <p:grpSpPr>
          <a:xfrm>
            <a:off x="2267744" y="1493786"/>
            <a:ext cx="7704860" cy="4311478"/>
            <a:chOff x="2267744" y="1556792"/>
            <a:chExt cx="5291680" cy="4311478"/>
          </a:xfrm>
        </p:grpSpPr>
        <p:sp>
          <p:nvSpPr>
            <p:cNvPr id="9" name="Freihandform 8"/>
            <p:cNvSpPr/>
            <p:nvPr/>
          </p:nvSpPr>
          <p:spPr>
            <a:xfrm>
              <a:off x="2811749" y="1565794"/>
              <a:ext cx="1137463" cy="1215134"/>
            </a:xfrm>
            <a:custGeom>
              <a:avLst/>
              <a:gdLst>
                <a:gd name="connsiteX0" fmla="*/ 0 w 2025224"/>
                <a:gd name="connsiteY0" fmla="*/ 0 h 1215134"/>
                <a:gd name="connsiteX1" fmla="*/ 2025224 w 2025224"/>
                <a:gd name="connsiteY1" fmla="*/ 0 h 1215134"/>
                <a:gd name="connsiteX2" fmla="*/ 2025224 w 2025224"/>
                <a:gd name="connsiteY2" fmla="*/ 1215134 h 1215134"/>
                <a:gd name="connsiteX3" fmla="*/ 0 w 2025224"/>
                <a:gd name="connsiteY3" fmla="*/ 1215134 h 1215134"/>
                <a:gd name="connsiteX4" fmla="*/ 0 w 2025224"/>
                <a:gd name="connsiteY4" fmla="*/ 0 h 12151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5224" h="1215134">
                  <a:moveTo>
                    <a:pt x="0" y="0"/>
                  </a:moveTo>
                  <a:lnTo>
                    <a:pt x="2025224" y="0"/>
                  </a:lnTo>
                  <a:lnTo>
                    <a:pt x="2025224" y="1215134"/>
                  </a:lnTo>
                  <a:lnTo>
                    <a:pt x="0" y="1215134"/>
                  </a:lnTo>
                  <a:lnTo>
                    <a:pt x="0" y="0"/>
                  </a:lnTo>
                  <a:close/>
                </a:path>
              </a:pathLst>
            </a:cu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9530" tIns="49530" rIns="49530" bIns="49530" numCol="1" spcCol="1270" anchor="ctr" anchorCtr="0">
              <a:noAutofit/>
            </a:bodyPr>
            <a:lstStyle/>
            <a:p>
              <a:pPr lvl="0" defTabSz="577850">
                <a:lnSpc>
                  <a:spcPct val="90000"/>
                </a:lnSpc>
                <a:spcBef>
                  <a:spcPct val="0"/>
                </a:spcBef>
                <a:spcAft>
                  <a:spcPct val="35000"/>
                </a:spcAft>
              </a:pPr>
              <a:r>
                <a:rPr lang="de-DE" sz="1500" kern="1200" dirty="0" smtClean="0">
                  <a:solidFill>
                    <a:schemeClr val="tx1"/>
                  </a:solidFill>
                  <a:latin typeface="Arial" panose="020B0604020202020204" pitchFamily="34" charset="0"/>
                  <a:cs typeface="Arial" panose="020B0604020202020204" pitchFamily="34" charset="0"/>
                </a:rPr>
                <a:t>Sachunterricht                  Kunst / Werken                           Musik</a:t>
              </a:r>
              <a:endParaRPr lang="de-DE" sz="1500" kern="1200" dirty="0">
                <a:solidFill>
                  <a:schemeClr val="tx1"/>
                </a:solidFill>
                <a:latin typeface="Arial" panose="020B0604020202020204" pitchFamily="34" charset="0"/>
                <a:cs typeface="Arial" panose="020B0604020202020204" pitchFamily="34" charset="0"/>
              </a:endParaRPr>
            </a:p>
          </p:txBody>
        </p:sp>
        <p:sp>
          <p:nvSpPr>
            <p:cNvPr id="10" name="Freihandform 9"/>
            <p:cNvSpPr/>
            <p:nvPr/>
          </p:nvSpPr>
          <p:spPr>
            <a:xfrm>
              <a:off x="4097576" y="1556792"/>
              <a:ext cx="2252373" cy="1215134"/>
            </a:xfrm>
            <a:custGeom>
              <a:avLst/>
              <a:gdLst>
                <a:gd name="connsiteX0" fmla="*/ 0 w 2025224"/>
                <a:gd name="connsiteY0" fmla="*/ 0 h 1215134"/>
                <a:gd name="connsiteX1" fmla="*/ 2025224 w 2025224"/>
                <a:gd name="connsiteY1" fmla="*/ 0 h 1215134"/>
                <a:gd name="connsiteX2" fmla="*/ 2025224 w 2025224"/>
                <a:gd name="connsiteY2" fmla="*/ 1215134 h 1215134"/>
                <a:gd name="connsiteX3" fmla="*/ 0 w 2025224"/>
                <a:gd name="connsiteY3" fmla="*/ 1215134 h 1215134"/>
                <a:gd name="connsiteX4" fmla="*/ 0 w 2025224"/>
                <a:gd name="connsiteY4" fmla="*/ 0 h 12151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5224" h="1215134">
                  <a:moveTo>
                    <a:pt x="0" y="0"/>
                  </a:moveTo>
                  <a:lnTo>
                    <a:pt x="2025224" y="0"/>
                  </a:lnTo>
                  <a:lnTo>
                    <a:pt x="2025224" y="1215134"/>
                  </a:lnTo>
                  <a:lnTo>
                    <a:pt x="0" y="1215134"/>
                  </a:lnTo>
                  <a:lnTo>
                    <a:pt x="0" y="0"/>
                  </a:lnTo>
                  <a:close/>
                </a:path>
              </a:pathLst>
            </a:cu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9530" tIns="49530" rIns="49530" bIns="49530" numCol="1" spcCol="1270" anchor="ctr" anchorCtr="0">
              <a:noAutofit/>
            </a:bodyPr>
            <a:lstStyle/>
            <a:p>
              <a:pPr lvl="0" defTabSz="577850">
                <a:lnSpc>
                  <a:spcPct val="90000"/>
                </a:lnSpc>
                <a:spcBef>
                  <a:spcPct val="0"/>
                </a:spcBef>
                <a:spcAft>
                  <a:spcPct val="35000"/>
                </a:spcAft>
              </a:pPr>
              <a:r>
                <a:rPr lang="de-DE" sz="1500" kern="1200" dirty="0" smtClean="0">
                  <a:solidFill>
                    <a:schemeClr val="tx1"/>
                  </a:solidFill>
                  <a:latin typeface="Arial" panose="020B0604020202020204" pitchFamily="34" charset="0"/>
                  <a:cs typeface="Arial" panose="020B0604020202020204" pitchFamily="34" charset="0"/>
                </a:rPr>
                <a:t>Fremdsprache (E und F)                    Bewegung, Spiel und Sport             ev. / kath. Religionslehre</a:t>
              </a:r>
              <a:endParaRPr lang="de-DE" sz="1500" kern="1200" dirty="0">
                <a:solidFill>
                  <a:schemeClr val="tx1"/>
                </a:solidFill>
                <a:latin typeface="Arial" panose="020B0604020202020204" pitchFamily="34" charset="0"/>
                <a:cs typeface="Arial" panose="020B0604020202020204" pitchFamily="34" charset="0"/>
              </a:endParaRPr>
            </a:p>
          </p:txBody>
        </p:sp>
        <p:sp>
          <p:nvSpPr>
            <p:cNvPr id="31" name="Freihandform 30"/>
            <p:cNvSpPr/>
            <p:nvPr/>
          </p:nvSpPr>
          <p:spPr>
            <a:xfrm>
              <a:off x="2267744" y="4437112"/>
              <a:ext cx="2025224" cy="1359150"/>
            </a:xfrm>
            <a:custGeom>
              <a:avLst/>
              <a:gdLst>
                <a:gd name="connsiteX0" fmla="*/ 0 w 2025224"/>
                <a:gd name="connsiteY0" fmla="*/ 0 h 1215134"/>
                <a:gd name="connsiteX1" fmla="*/ 2025224 w 2025224"/>
                <a:gd name="connsiteY1" fmla="*/ 0 h 1215134"/>
                <a:gd name="connsiteX2" fmla="*/ 2025224 w 2025224"/>
                <a:gd name="connsiteY2" fmla="*/ 1215134 h 1215134"/>
                <a:gd name="connsiteX3" fmla="*/ 0 w 2025224"/>
                <a:gd name="connsiteY3" fmla="*/ 1215134 h 1215134"/>
                <a:gd name="connsiteX4" fmla="*/ 0 w 2025224"/>
                <a:gd name="connsiteY4" fmla="*/ 0 h 12151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5224" h="1215134">
                  <a:moveTo>
                    <a:pt x="0" y="0"/>
                  </a:moveTo>
                  <a:lnTo>
                    <a:pt x="2025224" y="0"/>
                  </a:lnTo>
                  <a:lnTo>
                    <a:pt x="2025224" y="1215134"/>
                  </a:lnTo>
                  <a:lnTo>
                    <a:pt x="0" y="1215134"/>
                  </a:lnTo>
                  <a:lnTo>
                    <a:pt x="0" y="0"/>
                  </a:lnTo>
                  <a:close/>
                </a:path>
              </a:pathLst>
            </a:cu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endParaRPr lang="de-DE" sz="1600" kern="1200" dirty="0">
                <a:solidFill>
                  <a:schemeClr val="accent2"/>
                </a:solidFill>
                <a:latin typeface="Arial" panose="020B0604020202020204" pitchFamily="34" charset="0"/>
                <a:cs typeface="Arial" panose="020B0604020202020204" pitchFamily="34" charset="0"/>
              </a:endParaRPr>
            </a:p>
          </p:txBody>
        </p:sp>
        <p:sp>
          <p:nvSpPr>
            <p:cNvPr id="33" name="Freihandform 32"/>
            <p:cNvSpPr/>
            <p:nvPr/>
          </p:nvSpPr>
          <p:spPr>
            <a:xfrm>
              <a:off x="4295396" y="4509120"/>
              <a:ext cx="2272498" cy="1359150"/>
            </a:xfrm>
            <a:custGeom>
              <a:avLst/>
              <a:gdLst>
                <a:gd name="connsiteX0" fmla="*/ 0 w 2025224"/>
                <a:gd name="connsiteY0" fmla="*/ 0 h 1215134"/>
                <a:gd name="connsiteX1" fmla="*/ 2025224 w 2025224"/>
                <a:gd name="connsiteY1" fmla="*/ 0 h 1215134"/>
                <a:gd name="connsiteX2" fmla="*/ 2025224 w 2025224"/>
                <a:gd name="connsiteY2" fmla="*/ 1215134 h 1215134"/>
                <a:gd name="connsiteX3" fmla="*/ 0 w 2025224"/>
                <a:gd name="connsiteY3" fmla="*/ 1215134 h 1215134"/>
                <a:gd name="connsiteX4" fmla="*/ 0 w 2025224"/>
                <a:gd name="connsiteY4" fmla="*/ 0 h 12151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5224" h="1215134">
                  <a:moveTo>
                    <a:pt x="0" y="0"/>
                  </a:moveTo>
                  <a:lnTo>
                    <a:pt x="2025224" y="0"/>
                  </a:lnTo>
                  <a:lnTo>
                    <a:pt x="2025224" y="1215134"/>
                  </a:lnTo>
                  <a:lnTo>
                    <a:pt x="0" y="1215134"/>
                  </a:lnTo>
                  <a:lnTo>
                    <a:pt x="0" y="0"/>
                  </a:lnTo>
                  <a:close/>
                </a:path>
              </a:pathLst>
            </a:cu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endParaRPr lang="de-DE" sz="1600" kern="1200" dirty="0">
                <a:solidFill>
                  <a:schemeClr val="tx1"/>
                </a:solidFill>
                <a:latin typeface="Arial" panose="020B0604020202020204" pitchFamily="34" charset="0"/>
                <a:cs typeface="Arial" panose="020B0604020202020204" pitchFamily="34" charset="0"/>
              </a:endParaRPr>
            </a:p>
          </p:txBody>
        </p:sp>
        <p:sp>
          <p:nvSpPr>
            <p:cNvPr id="32" name="Freihandform 31"/>
            <p:cNvSpPr/>
            <p:nvPr/>
          </p:nvSpPr>
          <p:spPr>
            <a:xfrm>
              <a:off x="5185585" y="2555902"/>
              <a:ext cx="2373839" cy="2592288"/>
            </a:xfrm>
            <a:custGeom>
              <a:avLst/>
              <a:gdLst>
                <a:gd name="connsiteX0" fmla="*/ 0 w 2025224"/>
                <a:gd name="connsiteY0" fmla="*/ 0 h 1215134"/>
                <a:gd name="connsiteX1" fmla="*/ 2025224 w 2025224"/>
                <a:gd name="connsiteY1" fmla="*/ 0 h 1215134"/>
                <a:gd name="connsiteX2" fmla="*/ 2025224 w 2025224"/>
                <a:gd name="connsiteY2" fmla="*/ 1215134 h 1215134"/>
                <a:gd name="connsiteX3" fmla="*/ 0 w 2025224"/>
                <a:gd name="connsiteY3" fmla="*/ 1215134 h 1215134"/>
                <a:gd name="connsiteX4" fmla="*/ 0 w 2025224"/>
                <a:gd name="connsiteY4" fmla="*/ 0 h 12151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5224" h="1215134">
                  <a:moveTo>
                    <a:pt x="0" y="0"/>
                  </a:moveTo>
                  <a:lnTo>
                    <a:pt x="2025224" y="0"/>
                  </a:lnTo>
                  <a:lnTo>
                    <a:pt x="2025224" y="1215134"/>
                  </a:lnTo>
                  <a:lnTo>
                    <a:pt x="0" y="1215134"/>
                  </a:lnTo>
                  <a:lnTo>
                    <a:pt x="0" y="0"/>
                  </a:lnTo>
                  <a:close/>
                </a:path>
              </a:pathLst>
            </a:cu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9530" tIns="49530" rIns="49530" bIns="49530" numCol="1" spcCol="1270" anchor="t" anchorCtr="0">
              <a:noAutofit/>
            </a:bodyPr>
            <a:lstStyle/>
            <a:p>
              <a:pPr defTabSz="577850">
                <a:lnSpc>
                  <a:spcPct val="90000"/>
                </a:lnSpc>
                <a:spcAft>
                  <a:spcPts val="0"/>
                </a:spcAft>
              </a:pPr>
              <a:r>
                <a:rPr lang="de-DE" sz="1500" dirty="0" smtClean="0">
                  <a:solidFill>
                    <a:schemeClr val="tx1"/>
                  </a:solidFill>
                  <a:latin typeface="Arial" panose="020B0604020202020204" pitchFamily="34" charset="0"/>
                  <a:cs typeface="Arial" panose="020B0604020202020204" pitchFamily="34" charset="0"/>
                </a:rPr>
                <a:t>                             </a:t>
              </a:r>
              <a:endParaRPr lang="de-DE" sz="1500" dirty="0">
                <a:solidFill>
                  <a:schemeClr val="tx1"/>
                </a:solidFill>
                <a:latin typeface="Arial" panose="020B0604020202020204" pitchFamily="34" charset="0"/>
                <a:cs typeface="Arial" panose="020B0604020202020204" pitchFamily="34" charset="0"/>
              </a:endParaRPr>
            </a:p>
            <a:p>
              <a:pPr defTabSz="577850">
                <a:lnSpc>
                  <a:spcPct val="90000"/>
                </a:lnSpc>
                <a:spcAft>
                  <a:spcPts val="0"/>
                </a:spcAft>
              </a:pPr>
              <a:r>
                <a:rPr lang="de-DE" sz="1500" dirty="0">
                  <a:solidFill>
                    <a:schemeClr val="tx1"/>
                  </a:solidFill>
                  <a:latin typeface="Arial" panose="020B0604020202020204" pitchFamily="34" charset="0"/>
                  <a:cs typeface="Arial" panose="020B0604020202020204" pitchFamily="34" charset="0"/>
                </a:rPr>
                <a:t>ev. / kath. Religionslehre</a:t>
              </a:r>
            </a:p>
            <a:p>
              <a:pPr defTabSz="577850">
                <a:lnSpc>
                  <a:spcPct val="90000"/>
                </a:lnSpc>
                <a:spcAft>
                  <a:spcPts val="0"/>
                </a:spcAft>
              </a:pPr>
              <a:r>
                <a:rPr lang="de-DE" sz="1500" dirty="0">
                  <a:solidFill>
                    <a:schemeClr val="tx1"/>
                  </a:solidFill>
                  <a:latin typeface="Arial" panose="020B0604020202020204" pitchFamily="34" charset="0"/>
                  <a:cs typeface="Arial" panose="020B0604020202020204" pitchFamily="34" charset="0"/>
                </a:rPr>
                <a:t>Physik                                              </a:t>
              </a:r>
            </a:p>
            <a:p>
              <a:pPr defTabSz="577850">
                <a:lnSpc>
                  <a:spcPct val="90000"/>
                </a:lnSpc>
                <a:spcAft>
                  <a:spcPts val="0"/>
                </a:spcAft>
              </a:pPr>
              <a:r>
                <a:rPr lang="de-DE" sz="1500" dirty="0">
                  <a:solidFill>
                    <a:schemeClr val="tx1"/>
                  </a:solidFill>
                  <a:latin typeface="Arial" panose="020B0604020202020204" pitchFamily="34" charset="0"/>
                  <a:cs typeface="Arial" panose="020B0604020202020204" pitchFamily="34" charset="0"/>
                </a:rPr>
                <a:t>Chemie                                      Französisch (2. FS</a:t>
              </a:r>
              <a:r>
                <a:rPr lang="de-DE" sz="1500" dirty="0" smtClean="0">
                  <a:solidFill>
                    <a:schemeClr val="tx1"/>
                  </a:solidFill>
                  <a:latin typeface="Arial" panose="020B0604020202020204" pitchFamily="34" charset="0"/>
                  <a:cs typeface="Arial" panose="020B0604020202020204" pitchFamily="34" charset="0"/>
                </a:rPr>
                <a:t>) </a:t>
              </a:r>
              <a:endParaRPr lang="de-DE" sz="1500" dirty="0">
                <a:solidFill>
                  <a:schemeClr val="tx1"/>
                </a:solidFill>
                <a:latin typeface="Arial" panose="020B0604020202020204" pitchFamily="34" charset="0"/>
                <a:cs typeface="Arial" panose="020B0604020202020204" pitchFamily="34" charset="0"/>
              </a:endParaRPr>
            </a:p>
            <a:p>
              <a:pPr defTabSz="577850">
                <a:lnSpc>
                  <a:spcPct val="90000"/>
                </a:lnSpc>
                <a:spcAft>
                  <a:spcPts val="0"/>
                </a:spcAft>
              </a:pPr>
              <a:r>
                <a:rPr lang="de-DE" sz="1500" dirty="0" smtClean="0">
                  <a:solidFill>
                    <a:schemeClr val="tx1"/>
                  </a:solidFill>
                  <a:latin typeface="Arial" panose="020B0604020202020204" pitchFamily="34" charset="0"/>
                  <a:cs typeface="Arial" panose="020B0604020202020204" pitchFamily="34" charset="0"/>
                </a:rPr>
                <a:t>Wirtschaft / Berufs- </a:t>
              </a:r>
              <a:r>
                <a:rPr lang="de-DE" sz="1500" dirty="0">
                  <a:solidFill>
                    <a:schemeClr val="tx1"/>
                  </a:solidFill>
                  <a:latin typeface="Arial" panose="020B0604020202020204" pitchFamily="34" charset="0"/>
                  <a:cs typeface="Arial" panose="020B0604020202020204" pitchFamily="34" charset="0"/>
                </a:rPr>
                <a:t>und </a:t>
              </a:r>
              <a:r>
                <a:rPr lang="de-DE" sz="1500" dirty="0" smtClean="0">
                  <a:solidFill>
                    <a:schemeClr val="tx1"/>
                  </a:solidFill>
                  <a:latin typeface="Arial" panose="020B0604020202020204" pitchFamily="34" charset="0"/>
                  <a:cs typeface="Arial" panose="020B0604020202020204" pitchFamily="34" charset="0"/>
                </a:rPr>
                <a:t>Studienorientierung</a:t>
              </a:r>
              <a:endParaRPr lang="de-DE" sz="1500" dirty="0">
                <a:solidFill>
                  <a:schemeClr val="tx1"/>
                </a:solidFill>
                <a:latin typeface="Arial" panose="020B0604020202020204" pitchFamily="34" charset="0"/>
                <a:cs typeface="Arial" panose="020B0604020202020204" pitchFamily="34" charset="0"/>
              </a:endParaRPr>
            </a:p>
            <a:p>
              <a:pPr defTabSz="577850">
                <a:lnSpc>
                  <a:spcPct val="90000"/>
                </a:lnSpc>
                <a:spcAft>
                  <a:spcPts val="0"/>
                </a:spcAft>
              </a:pPr>
              <a:endParaRPr lang="de-DE" sz="1500" dirty="0">
                <a:solidFill>
                  <a:schemeClr val="tx1"/>
                </a:solidFill>
                <a:latin typeface="Arial" panose="020B0604020202020204" pitchFamily="34" charset="0"/>
                <a:cs typeface="Arial" panose="020B0604020202020204" pitchFamily="34" charset="0"/>
              </a:endParaRPr>
            </a:p>
          </p:txBody>
        </p:sp>
        <p:sp>
          <p:nvSpPr>
            <p:cNvPr id="30" name="Freihandform 29"/>
            <p:cNvSpPr/>
            <p:nvPr/>
          </p:nvSpPr>
          <p:spPr>
            <a:xfrm>
              <a:off x="2811748" y="2771926"/>
              <a:ext cx="1186918" cy="2664296"/>
            </a:xfrm>
            <a:custGeom>
              <a:avLst/>
              <a:gdLst>
                <a:gd name="connsiteX0" fmla="*/ 0 w 2025224"/>
                <a:gd name="connsiteY0" fmla="*/ 0 h 1215134"/>
                <a:gd name="connsiteX1" fmla="*/ 2025224 w 2025224"/>
                <a:gd name="connsiteY1" fmla="*/ 0 h 1215134"/>
                <a:gd name="connsiteX2" fmla="*/ 2025224 w 2025224"/>
                <a:gd name="connsiteY2" fmla="*/ 1215134 h 1215134"/>
                <a:gd name="connsiteX3" fmla="*/ 0 w 2025224"/>
                <a:gd name="connsiteY3" fmla="*/ 1215134 h 1215134"/>
                <a:gd name="connsiteX4" fmla="*/ 0 w 2025224"/>
                <a:gd name="connsiteY4" fmla="*/ 0 h 12151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5224" h="1215134">
                  <a:moveTo>
                    <a:pt x="0" y="0"/>
                  </a:moveTo>
                  <a:lnTo>
                    <a:pt x="2025224" y="0"/>
                  </a:lnTo>
                  <a:lnTo>
                    <a:pt x="2025224" y="1215134"/>
                  </a:lnTo>
                  <a:lnTo>
                    <a:pt x="0" y="1215134"/>
                  </a:lnTo>
                  <a:lnTo>
                    <a:pt x="0" y="0"/>
                  </a:lnTo>
                  <a:close/>
                </a:path>
              </a:pathLst>
            </a:cu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9530" tIns="49530" rIns="49530" bIns="49530" numCol="1" spcCol="1270" anchor="t" anchorCtr="0">
              <a:noAutofit/>
            </a:bodyPr>
            <a:lstStyle/>
            <a:p>
              <a:pPr lvl="0" defTabSz="577850">
                <a:lnSpc>
                  <a:spcPct val="90000"/>
                </a:lnSpc>
                <a:spcBef>
                  <a:spcPct val="0"/>
                </a:spcBef>
                <a:spcAft>
                  <a:spcPts val="0"/>
                </a:spcAft>
              </a:pPr>
              <a:r>
                <a:rPr lang="de-DE" sz="1500" kern="1200" dirty="0" smtClean="0">
                  <a:solidFill>
                    <a:schemeClr val="tx1"/>
                  </a:solidFill>
                  <a:latin typeface="Arial" panose="020B0604020202020204" pitchFamily="34" charset="0"/>
                  <a:cs typeface="Arial" panose="020B0604020202020204" pitchFamily="34" charset="0"/>
                </a:rPr>
                <a:t>Geschichte                         Deutsch                             Englisch (1.FS)                                 Biologie</a:t>
              </a:r>
            </a:p>
            <a:p>
              <a:pPr lvl="0" defTabSz="577850">
                <a:lnSpc>
                  <a:spcPct val="90000"/>
                </a:lnSpc>
                <a:spcAft>
                  <a:spcPts val="0"/>
                </a:spcAft>
              </a:pPr>
              <a:r>
                <a:rPr lang="de-DE" sz="1500" dirty="0">
                  <a:solidFill>
                    <a:schemeClr val="tx1"/>
                  </a:solidFill>
                  <a:latin typeface="Arial" panose="020B0604020202020204" pitchFamily="34" charset="0"/>
                  <a:cs typeface="Arial" panose="020B0604020202020204" pitchFamily="34" charset="0"/>
                </a:rPr>
                <a:t>Mathematik </a:t>
              </a:r>
              <a:endParaRPr lang="de-DE" sz="1500" dirty="0" smtClean="0">
                <a:solidFill>
                  <a:schemeClr val="tx1"/>
                </a:solidFill>
                <a:latin typeface="Arial" panose="020B0604020202020204" pitchFamily="34" charset="0"/>
                <a:cs typeface="Arial" panose="020B0604020202020204" pitchFamily="34" charset="0"/>
              </a:endParaRPr>
            </a:p>
            <a:p>
              <a:pPr lvl="0" defTabSz="577850">
                <a:lnSpc>
                  <a:spcPct val="90000"/>
                </a:lnSpc>
                <a:spcAft>
                  <a:spcPts val="0"/>
                </a:spcAft>
              </a:pPr>
              <a:r>
                <a:rPr lang="de-DE" sz="1500" dirty="0" smtClean="0">
                  <a:solidFill>
                    <a:schemeClr val="tx1"/>
                  </a:solidFill>
                  <a:latin typeface="Arial" panose="020B0604020202020204" pitchFamily="34" charset="0"/>
                  <a:cs typeface="Arial" panose="020B0604020202020204" pitchFamily="34" charset="0"/>
                </a:rPr>
                <a:t>Ethik </a:t>
              </a:r>
            </a:p>
          </p:txBody>
        </p:sp>
      </p:grpSp>
      <p:cxnSp>
        <p:nvCxnSpPr>
          <p:cNvPr id="42" name="Gerade Verbindung 41"/>
          <p:cNvCxnSpPr/>
          <p:nvPr/>
        </p:nvCxnSpPr>
        <p:spPr>
          <a:xfrm>
            <a:off x="5444480" y="3334283"/>
            <a:ext cx="0" cy="2695389"/>
          </a:xfrm>
          <a:prstGeom prst="line">
            <a:avLst/>
          </a:prstGeom>
          <a:ln w="25400">
            <a:solidFill>
              <a:schemeClr val="bg1">
                <a:lumMod val="65000"/>
              </a:schemeClr>
            </a:solidFill>
            <a:prstDash val="sysDash"/>
          </a:ln>
          <a:scene3d>
            <a:camera prst="orthographicFront">
              <a:rot lat="0" lon="5400000" rev="0"/>
            </a:camera>
            <a:lightRig rig="threePt" dir="t"/>
          </a:scene3d>
        </p:spPr>
        <p:style>
          <a:lnRef idx="1">
            <a:schemeClr val="accent1"/>
          </a:lnRef>
          <a:fillRef idx="0">
            <a:schemeClr val="accent1"/>
          </a:fillRef>
          <a:effectRef idx="0">
            <a:schemeClr val="accent1"/>
          </a:effectRef>
          <a:fontRef idx="minor">
            <a:schemeClr val="tx1"/>
          </a:fontRef>
        </p:style>
      </p:cxnSp>
      <p:sp>
        <p:nvSpPr>
          <p:cNvPr id="21" name="Textfeld 20"/>
          <p:cNvSpPr txBox="1"/>
          <p:nvPr/>
        </p:nvSpPr>
        <p:spPr>
          <a:xfrm>
            <a:off x="251520" y="6309320"/>
            <a:ext cx="504056" cy="261610"/>
          </a:xfrm>
          <a:prstGeom prst="rect">
            <a:avLst/>
          </a:prstGeom>
          <a:noFill/>
        </p:spPr>
        <p:txBody>
          <a:bodyPr wrap="square" rtlCol="0">
            <a:spAutoFit/>
          </a:bodyPr>
          <a:lstStyle/>
          <a:p>
            <a:r>
              <a:rPr lang="de-DE" sz="1100" dirty="0" smtClean="0">
                <a:latin typeface="Arial" panose="020B0604020202020204" pitchFamily="34" charset="0"/>
                <a:cs typeface="Arial" panose="020B0604020202020204" pitchFamily="34" charset="0"/>
              </a:rPr>
              <a:t>18</a:t>
            </a:r>
            <a:endParaRPr lang="de-DE" sz="1100" dirty="0">
              <a:latin typeface="Arial" panose="020B0604020202020204" pitchFamily="34" charset="0"/>
              <a:cs typeface="Arial" panose="020B0604020202020204" pitchFamily="34" charset="0"/>
            </a:endParaRPr>
          </a:p>
        </p:txBody>
      </p:sp>
      <p:sp>
        <p:nvSpPr>
          <p:cNvPr id="17" name="Freihandform 16"/>
          <p:cNvSpPr/>
          <p:nvPr/>
        </p:nvSpPr>
        <p:spPr>
          <a:xfrm>
            <a:off x="251520" y="4077072"/>
            <a:ext cx="2232248" cy="720080"/>
          </a:xfrm>
          <a:custGeom>
            <a:avLst/>
            <a:gdLst>
              <a:gd name="connsiteX0" fmla="*/ 0 w 2488596"/>
              <a:gd name="connsiteY0" fmla="*/ 414774 h 2490318"/>
              <a:gd name="connsiteX1" fmla="*/ 414774 w 2488596"/>
              <a:gd name="connsiteY1" fmla="*/ 0 h 2490318"/>
              <a:gd name="connsiteX2" fmla="*/ 2073822 w 2488596"/>
              <a:gd name="connsiteY2" fmla="*/ 0 h 2490318"/>
              <a:gd name="connsiteX3" fmla="*/ 2488596 w 2488596"/>
              <a:gd name="connsiteY3" fmla="*/ 414774 h 2490318"/>
              <a:gd name="connsiteX4" fmla="*/ 2488596 w 2488596"/>
              <a:gd name="connsiteY4" fmla="*/ 2075544 h 2490318"/>
              <a:gd name="connsiteX5" fmla="*/ 2073822 w 2488596"/>
              <a:gd name="connsiteY5" fmla="*/ 2490318 h 2490318"/>
              <a:gd name="connsiteX6" fmla="*/ 414774 w 2488596"/>
              <a:gd name="connsiteY6" fmla="*/ 2490318 h 2490318"/>
              <a:gd name="connsiteX7" fmla="*/ 0 w 2488596"/>
              <a:gd name="connsiteY7" fmla="*/ 2075544 h 2490318"/>
              <a:gd name="connsiteX8" fmla="*/ 0 w 2488596"/>
              <a:gd name="connsiteY8" fmla="*/ 414774 h 249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88596" h="2490318">
                <a:moveTo>
                  <a:pt x="0" y="414774"/>
                </a:moveTo>
                <a:cubicBezTo>
                  <a:pt x="0" y="185701"/>
                  <a:pt x="185701" y="0"/>
                  <a:pt x="414774" y="0"/>
                </a:cubicBezTo>
                <a:lnTo>
                  <a:pt x="2073822" y="0"/>
                </a:lnTo>
                <a:cubicBezTo>
                  <a:pt x="2302895" y="0"/>
                  <a:pt x="2488596" y="185701"/>
                  <a:pt x="2488596" y="414774"/>
                </a:cubicBezTo>
                <a:lnTo>
                  <a:pt x="2488596" y="2075544"/>
                </a:lnTo>
                <a:cubicBezTo>
                  <a:pt x="2488596" y="2304617"/>
                  <a:pt x="2302895" y="2490318"/>
                  <a:pt x="2073822" y="2490318"/>
                </a:cubicBezTo>
                <a:lnTo>
                  <a:pt x="414774" y="2490318"/>
                </a:lnTo>
                <a:cubicBezTo>
                  <a:pt x="185701" y="2490318"/>
                  <a:pt x="0" y="2304617"/>
                  <a:pt x="0" y="2075544"/>
                </a:cubicBezTo>
                <a:lnTo>
                  <a:pt x="0" y="414774"/>
                </a:lnTo>
                <a:close/>
              </a:path>
            </a:pathLst>
          </a:custGeom>
          <a:solidFill>
            <a:srgbClr val="99FF99"/>
          </a:solidFill>
          <a:ln>
            <a:noFill/>
          </a:ln>
          <a:effectLst>
            <a:outerShdw blurRad="50800" dist="38100" dir="2700000" algn="tl" rotWithShape="0">
              <a:prstClr val="black">
                <a:alpha val="40000"/>
              </a:prstClr>
            </a:outerShdw>
          </a:effectLst>
        </p:spPr>
        <p:style>
          <a:lnRef idx="1">
            <a:schemeClr val="accent6"/>
          </a:lnRef>
          <a:fillRef idx="1001">
            <a:schemeClr val="lt1"/>
          </a:fillRef>
          <a:effectRef idx="1">
            <a:schemeClr val="accent6"/>
          </a:effectRef>
          <a:fontRef idx="minor">
            <a:schemeClr val="dk1"/>
          </a:fontRef>
        </p:style>
        <p:txBody>
          <a:bodyPr spcFirstLastPara="0" vert="horz" wrap="square" lIns="134533" tIns="100243" rIns="134533" bIns="100243" numCol="1" spcCol="1270" anchor="t" anchorCtr="0">
            <a:noAutofit/>
          </a:bodyPr>
          <a:lstStyle/>
          <a:p>
            <a:pPr algn="ctr" defTabSz="800100">
              <a:lnSpc>
                <a:spcPct val="90000"/>
              </a:lnSpc>
              <a:spcAft>
                <a:spcPct val="35000"/>
              </a:spcAft>
            </a:pPr>
            <a:r>
              <a:rPr lang="de-DE" sz="1400" dirty="0" smtClean="0">
                <a:solidFill>
                  <a:srgbClr val="000000"/>
                </a:solidFill>
                <a:latin typeface="Arial" charset="0"/>
                <a:cs typeface="Arial" charset="0"/>
              </a:rPr>
              <a:t>Gem. Plan Sek I</a:t>
            </a:r>
            <a:endParaRPr lang="de-DE" sz="1400" dirty="0">
              <a:solidFill>
                <a:srgbClr val="000000"/>
              </a:solidFill>
              <a:latin typeface="Arial" charset="0"/>
              <a:cs typeface="Arial" charset="0"/>
            </a:endParaRPr>
          </a:p>
        </p:txBody>
      </p:sp>
      <p:sp>
        <p:nvSpPr>
          <p:cNvPr id="18" name="Freihandform 17"/>
          <p:cNvSpPr/>
          <p:nvPr/>
        </p:nvSpPr>
        <p:spPr>
          <a:xfrm>
            <a:off x="251520" y="4437112"/>
            <a:ext cx="2232248" cy="360040"/>
          </a:xfrm>
          <a:custGeom>
            <a:avLst/>
            <a:gdLst>
              <a:gd name="connsiteX0" fmla="*/ 0 w 2488596"/>
              <a:gd name="connsiteY0" fmla="*/ 414774 h 2490318"/>
              <a:gd name="connsiteX1" fmla="*/ 414774 w 2488596"/>
              <a:gd name="connsiteY1" fmla="*/ 0 h 2490318"/>
              <a:gd name="connsiteX2" fmla="*/ 2073822 w 2488596"/>
              <a:gd name="connsiteY2" fmla="*/ 0 h 2490318"/>
              <a:gd name="connsiteX3" fmla="*/ 2488596 w 2488596"/>
              <a:gd name="connsiteY3" fmla="*/ 414774 h 2490318"/>
              <a:gd name="connsiteX4" fmla="*/ 2488596 w 2488596"/>
              <a:gd name="connsiteY4" fmla="*/ 2075544 h 2490318"/>
              <a:gd name="connsiteX5" fmla="*/ 2073822 w 2488596"/>
              <a:gd name="connsiteY5" fmla="*/ 2490318 h 2490318"/>
              <a:gd name="connsiteX6" fmla="*/ 414774 w 2488596"/>
              <a:gd name="connsiteY6" fmla="*/ 2490318 h 2490318"/>
              <a:gd name="connsiteX7" fmla="*/ 0 w 2488596"/>
              <a:gd name="connsiteY7" fmla="*/ 2075544 h 2490318"/>
              <a:gd name="connsiteX8" fmla="*/ 0 w 2488596"/>
              <a:gd name="connsiteY8" fmla="*/ 414774 h 249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88596" h="2490318">
                <a:moveTo>
                  <a:pt x="0" y="414774"/>
                </a:moveTo>
                <a:cubicBezTo>
                  <a:pt x="0" y="185701"/>
                  <a:pt x="185701" y="0"/>
                  <a:pt x="414774" y="0"/>
                </a:cubicBezTo>
                <a:lnTo>
                  <a:pt x="2073822" y="0"/>
                </a:lnTo>
                <a:cubicBezTo>
                  <a:pt x="2302895" y="0"/>
                  <a:pt x="2488596" y="185701"/>
                  <a:pt x="2488596" y="414774"/>
                </a:cubicBezTo>
                <a:lnTo>
                  <a:pt x="2488596" y="2075544"/>
                </a:lnTo>
                <a:cubicBezTo>
                  <a:pt x="2488596" y="2304617"/>
                  <a:pt x="2302895" y="2490318"/>
                  <a:pt x="2073822" y="2490318"/>
                </a:cubicBezTo>
                <a:lnTo>
                  <a:pt x="414774" y="2490318"/>
                </a:lnTo>
                <a:cubicBezTo>
                  <a:pt x="185701" y="2490318"/>
                  <a:pt x="0" y="2304617"/>
                  <a:pt x="0" y="2075544"/>
                </a:cubicBezTo>
                <a:lnTo>
                  <a:pt x="0" y="414774"/>
                </a:lnTo>
                <a:close/>
              </a:path>
            </a:pathLst>
          </a:custGeom>
          <a:solidFill>
            <a:srgbClr val="CCCCFF"/>
          </a:solidFill>
          <a:ln>
            <a:noFill/>
          </a:ln>
          <a:effectLst>
            <a:outerShdw blurRad="50800" dist="38100" dir="2700000" algn="tl" rotWithShape="0">
              <a:prstClr val="black">
                <a:alpha val="40000"/>
              </a:prstClr>
            </a:outerShdw>
          </a:effectLst>
        </p:spPr>
        <p:style>
          <a:lnRef idx="1">
            <a:schemeClr val="accent6"/>
          </a:lnRef>
          <a:fillRef idx="1001">
            <a:schemeClr val="lt1"/>
          </a:fillRef>
          <a:effectRef idx="1">
            <a:schemeClr val="accent6"/>
          </a:effectRef>
          <a:fontRef idx="minor">
            <a:schemeClr val="dk1"/>
          </a:fontRef>
        </p:style>
        <p:txBody>
          <a:bodyPr spcFirstLastPara="0" vert="horz" wrap="square" lIns="134533" tIns="100243" rIns="134533" bIns="100243" numCol="1" spcCol="1270" anchor="t" anchorCtr="0">
            <a:noAutofit/>
          </a:bodyPr>
          <a:lstStyle/>
          <a:p>
            <a:pPr algn="ctr" defTabSz="800100">
              <a:lnSpc>
                <a:spcPct val="90000"/>
              </a:lnSpc>
              <a:spcAft>
                <a:spcPct val="35000"/>
              </a:spcAft>
            </a:pPr>
            <a:r>
              <a:rPr lang="de-DE" sz="1400" dirty="0" smtClean="0">
                <a:solidFill>
                  <a:srgbClr val="000000"/>
                </a:solidFill>
                <a:latin typeface="Arial" charset="0"/>
                <a:cs typeface="Arial" charset="0"/>
              </a:rPr>
              <a:t>Bildungsplan </a:t>
            </a:r>
            <a:r>
              <a:rPr lang="de-DE" sz="1400" dirty="0" err="1" smtClean="0">
                <a:solidFill>
                  <a:srgbClr val="000000"/>
                </a:solidFill>
                <a:latin typeface="Arial" charset="0"/>
                <a:cs typeface="Arial" charset="0"/>
              </a:rPr>
              <a:t>Gymn</a:t>
            </a:r>
            <a:r>
              <a:rPr lang="de-DE" sz="1400" dirty="0" smtClean="0">
                <a:solidFill>
                  <a:srgbClr val="000000"/>
                </a:solidFill>
                <a:latin typeface="Arial" charset="0"/>
                <a:cs typeface="Arial" charset="0"/>
              </a:rPr>
              <a:t>. </a:t>
            </a:r>
            <a:endParaRPr lang="de-DE" sz="1400" dirty="0">
              <a:solidFill>
                <a:srgbClr val="000000"/>
              </a:solidFill>
              <a:latin typeface="Arial" charset="0"/>
              <a:cs typeface="Arial" charset="0"/>
            </a:endParaRPr>
          </a:p>
        </p:txBody>
      </p:sp>
      <p:sp>
        <p:nvSpPr>
          <p:cNvPr id="22" name="Abgerundetes Rechteck 21"/>
          <p:cNvSpPr/>
          <p:nvPr/>
        </p:nvSpPr>
        <p:spPr>
          <a:xfrm>
            <a:off x="2915816" y="4437112"/>
            <a:ext cx="5976664" cy="360040"/>
          </a:xfrm>
          <a:prstGeom prst="roundRect">
            <a:avLst>
              <a:gd name="adj" fmla="val 29494"/>
            </a:avLst>
          </a:prstGeom>
          <a:solidFill>
            <a:srgbClr val="CCCCFF">
              <a:alpha val="6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500" dirty="0" smtClean="0">
                <a:solidFill>
                  <a:schemeClr val="tx1"/>
                </a:solidFill>
                <a:latin typeface="Arial" panose="020B0604020202020204" pitchFamily="34" charset="0"/>
                <a:cs typeface="Arial" panose="020B0604020202020204" pitchFamily="34" charset="0"/>
              </a:rPr>
              <a:t> Spanisch </a:t>
            </a:r>
            <a:r>
              <a:rPr lang="de-DE" sz="1500" dirty="0">
                <a:solidFill>
                  <a:schemeClr val="tx1"/>
                </a:solidFill>
                <a:latin typeface="Arial" panose="020B0604020202020204" pitchFamily="34" charset="0"/>
                <a:cs typeface="Arial" panose="020B0604020202020204" pitchFamily="34" charset="0"/>
              </a:rPr>
              <a:t>(3.FS</a:t>
            </a:r>
            <a:r>
              <a:rPr lang="de-DE" sz="1500" dirty="0" smtClean="0">
                <a:solidFill>
                  <a:schemeClr val="tx1"/>
                </a:solidFill>
                <a:latin typeface="Arial" panose="020B0604020202020204" pitchFamily="34" charset="0"/>
                <a:cs typeface="Arial" panose="020B0604020202020204" pitchFamily="34" charset="0"/>
              </a:rPr>
              <a:t>)</a:t>
            </a:r>
            <a:r>
              <a:rPr lang="de-DE" sz="1500" dirty="0">
                <a:solidFill>
                  <a:schemeClr val="tx1"/>
                </a:solidFill>
                <a:latin typeface="Arial" panose="020B0604020202020204" pitchFamily="34" charset="0"/>
                <a:cs typeface="Arial" panose="020B0604020202020204" pitchFamily="34" charset="0"/>
              </a:rPr>
              <a:t> </a:t>
            </a:r>
            <a:r>
              <a:rPr lang="de-DE" sz="1500" dirty="0" smtClean="0">
                <a:solidFill>
                  <a:schemeClr val="tx1"/>
                </a:solidFill>
                <a:latin typeface="Arial" panose="020B0604020202020204" pitchFamily="34" charset="0"/>
                <a:cs typeface="Arial" panose="020B0604020202020204" pitchFamily="34" charset="0"/>
              </a:rPr>
              <a:t>         Latein </a:t>
            </a:r>
            <a:r>
              <a:rPr lang="de-DE" sz="1500" dirty="0">
                <a:solidFill>
                  <a:schemeClr val="tx1"/>
                </a:solidFill>
                <a:latin typeface="Arial" panose="020B0604020202020204" pitchFamily="34" charset="0"/>
                <a:cs typeface="Arial" panose="020B0604020202020204" pitchFamily="34" charset="0"/>
              </a:rPr>
              <a:t>(1. </a:t>
            </a:r>
            <a:r>
              <a:rPr lang="de-DE" sz="1500" dirty="0" smtClean="0">
                <a:solidFill>
                  <a:schemeClr val="tx1"/>
                </a:solidFill>
                <a:latin typeface="Arial" panose="020B0604020202020204" pitchFamily="34" charset="0"/>
                <a:cs typeface="Arial" panose="020B0604020202020204" pitchFamily="34" charset="0"/>
              </a:rPr>
              <a:t>FS)</a:t>
            </a:r>
            <a:endParaRPr lang="de-DE" sz="1500" dirty="0"/>
          </a:p>
        </p:txBody>
      </p:sp>
      <p:sp>
        <p:nvSpPr>
          <p:cNvPr id="23" name="Freihandform 22"/>
          <p:cNvSpPr/>
          <p:nvPr/>
        </p:nvSpPr>
        <p:spPr>
          <a:xfrm>
            <a:off x="2915816" y="2714846"/>
            <a:ext cx="5976664" cy="2082579"/>
          </a:xfrm>
          <a:custGeom>
            <a:avLst/>
            <a:gdLst>
              <a:gd name="connsiteX0" fmla="*/ 199319 w 1195888"/>
              <a:gd name="connsiteY0" fmla="*/ 0 h 4424171"/>
              <a:gd name="connsiteX1" fmla="*/ 996569 w 1195888"/>
              <a:gd name="connsiteY1" fmla="*/ 0 h 4424171"/>
              <a:gd name="connsiteX2" fmla="*/ 1195888 w 1195888"/>
              <a:gd name="connsiteY2" fmla="*/ 199319 h 4424171"/>
              <a:gd name="connsiteX3" fmla="*/ 1195888 w 1195888"/>
              <a:gd name="connsiteY3" fmla="*/ 4424171 h 4424171"/>
              <a:gd name="connsiteX4" fmla="*/ 1195888 w 1195888"/>
              <a:gd name="connsiteY4" fmla="*/ 4424171 h 4424171"/>
              <a:gd name="connsiteX5" fmla="*/ 0 w 1195888"/>
              <a:gd name="connsiteY5" fmla="*/ 4424171 h 4424171"/>
              <a:gd name="connsiteX6" fmla="*/ 0 w 1195888"/>
              <a:gd name="connsiteY6" fmla="*/ 4424171 h 4424171"/>
              <a:gd name="connsiteX7" fmla="*/ 0 w 1195888"/>
              <a:gd name="connsiteY7" fmla="*/ 199319 h 4424171"/>
              <a:gd name="connsiteX8" fmla="*/ 199319 w 1195888"/>
              <a:gd name="connsiteY8" fmla="*/ 0 h 4424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5888" h="4424171">
                <a:moveTo>
                  <a:pt x="1195888" y="737379"/>
                </a:moveTo>
                <a:lnTo>
                  <a:pt x="1195888" y="3686792"/>
                </a:lnTo>
                <a:cubicBezTo>
                  <a:pt x="1195888" y="4094035"/>
                  <a:pt x="1171766" y="4424169"/>
                  <a:pt x="1142010" y="4424169"/>
                </a:cubicBezTo>
                <a:lnTo>
                  <a:pt x="0" y="4424169"/>
                </a:lnTo>
                <a:lnTo>
                  <a:pt x="0" y="4424169"/>
                </a:lnTo>
                <a:lnTo>
                  <a:pt x="0" y="2"/>
                </a:lnTo>
                <a:lnTo>
                  <a:pt x="0" y="2"/>
                </a:lnTo>
                <a:lnTo>
                  <a:pt x="1142010" y="2"/>
                </a:lnTo>
                <a:cubicBezTo>
                  <a:pt x="1171766" y="2"/>
                  <a:pt x="1195888" y="330136"/>
                  <a:pt x="1195888" y="737379"/>
                </a:cubicBezTo>
                <a:close/>
              </a:path>
            </a:pathLst>
          </a:custGeom>
          <a:noFill/>
          <a:ln>
            <a:solidFill>
              <a:schemeClr val="bg1">
                <a:lumMod val="65000"/>
              </a:schemeClr>
            </a:solidFill>
          </a:ln>
        </p:spPr>
        <p:style>
          <a:lnRef idx="2">
            <a:schemeClr val="accent6"/>
          </a:lnRef>
          <a:fillRef idx="1">
            <a:schemeClr val="lt1"/>
          </a:fillRef>
          <a:effectRef idx="0">
            <a:schemeClr val="accent6"/>
          </a:effectRef>
          <a:fontRef idx="minor">
            <a:schemeClr val="dk1"/>
          </a:fontRef>
        </p:style>
        <p:txBody>
          <a:bodyPr spcFirstLastPara="0" vert="horz" wrap="square" lIns="108000" tIns="72000" rIns="108000" bIns="72000" numCol="1" spcCol="1270" anchor="ctr" anchorCtr="0">
            <a:noAutofit/>
          </a:bodyPr>
          <a:lstStyle/>
          <a:p>
            <a:pPr marL="0" lvl="1" defTabSz="933450">
              <a:lnSpc>
                <a:spcPct val="90000"/>
              </a:lnSpc>
              <a:spcAft>
                <a:spcPct val="15000"/>
              </a:spcAft>
            </a:pPr>
            <a:endParaRPr lang="de-DE" sz="1800" dirty="0">
              <a:latin typeface="Arial" panose="020B0604020202020204" pitchFamily="34" charset="0"/>
              <a:cs typeface="Arial" panose="020B0604020202020204" pitchFamily="34" charset="0"/>
            </a:endParaRPr>
          </a:p>
        </p:txBody>
      </p:sp>
      <p:sp>
        <p:nvSpPr>
          <p:cNvPr id="37" name="Freihandform 36"/>
          <p:cNvSpPr/>
          <p:nvPr/>
        </p:nvSpPr>
        <p:spPr>
          <a:xfrm>
            <a:off x="4932040" y="2708920"/>
            <a:ext cx="2088232" cy="2664296"/>
          </a:xfrm>
          <a:custGeom>
            <a:avLst/>
            <a:gdLst>
              <a:gd name="connsiteX0" fmla="*/ 0 w 2025224"/>
              <a:gd name="connsiteY0" fmla="*/ 0 h 1215134"/>
              <a:gd name="connsiteX1" fmla="*/ 2025224 w 2025224"/>
              <a:gd name="connsiteY1" fmla="*/ 0 h 1215134"/>
              <a:gd name="connsiteX2" fmla="*/ 2025224 w 2025224"/>
              <a:gd name="connsiteY2" fmla="*/ 1215134 h 1215134"/>
              <a:gd name="connsiteX3" fmla="*/ 0 w 2025224"/>
              <a:gd name="connsiteY3" fmla="*/ 1215134 h 1215134"/>
              <a:gd name="connsiteX4" fmla="*/ 0 w 2025224"/>
              <a:gd name="connsiteY4" fmla="*/ 0 h 12151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5224" h="1215134">
                <a:moveTo>
                  <a:pt x="0" y="0"/>
                </a:moveTo>
                <a:lnTo>
                  <a:pt x="2025224" y="0"/>
                </a:lnTo>
                <a:lnTo>
                  <a:pt x="2025224" y="1215134"/>
                </a:lnTo>
                <a:lnTo>
                  <a:pt x="0" y="1215134"/>
                </a:lnTo>
                <a:lnTo>
                  <a:pt x="0" y="0"/>
                </a:lnTo>
                <a:close/>
              </a:path>
            </a:pathLst>
          </a:cu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9530" tIns="49530" rIns="49530" bIns="49530" numCol="1" spcCol="1270" anchor="t" anchorCtr="0">
            <a:noAutofit/>
          </a:bodyPr>
          <a:lstStyle/>
          <a:p>
            <a:pPr lvl="0" defTabSz="577850">
              <a:lnSpc>
                <a:spcPct val="90000"/>
              </a:lnSpc>
              <a:spcBef>
                <a:spcPct val="0"/>
              </a:spcBef>
              <a:spcAft>
                <a:spcPts val="0"/>
              </a:spcAft>
            </a:pPr>
            <a:r>
              <a:rPr lang="de-DE" sz="1500" dirty="0" smtClean="0">
                <a:solidFill>
                  <a:schemeClr val="tx1"/>
                </a:solidFill>
                <a:latin typeface="Arial" panose="020B0604020202020204" pitchFamily="34" charset="0"/>
                <a:cs typeface="Arial" panose="020B0604020202020204" pitchFamily="34" charset="0"/>
              </a:rPr>
              <a:t>Geographie              Gemeinschafts-</a:t>
            </a:r>
          </a:p>
          <a:p>
            <a:pPr lvl="0" defTabSz="577850">
              <a:lnSpc>
                <a:spcPct val="90000"/>
              </a:lnSpc>
              <a:spcBef>
                <a:spcPct val="0"/>
              </a:spcBef>
              <a:spcAft>
                <a:spcPts val="0"/>
              </a:spcAft>
            </a:pPr>
            <a:r>
              <a:rPr lang="de-DE" sz="1500" dirty="0" err="1" smtClean="0">
                <a:solidFill>
                  <a:schemeClr val="tx1"/>
                </a:solidFill>
                <a:latin typeface="Arial" panose="020B0604020202020204" pitchFamily="34" charset="0"/>
                <a:cs typeface="Arial" panose="020B0604020202020204" pitchFamily="34" charset="0"/>
              </a:rPr>
              <a:t>kunde</a:t>
            </a:r>
            <a:endParaRPr lang="de-DE" sz="1500" dirty="0">
              <a:solidFill>
                <a:schemeClr val="tx1"/>
              </a:solidFill>
              <a:latin typeface="Arial" panose="020B0604020202020204" pitchFamily="34" charset="0"/>
              <a:cs typeface="Arial" panose="020B0604020202020204" pitchFamily="34" charset="0"/>
            </a:endParaRPr>
          </a:p>
          <a:p>
            <a:pPr defTabSz="577850">
              <a:lnSpc>
                <a:spcPct val="90000"/>
              </a:lnSpc>
              <a:spcAft>
                <a:spcPts val="0"/>
              </a:spcAft>
            </a:pPr>
            <a:r>
              <a:rPr lang="de-DE" sz="1500" dirty="0">
                <a:solidFill>
                  <a:schemeClr val="tx1"/>
                </a:solidFill>
                <a:latin typeface="Arial" panose="020B0604020202020204" pitchFamily="34" charset="0"/>
                <a:cs typeface="Arial" panose="020B0604020202020204" pitchFamily="34" charset="0"/>
              </a:rPr>
              <a:t>Musik                                                    </a:t>
            </a:r>
            <a:r>
              <a:rPr lang="de-DE" sz="1500" dirty="0" smtClean="0">
                <a:solidFill>
                  <a:schemeClr val="tx1"/>
                </a:solidFill>
                <a:latin typeface="Arial" panose="020B0604020202020204" pitchFamily="34" charset="0"/>
                <a:cs typeface="Arial" panose="020B0604020202020204" pitchFamily="34" charset="0"/>
              </a:rPr>
              <a:t>                                                        </a:t>
            </a:r>
            <a:r>
              <a:rPr lang="de-DE" sz="1500" dirty="0">
                <a:solidFill>
                  <a:schemeClr val="tx1"/>
                </a:solidFill>
                <a:latin typeface="Arial" panose="020B0604020202020204" pitchFamily="34" charset="0"/>
                <a:cs typeface="Arial" panose="020B0604020202020204" pitchFamily="34" charset="0"/>
              </a:rPr>
              <a:t>Sport   </a:t>
            </a:r>
          </a:p>
          <a:p>
            <a:pPr defTabSz="577850">
              <a:lnSpc>
                <a:spcPct val="90000"/>
              </a:lnSpc>
              <a:spcAft>
                <a:spcPts val="0"/>
              </a:spcAft>
            </a:pPr>
            <a:r>
              <a:rPr lang="de-DE" sz="1500" dirty="0">
                <a:solidFill>
                  <a:schemeClr val="tx1"/>
                </a:solidFill>
                <a:latin typeface="Arial" panose="020B0604020202020204" pitchFamily="34" charset="0"/>
                <a:cs typeface="Arial" panose="020B0604020202020204" pitchFamily="34" charset="0"/>
              </a:rPr>
              <a:t>Bildende Kunst</a:t>
            </a:r>
            <a:endParaRPr lang="de-DE" sz="1500" dirty="0" smtClean="0">
              <a:solidFill>
                <a:schemeClr val="tx1"/>
              </a:solidFill>
              <a:latin typeface="Arial" panose="020B0604020202020204" pitchFamily="34" charset="0"/>
              <a:cs typeface="Arial" panose="020B0604020202020204" pitchFamily="34" charset="0"/>
            </a:endParaRPr>
          </a:p>
        </p:txBody>
      </p:sp>
      <p:sp>
        <p:nvSpPr>
          <p:cNvPr id="38" name="Freihandform 37"/>
          <p:cNvSpPr/>
          <p:nvPr/>
        </p:nvSpPr>
        <p:spPr>
          <a:xfrm>
            <a:off x="2915817" y="5157192"/>
            <a:ext cx="5976664" cy="720080"/>
          </a:xfrm>
          <a:custGeom>
            <a:avLst/>
            <a:gdLst>
              <a:gd name="connsiteX0" fmla="*/ 425459 w 2552700"/>
              <a:gd name="connsiteY0" fmla="*/ 0 h 4424171"/>
              <a:gd name="connsiteX1" fmla="*/ 2127241 w 2552700"/>
              <a:gd name="connsiteY1" fmla="*/ 0 h 4424171"/>
              <a:gd name="connsiteX2" fmla="*/ 2552700 w 2552700"/>
              <a:gd name="connsiteY2" fmla="*/ 425459 h 4424171"/>
              <a:gd name="connsiteX3" fmla="*/ 2552700 w 2552700"/>
              <a:gd name="connsiteY3" fmla="*/ 4424171 h 4424171"/>
              <a:gd name="connsiteX4" fmla="*/ 2552700 w 2552700"/>
              <a:gd name="connsiteY4" fmla="*/ 4424171 h 4424171"/>
              <a:gd name="connsiteX5" fmla="*/ 0 w 2552700"/>
              <a:gd name="connsiteY5" fmla="*/ 4424171 h 4424171"/>
              <a:gd name="connsiteX6" fmla="*/ 0 w 2552700"/>
              <a:gd name="connsiteY6" fmla="*/ 4424171 h 4424171"/>
              <a:gd name="connsiteX7" fmla="*/ 0 w 2552700"/>
              <a:gd name="connsiteY7" fmla="*/ 425459 h 4424171"/>
              <a:gd name="connsiteX8" fmla="*/ 425459 w 2552700"/>
              <a:gd name="connsiteY8" fmla="*/ 0 h 4424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52700" h="4424171">
                <a:moveTo>
                  <a:pt x="2552700" y="737378"/>
                </a:moveTo>
                <a:lnTo>
                  <a:pt x="2552700" y="3686793"/>
                </a:lnTo>
                <a:cubicBezTo>
                  <a:pt x="2552700" y="4094036"/>
                  <a:pt x="2442792" y="4424170"/>
                  <a:pt x="2307214" y="4424170"/>
                </a:cubicBezTo>
                <a:lnTo>
                  <a:pt x="0" y="4424170"/>
                </a:lnTo>
                <a:lnTo>
                  <a:pt x="0" y="4424170"/>
                </a:lnTo>
                <a:lnTo>
                  <a:pt x="0" y="1"/>
                </a:lnTo>
                <a:lnTo>
                  <a:pt x="0" y="1"/>
                </a:lnTo>
                <a:lnTo>
                  <a:pt x="2307214" y="1"/>
                </a:lnTo>
                <a:cubicBezTo>
                  <a:pt x="2442792" y="1"/>
                  <a:pt x="2552700" y="330135"/>
                  <a:pt x="2552700" y="737378"/>
                </a:cubicBezTo>
                <a:close/>
              </a:path>
            </a:pathLst>
          </a:custGeom>
          <a:ln>
            <a:solidFill>
              <a:schemeClr val="bg1">
                <a:lumMod val="65000"/>
              </a:schemeClr>
            </a:solidFill>
          </a:ln>
        </p:spPr>
        <p:style>
          <a:lnRef idx="2">
            <a:schemeClr val="accent6"/>
          </a:lnRef>
          <a:fillRef idx="1">
            <a:schemeClr val="lt1"/>
          </a:fillRef>
          <a:effectRef idx="0">
            <a:schemeClr val="accent6"/>
          </a:effectRef>
          <a:fontRef idx="minor">
            <a:schemeClr val="dk1"/>
          </a:fontRef>
        </p:style>
        <p:txBody>
          <a:bodyPr spcFirstLastPara="0" vert="horz" wrap="square" lIns="80011" tIns="72000" rIns="204623" bIns="164618" numCol="1" spcCol="1270" anchor="t" anchorCtr="0">
            <a:noAutofit/>
          </a:bodyPr>
          <a:lstStyle/>
          <a:p>
            <a:r>
              <a:rPr lang="de-DE" sz="1800" dirty="0" smtClean="0">
                <a:latin typeface="Arial" panose="020B0604020202020204" pitchFamily="34" charset="0"/>
                <a:cs typeface="Arial" panose="020B0604020202020204" pitchFamily="34" charset="0"/>
              </a:rPr>
              <a:t>Workshops für Erprobungsschulen und</a:t>
            </a:r>
          </a:p>
          <a:p>
            <a:r>
              <a:rPr lang="de-DE" sz="1800" dirty="0" smtClean="0">
                <a:latin typeface="Arial" panose="020B0604020202020204" pitchFamily="34" charset="0"/>
                <a:cs typeface="Arial" panose="020B0604020202020204" pitchFamily="34" charset="0"/>
              </a:rPr>
              <a:t>Online-Befragung (Landesinstitut </a:t>
            </a:r>
            <a:r>
              <a:rPr lang="de-DE" sz="1800" dirty="0">
                <a:latin typeface="Arial" panose="020B0604020202020204" pitchFamily="34" charset="0"/>
                <a:cs typeface="Arial" panose="020B0604020202020204" pitchFamily="34" charset="0"/>
              </a:rPr>
              <a:t>für </a:t>
            </a:r>
            <a:r>
              <a:rPr lang="de-DE" sz="1800" dirty="0" smtClean="0">
                <a:latin typeface="Arial" panose="020B0604020202020204" pitchFamily="34" charset="0"/>
                <a:cs typeface="Arial" panose="020B0604020202020204" pitchFamily="34" charset="0"/>
              </a:rPr>
              <a:t>Schulentwicklung)</a:t>
            </a:r>
            <a:endParaRPr lang="de-DE" sz="1800" dirty="0">
              <a:latin typeface="Arial" panose="020B0604020202020204" pitchFamily="34" charset="0"/>
              <a:cs typeface="Arial" panose="020B0604020202020204" pitchFamily="34" charset="0"/>
            </a:endParaRPr>
          </a:p>
        </p:txBody>
      </p:sp>
      <p:sp>
        <p:nvSpPr>
          <p:cNvPr id="39" name="Freihandform 38"/>
          <p:cNvSpPr/>
          <p:nvPr/>
        </p:nvSpPr>
        <p:spPr>
          <a:xfrm>
            <a:off x="251520" y="5157193"/>
            <a:ext cx="2232248" cy="720080"/>
          </a:xfrm>
          <a:custGeom>
            <a:avLst/>
            <a:gdLst>
              <a:gd name="connsiteX0" fmla="*/ 0 w 2488596"/>
              <a:gd name="connsiteY0" fmla="*/ 414774 h 2490318"/>
              <a:gd name="connsiteX1" fmla="*/ 414774 w 2488596"/>
              <a:gd name="connsiteY1" fmla="*/ 0 h 2490318"/>
              <a:gd name="connsiteX2" fmla="*/ 2073822 w 2488596"/>
              <a:gd name="connsiteY2" fmla="*/ 0 h 2490318"/>
              <a:gd name="connsiteX3" fmla="*/ 2488596 w 2488596"/>
              <a:gd name="connsiteY3" fmla="*/ 414774 h 2490318"/>
              <a:gd name="connsiteX4" fmla="*/ 2488596 w 2488596"/>
              <a:gd name="connsiteY4" fmla="*/ 2075544 h 2490318"/>
              <a:gd name="connsiteX5" fmla="*/ 2073822 w 2488596"/>
              <a:gd name="connsiteY5" fmla="*/ 2490318 h 2490318"/>
              <a:gd name="connsiteX6" fmla="*/ 414774 w 2488596"/>
              <a:gd name="connsiteY6" fmla="*/ 2490318 h 2490318"/>
              <a:gd name="connsiteX7" fmla="*/ 0 w 2488596"/>
              <a:gd name="connsiteY7" fmla="*/ 2075544 h 2490318"/>
              <a:gd name="connsiteX8" fmla="*/ 0 w 2488596"/>
              <a:gd name="connsiteY8" fmla="*/ 414774 h 249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88596" h="2490318">
                <a:moveTo>
                  <a:pt x="0" y="414774"/>
                </a:moveTo>
                <a:cubicBezTo>
                  <a:pt x="0" y="185701"/>
                  <a:pt x="185701" y="0"/>
                  <a:pt x="414774" y="0"/>
                </a:cubicBezTo>
                <a:lnTo>
                  <a:pt x="2073822" y="0"/>
                </a:lnTo>
                <a:cubicBezTo>
                  <a:pt x="2302895" y="0"/>
                  <a:pt x="2488596" y="185701"/>
                  <a:pt x="2488596" y="414774"/>
                </a:cubicBezTo>
                <a:lnTo>
                  <a:pt x="2488596" y="2075544"/>
                </a:lnTo>
                <a:cubicBezTo>
                  <a:pt x="2488596" y="2304617"/>
                  <a:pt x="2302895" y="2490318"/>
                  <a:pt x="2073822" y="2490318"/>
                </a:cubicBezTo>
                <a:lnTo>
                  <a:pt x="414774" y="2490318"/>
                </a:lnTo>
                <a:cubicBezTo>
                  <a:pt x="185701" y="2490318"/>
                  <a:pt x="0" y="2304617"/>
                  <a:pt x="0" y="2075544"/>
                </a:cubicBezTo>
                <a:lnTo>
                  <a:pt x="0" y="414774"/>
                </a:lnTo>
                <a:close/>
              </a:path>
            </a:pathLst>
          </a:custGeom>
          <a:solidFill>
            <a:srgbClr val="FFFFCC"/>
          </a:solidFill>
          <a:ln>
            <a:noFill/>
          </a:ln>
        </p:spPr>
        <p:style>
          <a:lnRef idx="1">
            <a:schemeClr val="accent6"/>
          </a:lnRef>
          <a:fillRef idx="2">
            <a:schemeClr val="accent6"/>
          </a:fillRef>
          <a:effectRef idx="1">
            <a:schemeClr val="accent6"/>
          </a:effectRef>
          <a:fontRef idx="minor">
            <a:schemeClr val="dk1"/>
          </a:fontRef>
        </p:style>
        <p:txBody>
          <a:bodyPr spcFirstLastPara="0" vert="horz" wrap="square" lIns="134533" tIns="100243" rIns="134533" bIns="100243" numCol="1" spcCol="1270" anchor="t" anchorCtr="0">
            <a:noAutofit/>
          </a:bodyPr>
          <a:lstStyle/>
          <a:p>
            <a:pPr algn="ctr" defTabSz="800100">
              <a:lnSpc>
                <a:spcPct val="90000"/>
              </a:lnSpc>
              <a:spcAft>
                <a:spcPct val="35000"/>
              </a:spcAft>
            </a:pPr>
            <a:r>
              <a:rPr lang="de-DE" sz="1800" dirty="0" smtClean="0">
                <a:solidFill>
                  <a:srgbClr val="000000"/>
                </a:solidFill>
                <a:latin typeface="Arial" charset="0"/>
                <a:cs typeface="Arial" charset="0"/>
              </a:rPr>
              <a:t>Begleitung /</a:t>
            </a:r>
          </a:p>
          <a:p>
            <a:pPr algn="ctr" defTabSz="800100">
              <a:lnSpc>
                <a:spcPct val="90000"/>
              </a:lnSpc>
              <a:spcAft>
                <a:spcPct val="35000"/>
              </a:spcAft>
            </a:pPr>
            <a:r>
              <a:rPr lang="de-DE" sz="1800" dirty="0" smtClean="0">
                <a:solidFill>
                  <a:srgbClr val="000000"/>
                </a:solidFill>
                <a:latin typeface="Arial" charset="0"/>
                <a:cs typeface="Arial" charset="0"/>
              </a:rPr>
              <a:t>Auswertung</a:t>
            </a:r>
            <a:endParaRPr lang="de-DE" sz="1800" dirty="0">
              <a:solidFill>
                <a:srgbClr val="000000"/>
              </a:solidFill>
              <a:latin typeface="Arial" charset="0"/>
              <a:cs typeface="Arial" charset="0"/>
            </a:endParaRPr>
          </a:p>
        </p:txBody>
      </p:sp>
    </p:spTree>
    <p:extLst>
      <p:ext uri="{BB962C8B-B14F-4D97-AF65-F5344CB8AC3E}">
        <p14:creationId xmlns:p14="http://schemas.microsoft.com/office/powerpoint/2010/main" val="1016371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Freihandform 34"/>
          <p:cNvSpPr/>
          <p:nvPr/>
        </p:nvSpPr>
        <p:spPr>
          <a:xfrm>
            <a:off x="2915816" y="2858862"/>
            <a:ext cx="5976664" cy="930178"/>
          </a:xfrm>
          <a:custGeom>
            <a:avLst/>
            <a:gdLst>
              <a:gd name="connsiteX0" fmla="*/ 199319 w 1195888"/>
              <a:gd name="connsiteY0" fmla="*/ 0 h 4424171"/>
              <a:gd name="connsiteX1" fmla="*/ 996569 w 1195888"/>
              <a:gd name="connsiteY1" fmla="*/ 0 h 4424171"/>
              <a:gd name="connsiteX2" fmla="*/ 1195888 w 1195888"/>
              <a:gd name="connsiteY2" fmla="*/ 199319 h 4424171"/>
              <a:gd name="connsiteX3" fmla="*/ 1195888 w 1195888"/>
              <a:gd name="connsiteY3" fmla="*/ 4424171 h 4424171"/>
              <a:gd name="connsiteX4" fmla="*/ 1195888 w 1195888"/>
              <a:gd name="connsiteY4" fmla="*/ 4424171 h 4424171"/>
              <a:gd name="connsiteX5" fmla="*/ 0 w 1195888"/>
              <a:gd name="connsiteY5" fmla="*/ 4424171 h 4424171"/>
              <a:gd name="connsiteX6" fmla="*/ 0 w 1195888"/>
              <a:gd name="connsiteY6" fmla="*/ 4424171 h 4424171"/>
              <a:gd name="connsiteX7" fmla="*/ 0 w 1195888"/>
              <a:gd name="connsiteY7" fmla="*/ 199319 h 4424171"/>
              <a:gd name="connsiteX8" fmla="*/ 199319 w 1195888"/>
              <a:gd name="connsiteY8" fmla="*/ 0 h 4424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5888" h="4424171">
                <a:moveTo>
                  <a:pt x="1195888" y="737379"/>
                </a:moveTo>
                <a:lnTo>
                  <a:pt x="1195888" y="3686792"/>
                </a:lnTo>
                <a:cubicBezTo>
                  <a:pt x="1195888" y="4094035"/>
                  <a:pt x="1171766" y="4424169"/>
                  <a:pt x="1142010" y="4424169"/>
                </a:cubicBezTo>
                <a:lnTo>
                  <a:pt x="0" y="4424169"/>
                </a:lnTo>
                <a:lnTo>
                  <a:pt x="0" y="4424169"/>
                </a:lnTo>
                <a:lnTo>
                  <a:pt x="0" y="2"/>
                </a:lnTo>
                <a:lnTo>
                  <a:pt x="0" y="2"/>
                </a:lnTo>
                <a:lnTo>
                  <a:pt x="1142010" y="2"/>
                </a:lnTo>
                <a:cubicBezTo>
                  <a:pt x="1171766" y="2"/>
                  <a:pt x="1195888" y="330136"/>
                  <a:pt x="1195888" y="737379"/>
                </a:cubicBezTo>
                <a:close/>
              </a:path>
            </a:pathLst>
          </a:custGeom>
          <a:ln>
            <a:solidFill>
              <a:schemeClr val="bg1">
                <a:lumMod val="65000"/>
              </a:schemeClr>
            </a:solidFill>
          </a:ln>
        </p:spPr>
        <p:style>
          <a:lnRef idx="2">
            <a:schemeClr val="accent6"/>
          </a:lnRef>
          <a:fillRef idx="1">
            <a:schemeClr val="lt1"/>
          </a:fillRef>
          <a:effectRef idx="0">
            <a:schemeClr val="accent6"/>
          </a:effectRef>
          <a:fontRef idx="minor">
            <a:schemeClr val="dk1"/>
          </a:fontRef>
        </p:style>
        <p:txBody>
          <a:bodyPr spcFirstLastPara="0" vert="horz" wrap="square" lIns="108000" tIns="72000" rIns="108000" bIns="72000" numCol="1" spcCol="1270" anchor="ctr" anchorCtr="0">
            <a:noAutofit/>
          </a:bodyPr>
          <a:lstStyle/>
          <a:p>
            <a:pPr marL="0" lvl="1" defTabSz="933450">
              <a:lnSpc>
                <a:spcPct val="90000"/>
              </a:lnSpc>
              <a:spcAft>
                <a:spcPct val="15000"/>
              </a:spcAft>
            </a:pPr>
            <a:r>
              <a:rPr lang="de-DE" sz="1800" dirty="0" smtClean="0">
                <a:latin typeface="Arial" panose="020B0604020202020204" pitchFamily="34" charset="0"/>
                <a:cs typeface="Arial" panose="020B0604020202020204" pitchFamily="34" charset="0"/>
              </a:rPr>
              <a:t>Vollständige Fassungen der Bildungspläne (Anhörungsfassungen) unter </a:t>
            </a:r>
            <a:r>
              <a:rPr lang="de-DE" sz="1800" dirty="0" smtClean="0">
                <a:latin typeface="Arial" panose="020B0604020202020204" pitchFamily="34" charset="0"/>
                <a:cs typeface="Arial" panose="020B0604020202020204" pitchFamily="34" charset="0"/>
                <a:hlinkClick r:id="rId3"/>
              </a:rPr>
              <a:t>www.bildungsplaene-bw.de</a:t>
            </a:r>
            <a:r>
              <a:rPr lang="de-DE" sz="1800" dirty="0" smtClean="0">
                <a:latin typeface="Arial" panose="020B0604020202020204" pitchFamily="34" charset="0"/>
                <a:cs typeface="Arial" panose="020B0604020202020204" pitchFamily="34" charset="0"/>
              </a:rPr>
              <a:t> </a:t>
            </a:r>
            <a:endParaRPr lang="de-DE" sz="1800" dirty="0">
              <a:latin typeface="Arial" panose="020B0604020202020204" pitchFamily="34" charset="0"/>
              <a:cs typeface="Arial" panose="020B0604020202020204" pitchFamily="34" charset="0"/>
            </a:endParaRPr>
          </a:p>
        </p:txBody>
      </p:sp>
      <p:sp>
        <p:nvSpPr>
          <p:cNvPr id="34" name="Freihandform 33"/>
          <p:cNvSpPr/>
          <p:nvPr/>
        </p:nvSpPr>
        <p:spPr>
          <a:xfrm>
            <a:off x="2915816" y="1772816"/>
            <a:ext cx="5976664" cy="792088"/>
          </a:xfrm>
          <a:custGeom>
            <a:avLst/>
            <a:gdLst>
              <a:gd name="connsiteX0" fmla="*/ 199319 w 1195888"/>
              <a:gd name="connsiteY0" fmla="*/ 0 h 4424171"/>
              <a:gd name="connsiteX1" fmla="*/ 996569 w 1195888"/>
              <a:gd name="connsiteY1" fmla="*/ 0 h 4424171"/>
              <a:gd name="connsiteX2" fmla="*/ 1195888 w 1195888"/>
              <a:gd name="connsiteY2" fmla="*/ 199319 h 4424171"/>
              <a:gd name="connsiteX3" fmla="*/ 1195888 w 1195888"/>
              <a:gd name="connsiteY3" fmla="*/ 4424171 h 4424171"/>
              <a:gd name="connsiteX4" fmla="*/ 1195888 w 1195888"/>
              <a:gd name="connsiteY4" fmla="*/ 4424171 h 4424171"/>
              <a:gd name="connsiteX5" fmla="*/ 0 w 1195888"/>
              <a:gd name="connsiteY5" fmla="*/ 4424171 h 4424171"/>
              <a:gd name="connsiteX6" fmla="*/ 0 w 1195888"/>
              <a:gd name="connsiteY6" fmla="*/ 4424171 h 4424171"/>
              <a:gd name="connsiteX7" fmla="*/ 0 w 1195888"/>
              <a:gd name="connsiteY7" fmla="*/ 199319 h 4424171"/>
              <a:gd name="connsiteX8" fmla="*/ 199319 w 1195888"/>
              <a:gd name="connsiteY8" fmla="*/ 0 h 4424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5888" h="4424171">
                <a:moveTo>
                  <a:pt x="1195888" y="737379"/>
                </a:moveTo>
                <a:lnTo>
                  <a:pt x="1195888" y="3686792"/>
                </a:lnTo>
                <a:cubicBezTo>
                  <a:pt x="1195888" y="4094035"/>
                  <a:pt x="1171766" y="4424169"/>
                  <a:pt x="1142010" y="4424169"/>
                </a:cubicBezTo>
                <a:lnTo>
                  <a:pt x="0" y="4424169"/>
                </a:lnTo>
                <a:lnTo>
                  <a:pt x="0" y="4424169"/>
                </a:lnTo>
                <a:lnTo>
                  <a:pt x="0" y="2"/>
                </a:lnTo>
                <a:lnTo>
                  <a:pt x="0" y="2"/>
                </a:lnTo>
                <a:lnTo>
                  <a:pt x="1142010" y="2"/>
                </a:lnTo>
                <a:cubicBezTo>
                  <a:pt x="1171766" y="2"/>
                  <a:pt x="1195888" y="330136"/>
                  <a:pt x="1195888" y="737379"/>
                </a:cubicBezTo>
                <a:close/>
              </a:path>
            </a:pathLst>
          </a:custGeom>
          <a:ln>
            <a:solidFill>
              <a:schemeClr val="bg1">
                <a:lumMod val="65000"/>
              </a:schemeClr>
            </a:solidFill>
          </a:ln>
        </p:spPr>
        <p:style>
          <a:lnRef idx="2">
            <a:schemeClr val="accent6"/>
          </a:lnRef>
          <a:fillRef idx="1">
            <a:schemeClr val="lt1"/>
          </a:fillRef>
          <a:effectRef idx="0">
            <a:schemeClr val="accent6"/>
          </a:effectRef>
          <a:fontRef idx="minor">
            <a:schemeClr val="dk1"/>
          </a:fontRef>
        </p:style>
        <p:txBody>
          <a:bodyPr spcFirstLastPara="0" vert="horz" wrap="square" lIns="108000" tIns="72000" rIns="108000" bIns="72000" numCol="1" spcCol="1270" anchor="ctr" anchorCtr="0">
            <a:noAutofit/>
          </a:bodyPr>
          <a:lstStyle/>
          <a:p>
            <a:pPr marL="0" lvl="1" defTabSz="933450">
              <a:lnSpc>
                <a:spcPct val="90000"/>
              </a:lnSpc>
              <a:spcAft>
                <a:spcPct val="15000"/>
              </a:spcAft>
            </a:pPr>
            <a:r>
              <a:rPr lang="de-DE" sz="1800" dirty="0" smtClean="0">
                <a:latin typeface="Arial" panose="020B0604020202020204" pitchFamily="34" charset="0"/>
                <a:cs typeface="Arial" panose="020B0604020202020204" pitchFamily="34" charset="0"/>
              </a:rPr>
              <a:t>Mitte September 2015 – Ende Oktober 2015</a:t>
            </a:r>
            <a:endParaRPr lang="de-DE" sz="1800" dirty="0">
              <a:latin typeface="Arial" panose="020B0604020202020204" pitchFamily="34" charset="0"/>
              <a:cs typeface="Arial" panose="020B0604020202020204" pitchFamily="34" charset="0"/>
            </a:endParaRPr>
          </a:p>
        </p:txBody>
      </p:sp>
      <p:sp>
        <p:nvSpPr>
          <p:cNvPr id="7" name="Textfeld 3"/>
          <p:cNvSpPr txBox="1">
            <a:spLocks noChangeArrowheads="1"/>
          </p:cNvSpPr>
          <p:nvPr/>
        </p:nvSpPr>
        <p:spPr bwMode="auto">
          <a:xfrm>
            <a:off x="223838" y="960909"/>
            <a:ext cx="8696325" cy="523875"/>
          </a:xfrm>
          <a:prstGeom prst="rect">
            <a:avLst/>
          </a:prstGeom>
          <a:noFill/>
          <a:ln w="9525">
            <a:noFill/>
            <a:miter lim="800000"/>
            <a:headEnd/>
            <a:tailEnd/>
          </a:ln>
        </p:spPr>
        <p:txBody>
          <a:bodyPr>
            <a:spAutoFit/>
          </a:bodyPr>
          <a:lstStyle/>
          <a:p>
            <a:pPr algn="ctr"/>
            <a:r>
              <a:rPr lang="de-DE" sz="2800" dirty="0" smtClean="0">
                <a:latin typeface="Calibri"/>
                <a:cs typeface="Calibri"/>
              </a:rPr>
              <a:t>Meilenstein - Anhörung</a:t>
            </a:r>
            <a:endParaRPr lang="de-DE" sz="2800" dirty="0">
              <a:latin typeface="Calibri"/>
              <a:cs typeface="Calibri"/>
            </a:endParaRPr>
          </a:p>
        </p:txBody>
      </p:sp>
      <p:sp>
        <p:nvSpPr>
          <p:cNvPr id="2" name="Abgerundetes Rechteck 1"/>
          <p:cNvSpPr/>
          <p:nvPr/>
        </p:nvSpPr>
        <p:spPr>
          <a:xfrm>
            <a:off x="251520" y="1772816"/>
            <a:ext cx="2376264" cy="864096"/>
          </a:xfrm>
          <a:prstGeom prst="roundRect">
            <a:avLst/>
          </a:prstGeom>
          <a:solidFill>
            <a:srgbClr val="FFFFCC"/>
          </a:solidFill>
          <a:ln>
            <a:noFill/>
          </a:ln>
        </p:spPr>
        <p:style>
          <a:lnRef idx="1">
            <a:schemeClr val="accent6"/>
          </a:lnRef>
          <a:fillRef idx="2">
            <a:schemeClr val="accent6"/>
          </a:fillRef>
          <a:effectRef idx="1">
            <a:schemeClr val="accent6"/>
          </a:effectRef>
          <a:fontRef idx="minor">
            <a:schemeClr val="dk1"/>
          </a:fontRef>
        </p:style>
        <p:txBody>
          <a:bodyPr spcFirstLastPara="0" vert="horz" wrap="square" lIns="134533" tIns="100243" rIns="134533" bIns="100243" numCol="1" spcCol="1270" anchor="ctr" anchorCtr="0">
            <a:noAutofit/>
          </a:bodyPr>
          <a:lstStyle/>
          <a:p>
            <a:pPr algn="ctr" defTabSz="800100">
              <a:lnSpc>
                <a:spcPct val="90000"/>
              </a:lnSpc>
              <a:spcAft>
                <a:spcPct val="35000"/>
              </a:spcAft>
            </a:pPr>
            <a:endParaRPr lang="de-DE" sz="1800" dirty="0" smtClean="0">
              <a:solidFill>
                <a:srgbClr val="000000"/>
              </a:solidFill>
              <a:latin typeface="Arial" charset="0"/>
              <a:cs typeface="Arial" charset="0"/>
            </a:endParaRPr>
          </a:p>
          <a:p>
            <a:pPr algn="ctr" defTabSz="800100">
              <a:lnSpc>
                <a:spcPct val="90000"/>
              </a:lnSpc>
              <a:spcAft>
                <a:spcPct val="35000"/>
              </a:spcAft>
            </a:pPr>
            <a:endParaRPr lang="de-DE" sz="1800" dirty="0">
              <a:solidFill>
                <a:srgbClr val="000000"/>
              </a:solidFill>
              <a:latin typeface="Arial" charset="0"/>
              <a:cs typeface="Arial" charset="0"/>
            </a:endParaRPr>
          </a:p>
          <a:p>
            <a:pPr algn="ctr" defTabSz="800100">
              <a:lnSpc>
                <a:spcPct val="90000"/>
              </a:lnSpc>
              <a:spcAft>
                <a:spcPct val="35000"/>
              </a:spcAft>
            </a:pPr>
            <a:r>
              <a:rPr lang="de-DE" sz="1800" dirty="0" smtClean="0">
                <a:solidFill>
                  <a:srgbClr val="000000"/>
                </a:solidFill>
                <a:latin typeface="Arial" charset="0"/>
                <a:cs typeface="Arial" charset="0"/>
              </a:rPr>
              <a:t>Zeitraum</a:t>
            </a:r>
          </a:p>
          <a:p>
            <a:pPr algn="ctr" defTabSz="800100">
              <a:lnSpc>
                <a:spcPct val="90000"/>
              </a:lnSpc>
              <a:spcAft>
                <a:spcPct val="35000"/>
              </a:spcAft>
            </a:pPr>
            <a:endParaRPr lang="de-DE" sz="1800" dirty="0" smtClean="0">
              <a:solidFill>
                <a:srgbClr val="000000"/>
              </a:solidFill>
              <a:latin typeface="Arial" charset="0"/>
              <a:cs typeface="Arial" charset="0"/>
            </a:endParaRPr>
          </a:p>
          <a:p>
            <a:pPr algn="ctr" defTabSz="800100">
              <a:lnSpc>
                <a:spcPct val="90000"/>
              </a:lnSpc>
              <a:spcAft>
                <a:spcPct val="35000"/>
              </a:spcAft>
            </a:pPr>
            <a:endParaRPr lang="de-DE" sz="1800" dirty="0">
              <a:solidFill>
                <a:srgbClr val="000000"/>
              </a:solidFill>
              <a:latin typeface="Arial" charset="0"/>
              <a:cs typeface="Arial" charset="0"/>
            </a:endParaRPr>
          </a:p>
        </p:txBody>
      </p:sp>
      <p:sp>
        <p:nvSpPr>
          <p:cNvPr id="3" name="Abgerundetes Rechteck 2"/>
          <p:cNvSpPr/>
          <p:nvPr/>
        </p:nvSpPr>
        <p:spPr>
          <a:xfrm>
            <a:off x="251520" y="2852936"/>
            <a:ext cx="2376264" cy="934987"/>
          </a:xfrm>
          <a:prstGeom prst="roundRect">
            <a:avLst/>
          </a:prstGeom>
          <a:solidFill>
            <a:srgbClr val="FFFFCC"/>
          </a:solidFill>
          <a:ln>
            <a:noFill/>
          </a:ln>
        </p:spPr>
        <p:style>
          <a:lnRef idx="1">
            <a:schemeClr val="accent6"/>
          </a:lnRef>
          <a:fillRef idx="2">
            <a:schemeClr val="accent6"/>
          </a:fillRef>
          <a:effectRef idx="1">
            <a:schemeClr val="accent6"/>
          </a:effectRef>
          <a:fontRef idx="minor">
            <a:schemeClr val="dk1"/>
          </a:fontRef>
        </p:style>
        <p:txBody>
          <a:bodyPr spcFirstLastPara="0" vert="horz" wrap="square" lIns="134533" tIns="100243" rIns="134533" bIns="100243" numCol="1" spcCol="1270" anchor="ctr" anchorCtr="0">
            <a:noAutofit/>
          </a:bodyPr>
          <a:lstStyle/>
          <a:p>
            <a:pPr algn="ctr" defTabSz="800100">
              <a:lnSpc>
                <a:spcPct val="90000"/>
              </a:lnSpc>
              <a:spcAft>
                <a:spcPct val="35000"/>
              </a:spcAft>
            </a:pPr>
            <a:r>
              <a:rPr lang="de-DE" sz="1800" dirty="0" smtClean="0">
                <a:solidFill>
                  <a:srgbClr val="000000"/>
                </a:solidFill>
                <a:latin typeface="Arial" charset="0"/>
                <a:cs typeface="Arial" charset="0"/>
              </a:rPr>
              <a:t>Veröffentlichung </a:t>
            </a:r>
            <a:endParaRPr lang="de-DE" sz="1800" dirty="0">
              <a:solidFill>
                <a:srgbClr val="000000"/>
              </a:solidFill>
              <a:latin typeface="Arial" charset="0"/>
              <a:cs typeface="Arial" charset="0"/>
            </a:endParaRPr>
          </a:p>
        </p:txBody>
      </p:sp>
      <p:grpSp>
        <p:nvGrpSpPr>
          <p:cNvPr id="8" name="Gruppieren 7"/>
          <p:cNvGrpSpPr/>
          <p:nvPr/>
        </p:nvGrpSpPr>
        <p:grpSpPr>
          <a:xfrm>
            <a:off x="2267744" y="1565794"/>
            <a:ext cx="6261159" cy="4302476"/>
            <a:chOff x="2267744" y="1565794"/>
            <a:chExt cx="4300150" cy="4302476"/>
          </a:xfrm>
        </p:grpSpPr>
        <p:sp>
          <p:nvSpPr>
            <p:cNvPr id="9" name="Freihandform 8"/>
            <p:cNvSpPr/>
            <p:nvPr/>
          </p:nvSpPr>
          <p:spPr>
            <a:xfrm>
              <a:off x="2811748" y="1565794"/>
              <a:ext cx="2025224" cy="1215134"/>
            </a:xfrm>
            <a:custGeom>
              <a:avLst/>
              <a:gdLst>
                <a:gd name="connsiteX0" fmla="*/ 0 w 2025224"/>
                <a:gd name="connsiteY0" fmla="*/ 0 h 1215134"/>
                <a:gd name="connsiteX1" fmla="*/ 2025224 w 2025224"/>
                <a:gd name="connsiteY1" fmla="*/ 0 h 1215134"/>
                <a:gd name="connsiteX2" fmla="*/ 2025224 w 2025224"/>
                <a:gd name="connsiteY2" fmla="*/ 1215134 h 1215134"/>
                <a:gd name="connsiteX3" fmla="*/ 0 w 2025224"/>
                <a:gd name="connsiteY3" fmla="*/ 1215134 h 1215134"/>
                <a:gd name="connsiteX4" fmla="*/ 0 w 2025224"/>
                <a:gd name="connsiteY4" fmla="*/ 0 h 12151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5224" h="1215134">
                  <a:moveTo>
                    <a:pt x="0" y="0"/>
                  </a:moveTo>
                  <a:lnTo>
                    <a:pt x="2025224" y="0"/>
                  </a:lnTo>
                  <a:lnTo>
                    <a:pt x="2025224" y="1215134"/>
                  </a:lnTo>
                  <a:lnTo>
                    <a:pt x="0" y="1215134"/>
                  </a:lnTo>
                  <a:lnTo>
                    <a:pt x="0" y="0"/>
                  </a:lnTo>
                  <a:close/>
                </a:path>
              </a:pathLst>
            </a:cu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9530" tIns="49530" rIns="49530" bIns="49530" numCol="1" spcCol="1270" anchor="ctr" anchorCtr="0">
              <a:noAutofit/>
            </a:bodyPr>
            <a:lstStyle/>
            <a:p>
              <a:pPr lvl="0" defTabSz="577850">
                <a:lnSpc>
                  <a:spcPct val="90000"/>
                </a:lnSpc>
                <a:spcBef>
                  <a:spcPct val="0"/>
                </a:spcBef>
                <a:spcAft>
                  <a:spcPct val="35000"/>
                </a:spcAft>
              </a:pPr>
              <a:endParaRPr lang="de-DE" sz="1600" kern="1200" dirty="0">
                <a:solidFill>
                  <a:schemeClr val="tx1"/>
                </a:solidFill>
                <a:latin typeface="Arial" panose="020B0604020202020204" pitchFamily="34" charset="0"/>
                <a:cs typeface="Arial" panose="020B0604020202020204" pitchFamily="34" charset="0"/>
              </a:endParaRPr>
            </a:p>
          </p:txBody>
        </p:sp>
        <p:sp>
          <p:nvSpPr>
            <p:cNvPr id="31" name="Freihandform 30"/>
            <p:cNvSpPr/>
            <p:nvPr/>
          </p:nvSpPr>
          <p:spPr>
            <a:xfrm>
              <a:off x="2267744" y="4437112"/>
              <a:ext cx="2025224" cy="1359150"/>
            </a:xfrm>
            <a:custGeom>
              <a:avLst/>
              <a:gdLst>
                <a:gd name="connsiteX0" fmla="*/ 0 w 2025224"/>
                <a:gd name="connsiteY0" fmla="*/ 0 h 1215134"/>
                <a:gd name="connsiteX1" fmla="*/ 2025224 w 2025224"/>
                <a:gd name="connsiteY1" fmla="*/ 0 h 1215134"/>
                <a:gd name="connsiteX2" fmla="*/ 2025224 w 2025224"/>
                <a:gd name="connsiteY2" fmla="*/ 1215134 h 1215134"/>
                <a:gd name="connsiteX3" fmla="*/ 0 w 2025224"/>
                <a:gd name="connsiteY3" fmla="*/ 1215134 h 1215134"/>
                <a:gd name="connsiteX4" fmla="*/ 0 w 2025224"/>
                <a:gd name="connsiteY4" fmla="*/ 0 h 12151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5224" h="1215134">
                  <a:moveTo>
                    <a:pt x="0" y="0"/>
                  </a:moveTo>
                  <a:lnTo>
                    <a:pt x="2025224" y="0"/>
                  </a:lnTo>
                  <a:lnTo>
                    <a:pt x="2025224" y="1215134"/>
                  </a:lnTo>
                  <a:lnTo>
                    <a:pt x="0" y="1215134"/>
                  </a:lnTo>
                  <a:lnTo>
                    <a:pt x="0" y="0"/>
                  </a:lnTo>
                  <a:close/>
                </a:path>
              </a:pathLst>
            </a:cu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endParaRPr lang="de-DE" sz="1600" kern="1200" dirty="0">
                <a:solidFill>
                  <a:schemeClr val="accent2"/>
                </a:solidFill>
                <a:latin typeface="Arial" panose="020B0604020202020204" pitchFamily="34" charset="0"/>
                <a:cs typeface="Arial" panose="020B0604020202020204" pitchFamily="34" charset="0"/>
              </a:endParaRPr>
            </a:p>
          </p:txBody>
        </p:sp>
        <p:sp>
          <p:nvSpPr>
            <p:cNvPr id="33" name="Freihandform 32"/>
            <p:cNvSpPr/>
            <p:nvPr/>
          </p:nvSpPr>
          <p:spPr>
            <a:xfrm>
              <a:off x="4295396" y="4509120"/>
              <a:ext cx="2272498" cy="1359150"/>
            </a:xfrm>
            <a:custGeom>
              <a:avLst/>
              <a:gdLst>
                <a:gd name="connsiteX0" fmla="*/ 0 w 2025224"/>
                <a:gd name="connsiteY0" fmla="*/ 0 h 1215134"/>
                <a:gd name="connsiteX1" fmla="*/ 2025224 w 2025224"/>
                <a:gd name="connsiteY1" fmla="*/ 0 h 1215134"/>
                <a:gd name="connsiteX2" fmla="*/ 2025224 w 2025224"/>
                <a:gd name="connsiteY2" fmla="*/ 1215134 h 1215134"/>
                <a:gd name="connsiteX3" fmla="*/ 0 w 2025224"/>
                <a:gd name="connsiteY3" fmla="*/ 1215134 h 1215134"/>
                <a:gd name="connsiteX4" fmla="*/ 0 w 2025224"/>
                <a:gd name="connsiteY4" fmla="*/ 0 h 12151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5224" h="1215134">
                  <a:moveTo>
                    <a:pt x="0" y="0"/>
                  </a:moveTo>
                  <a:lnTo>
                    <a:pt x="2025224" y="0"/>
                  </a:lnTo>
                  <a:lnTo>
                    <a:pt x="2025224" y="1215134"/>
                  </a:lnTo>
                  <a:lnTo>
                    <a:pt x="0" y="1215134"/>
                  </a:lnTo>
                  <a:lnTo>
                    <a:pt x="0" y="0"/>
                  </a:lnTo>
                  <a:close/>
                </a:path>
              </a:pathLst>
            </a:cu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endParaRPr lang="de-DE" sz="1600" kern="1200" dirty="0">
                <a:solidFill>
                  <a:schemeClr val="tx1"/>
                </a:solidFill>
                <a:latin typeface="Arial" panose="020B0604020202020204" pitchFamily="34" charset="0"/>
                <a:cs typeface="Arial" panose="020B0604020202020204" pitchFamily="34" charset="0"/>
              </a:endParaRPr>
            </a:p>
          </p:txBody>
        </p:sp>
      </p:grpSp>
      <p:cxnSp>
        <p:nvCxnSpPr>
          <p:cNvPr id="42" name="Gerade Verbindung 41"/>
          <p:cNvCxnSpPr/>
          <p:nvPr/>
        </p:nvCxnSpPr>
        <p:spPr>
          <a:xfrm>
            <a:off x="5444480" y="3334283"/>
            <a:ext cx="0" cy="2695389"/>
          </a:xfrm>
          <a:prstGeom prst="line">
            <a:avLst/>
          </a:prstGeom>
          <a:ln w="25400">
            <a:solidFill>
              <a:schemeClr val="bg1">
                <a:lumMod val="65000"/>
              </a:schemeClr>
            </a:solidFill>
            <a:prstDash val="sysDash"/>
          </a:ln>
          <a:scene3d>
            <a:camera prst="orthographicFront">
              <a:rot lat="0" lon="5400000" rev="0"/>
            </a:camera>
            <a:lightRig rig="threePt" dir="t"/>
          </a:scene3d>
        </p:spPr>
        <p:style>
          <a:lnRef idx="1">
            <a:schemeClr val="accent1"/>
          </a:lnRef>
          <a:fillRef idx="0">
            <a:schemeClr val="accent1"/>
          </a:fillRef>
          <a:effectRef idx="0">
            <a:schemeClr val="accent1"/>
          </a:effectRef>
          <a:fontRef idx="minor">
            <a:schemeClr val="tx1"/>
          </a:fontRef>
        </p:style>
      </p:cxnSp>
      <p:sp>
        <p:nvSpPr>
          <p:cNvPr id="21" name="Textfeld 20"/>
          <p:cNvSpPr txBox="1"/>
          <p:nvPr/>
        </p:nvSpPr>
        <p:spPr>
          <a:xfrm>
            <a:off x="251520" y="6309320"/>
            <a:ext cx="504056" cy="261610"/>
          </a:xfrm>
          <a:prstGeom prst="rect">
            <a:avLst/>
          </a:prstGeom>
          <a:noFill/>
        </p:spPr>
        <p:txBody>
          <a:bodyPr wrap="square" rtlCol="0">
            <a:spAutoFit/>
          </a:bodyPr>
          <a:lstStyle/>
          <a:p>
            <a:r>
              <a:rPr lang="de-DE" sz="1100" dirty="0" smtClean="0">
                <a:latin typeface="Arial" panose="020B0604020202020204" pitchFamily="34" charset="0"/>
                <a:cs typeface="Arial" panose="020B0604020202020204" pitchFamily="34" charset="0"/>
              </a:rPr>
              <a:t>19</a:t>
            </a:r>
            <a:endParaRPr lang="de-DE" sz="1100" dirty="0">
              <a:latin typeface="Arial" panose="020B0604020202020204" pitchFamily="34" charset="0"/>
              <a:cs typeface="Arial" panose="020B0604020202020204" pitchFamily="34" charset="0"/>
            </a:endParaRPr>
          </a:p>
        </p:txBody>
      </p:sp>
      <p:sp>
        <p:nvSpPr>
          <p:cNvPr id="23" name="Abgerundetes Rechteck 22"/>
          <p:cNvSpPr/>
          <p:nvPr/>
        </p:nvSpPr>
        <p:spPr>
          <a:xfrm>
            <a:off x="251520" y="4005064"/>
            <a:ext cx="2376264" cy="1584176"/>
          </a:xfrm>
          <a:prstGeom prst="roundRect">
            <a:avLst/>
          </a:prstGeom>
          <a:solidFill>
            <a:srgbClr val="FFFFCC"/>
          </a:solidFill>
          <a:ln>
            <a:noFill/>
          </a:ln>
        </p:spPr>
        <p:style>
          <a:lnRef idx="1">
            <a:schemeClr val="accent6"/>
          </a:lnRef>
          <a:fillRef idx="2">
            <a:schemeClr val="accent6"/>
          </a:fillRef>
          <a:effectRef idx="1">
            <a:schemeClr val="accent6"/>
          </a:effectRef>
          <a:fontRef idx="minor">
            <a:schemeClr val="dk1"/>
          </a:fontRef>
        </p:style>
        <p:txBody>
          <a:bodyPr spcFirstLastPara="0" vert="horz" wrap="square" lIns="134533" tIns="100243" rIns="134533" bIns="100243" numCol="1" spcCol="1270" anchor="ctr" anchorCtr="0">
            <a:noAutofit/>
          </a:bodyPr>
          <a:lstStyle/>
          <a:p>
            <a:pPr algn="ctr" defTabSz="800100">
              <a:lnSpc>
                <a:spcPct val="90000"/>
              </a:lnSpc>
              <a:spcAft>
                <a:spcPct val="35000"/>
              </a:spcAft>
            </a:pPr>
            <a:r>
              <a:rPr lang="de-DE" sz="1800" dirty="0" smtClean="0">
                <a:solidFill>
                  <a:srgbClr val="000000"/>
                </a:solidFill>
                <a:latin typeface="Arial" charset="0"/>
                <a:cs typeface="Arial" charset="0"/>
              </a:rPr>
              <a:t>Beteiligungs-möglichkeiten</a:t>
            </a:r>
            <a:endParaRPr lang="de-DE" sz="1800" dirty="0">
              <a:solidFill>
                <a:srgbClr val="000000"/>
              </a:solidFill>
              <a:latin typeface="Arial" charset="0"/>
              <a:cs typeface="Arial" charset="0"/>
            </a:endParaRPr>
          </a:p>
        </p:txBody>
      </p:sp>
      <p:sp>
        <p:nvSpPr>
          <p:cNvPr id="24" name="Freihandform 23"/>
          <p:cNvSpPr/>
          <p:nvPr/>
        </p:nvSpPr>
        <p:spPr>
          <a:xfrm>
            <a:off x="2915816" y="4010990"/>
            <a:ext cx="5976664" cy="1578250"/>
          </a:xfrm>
          <a:custGeom>
            <a:avLst/>
            <a:gdLst>
              <a:gd name="connsiteX0" fmla="*/ 199319 w 1195888"/>
              <a:gd name="connsiteY0" fmla="*/ 0 h 4424171"/>
              <a:gd name="connsiteX1" fmla="*/ 996569 w 1195888"/>
              <a:gd name="connsiteY1" fmla="*/ 0 h 4424171"/>
              <a:gd name="connsiteX2" fmla="*/ 1195888 w 1195888"/>
              <a:gd name="connsiteY2" fmla="*/ 199319 h 4424171"/>
              <a:gd name="connsiteX3" fmla="*/ 1195888 w 1195888"/>
              <a:gd name="connsiteY3" fmla="*/ 4424171 h 4424171"/>
              <a:gd name="connsiteX4" fmla="*/ 1195888 w 1195888"/>
              <a:gd name="connsiteY4" fmla="*/ 4424171 h 4424171"/>
              <a:gd name="connsiteX5" fmla="*/ 0 w 1195888"/>
              <a:gd name="connsiteY5" fmla="*/ 4424171 h 4424171"/>
              <a:gd name="connsiteX6" fmla="*/ 0 w 1195888"/>
              <a:gd name="connsiteY6" fmla="*/ 4424171 h 4424171"/>
              <a:gd name="connsiteX7" fmla="*/ 0 w 1195888"/>
              <a:gd name="connsiteY7" fmla="*/ 199319 h 4424171"/>
              <a:gd name="connsiteX8" fmla="*/ 199319 w 1195888"/>
              <a:gd name="connsiteY8" fmla="*/ 0 h 4424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5888" h="4424171">
                <a:moveTo>
                  <a:pt x="1195888" y="737379"/>
                </a:moveTo>
                <a:lnTo>
                  <a:pt x="1195888" y="3686792"/>
                </a:lnTo>
                <a:cubicBezTo>
                  <a:pt x="1195888" y="4094035"/>
                  <a:pt x="1171766" y="4424169"/>
                  <a:pt x="1142010" y="4424169"/>
                </a:cubicBezTo>
                <a:lnTo>
                  <a:pt x="0" y="4424169"/>
                </a:lnTo>
                <a:lnTo>
                  <a:pt x="0" y="4424169"/>
                </a:lnTo>
                <a:lnTo>
                  <a:pt x="0" y="2"/>
                </a:lnTo>
                <a:lnTo>
                  <a:pt x="0" y="2"/>
                </a:lnTo>
                <a:lnTo>
                  <a:pt x="1142010" y="2"/>
                </a:lnTo>
                <a:cubicBezTo>
                  <a:pt x="1171766" y="2"/>
                  <a:pt x="1195888" y="330136"/>
                  <a:pt x="1195888" y="737379"/>
                </a:cubicBezTo>
                <a:close/>
              </a:path>
            </a:pathLst>
          </a:custGeom>
          <a:ln>
            <a:solidFill>
              <a:schemeClr val="bg1">
                <a:lumMod val="65000"/>
              </a:schemeClr>
            </a:solidFill>
          </a:ln>
        </p:spPr>
        <p:style>
          <a:lnRef idx="2">
            <a:schemeClr val="accent6"/>
          </a:lnRef>
          <a:fillRef idx="1">
            <a:schemeClr val="lt1"/>
          </a:fillRef>
          <a:effectRef idx="0">
            <a:schemeClr val="accent6"/>
          </a:effectRef>
          <a:fontRef idx="minor">
            <a:schemeClr val="dk1"/>
          </a:fontRef>
        </p:style>
        <p:txBody>
          <a:bodyPr spcFirstLastPara="0" vert="horz" wrap="square" lIns="108000" tIns="72000" rIns="108000" bIns="72000" numCol="1" spcCol="1270" anchor="ctr" anchorCtr="0">
            <a:noAutofit/>
          </a:bodyPr>
          <a:lstStyle/>
          <a:p>
            <a:pPr marL="0" lvl="1" defTabSz="933450">
              <a:lnSpc>
                <a:spcPct val="90000"/>
              </a:lnSpc>
              <a:spcAft>
                <a:spcPct val="15000"/>
              </a:spcAft>
            </a:pPr>
            <a:r>
              <a:rPr lang="de-DE" sz="1800" dirty="0" smtClean="0">
                <a:latin typeface="Arial" panose="020B0604020202020204" pitchFamily="34" charset="0"/>
                <a:cs typeface="Arial" panose="020B0604020202020204" pitchFamily="34" charset="0"/>
              </a:rPr>
              <a:t>Rückmeldemöglichkeit für sämtliche Interessierte</a:t>
            </a:r>
          </a:p>
          <a:p>
            <a:pPr marL="0" lvl="1" defTabSz="933450">
              <a:lnSpc>
                <a:spcPct val="90000"/>
              </a:lnSpc>
              <a:spcAft>
                <a:spcPct val="15000"/>
              </a:spcAft>
            </a:pPr>
            <a:endParaRPr lang="de-DE" sz="1800" dirty="0" smtClean="0">
              <a:latin typeface="Arial" panose="020B0604020202020204" pitchFamily="34" charset="0"/>
              <a:cs typeface="Arial" panose="020B0604020202020204" pitchFamily="34" charset="0"/>
            </a:endParaRPr>
          </a:p>
          <a:p>
            <a:pPr marL="0" lvl="1" defTabSz="933450">
              <a:lnSpc>
                <a:spcPct val="90000"/>
              </a:lnSpc>
              <a:spcAft>
                <a:spcPct val="15000"/>
              </a:spcAft>
            </a:pPr>
            <a:r>
              <a:rPr lang="de-DE" sz="1800" dirty="0" smtClean="0">
                <a:latin typeface="Arial" panose="020B0604020202020204" pitchFamily="34" charset="0"/>
                <a:cs typeface="Arial" panose="020B0604020202020204" pitchFamily="34" charset="0"/>
              </a:rPr>
              <a:t>Gezielte Einbeziehung verschiedener Institutionen und Gremien aus Wissenschaft</a:t>
            </a:r>
            <a:r>
              <a:rPr lang="de-DE" sz="1800" dirty="0">
                <a:latin typeface="Arial" panose="020B0604020202020204" pitchFamily="34" charset="0"/>
                <a:cs typeface="Arial" panose="020B0604020202020204" pitchFamily="34" charset="0"/>
              </a:rPr>
              <a:t>, </a:t>
            </a:r>
            <a:r>
              <a:rPr lang="de-DE" sz="1800" dirty="0" smtClean="0">
                <a:latin typeface="Arial" panose="020B0604020202020204" pitchFamily="34" charset="0"/>
                <a:cs typeface="Arial" panose="020B0604020202020204" pitchFamily="34" charset="0"/>
              </a:rPr>
              <a:t>Bildung, Wirtschaft</a:t>
            </a:r>
            <a:r>
              <a:rPr lang="de-DE" sz="1800" dirty="0">
                <a:latin typeface="Arial" panose="020B0604020202020204" pitchFamily="34" charset="0"/>
                <a:cs typeface="Arial" panose="020B0604020202020204" pitchFamily="34" charset="0"/>
              </a:rPr>
              <a:t>, Gesellschaft und </a:t>
            </a:r>
            <a:r>
              <a:rPr lang="de-DE" sz="1800" dirty="0" smtClean="0">
                <a:latin typeface="Arial" panose="020B0604020202020204" pitchFamily="34" charset="0"/>
                <a:cs typeface="Arial" panose="020B0604020202020204" pitchFamily="34" charset="0"/>
              </a:rPr>
              <a:t>Politik</a:t>
            </a:r>
            <a:endParaRPr lang="de-DE"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85756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bgerundetes Rechteck 5"/>
          <p:cNvSpPr/>
          <p:nvPr/>
        </p:nvSpPr>
        <p:spPr>
          <a:xfrm>
            <a:off x="395536" y="1772816"/>
            <a:ext cx="7416824" cy="3816424"/>
          </a:xfrm>
          <a:prstGeom prst="roundRect">
            <a:avLst/>
          </a:prstGeom>
          <a:solidFill>
            <a:srgbClr val="FFFFCC"/>
          </a:solidFill>
          <a:ln>
            <a:solidFill>
              <a:srgbClr val="FFFFCC"/>
            </a:solidFill>
          </a:ln>
        </p:spPr>
        <p:style>
          <a:lnRef idx="2">
            <a:schemeClr val="accent6"/>
          </a:lnRef>
          <a:fillRef idx="1">
            <a:schemeClr val="lt1"/>
          </a:fillRef>
          <a:effectRef idx="0">
            <a:schemeClr val="accent6"/>
          </a:effectRef>
          <a:fontRef idx="minor">
            <a:schemeClr val="dk1"/>
          </a:fontRef>
        </p:style>
        <p:txBody>
          <a:bodyPr rtlCol="0" anchor="ctr"/>
          <a:lstStyle/>
          <a:p>
            <a:pPr marL="342900" indent="-342900">
              <a:lnSpc>
                <a:spcPts val="2800"/>
              </a:lnSpc>
              <a:buClr>
                <a:srgbClr val="7F7F7F"/>
              </a:buClr>
              <a:buFont typeface="Arial" panose="020B0604020202020204" pitchFamily="34" charset="0"/>
              <a:buChar char="•"/>
            </a:pPr>
            <a:r>
              <a:rPr lang="de-DE" sz="2000" dirty="0">
                <a:latin typeface="Arial" panose="020B0604020202020204" pitchFamily="34" charset="0"/>
                <a:cs typeface="Arial" panose="020B0604020202020204" pitchFamily="34" charset="0"/>
              </a:rPr>
              <a:t>Anlass und Herausforderungen</a:t>
            </a:r>
          </a:p>
          <a:p>
            <a:pPr marL="342900" indent="-342900">
              <a:lnSpc>
                <a:spcPts val="2800"/>
              </a:lnSpc>
              <a:buClr>
                <a:srgbClr val="7F7F7F"/>
              </a:buClr>
              <a:buFont typeface="Arial" panose="020B0604020202020204" pitchFamily="34" charset="0"/>
              <a:buChar char="•"/>
            </a:pPr>
            <a:r>
              <a:rPr lang="de-DE" sz="2000" dirty="0">
                <a:latin typeface="Arial" panose="020B0604020202020204" pitchFamily="34" charset="0"/>
                <a:cs typeface="Arial" panose="020B0604020202020204" pitchFamily="34" charset="0"/>
              </a:rPr>
              <a:t>Eckpunkte der Bildungsplanreform 2016</a:t>
            </a:r>
          </a:p>
          <a:p>
            <a:pPr marL="342900" indent="-342900">
              <a:lnSpc>
                <a:spcPts val="2800"/>
              </a:lnSpc>
              <a:buClr>
                <a:srgbClr val="7F7F7F"/>
              </a:buClr>
              <a:buFont typeface="Arial" panose="020B0604020202020204" pitchFamily="34" charset="0"/>
              <a:buChar char="•"/>
            </a:pPr>
            <a:r>
              <a:rPr lang="de-DE" sz="2000" dirty="0">
                <a:latin typeface="Arial" panose="020B0604020202020204" pitchFamily="34" charset="0"/>
                <a:cs typeface="Arial" panose="020B0604020202020204" pitchFamily="34" charset="0"/>
              </a:rPr>
              <a:t>Bildungsziele </a:t>
            </a:r>
          </a:p>
          <a:p>
            <a:pPr marL="342900" indent="-342900">
              <a:lnSpc>
                <a:spcPts val="2800"/>
              </a:lnSpc>
              <a:buClr>
                <a:srgbClr val="7F7F7F"/>
              </a:buClr>
              <a:buFont typeface="Arial" panose="020B0604020202020204" pitchFamily="34" charset="0"/>
              <a:buChar char="•"/>
            </a:pPr>
            <a:r>
              <a:rPr lang="de-DE" sz="2000" dirty="0">
                <a:latin typeface="Arial" panose="020B0604020202020204" pitchFamily="34" charset="0"/>
                <a:cs typeface="Arial" panose="020B0604020202020204" pitchFamily="34" charset="0"/>
              </a:rPr>
              <a:t>Leitperspektiven</a:t>
            </a:r>
          </a:p>
          <a:p>
            <a:pPr marL="342900" indent="-342900">
              <a:lnSpc>
                <a:spcPts val="2800"/>
              </a:lnSpc>
              <a:buClr>
                <a:srgbClr val="7F7F7F"/>
              </a:buClr>
              <a:buFont typeface="Arial" panose="020B0604020202020204" pitchFamily="34" charset="0"/>
              <a:buChar char="•"/>
            </a:pPr>
            <a:r>
              <a:rPr lang="de-DE" sz="2000" dirty="0">
                <a:latin typeface="Arial" panose="020B0604020202020204" pitchFamily="34" charset="0"/>
                <a:cs typeface="Arial" panose="020B0604020202020204" pitchFamily="34" charset="0"/>
              </a:rPr>
              <a:t>Aufbau der Bildungspläne</a:t>
            </a:r>
          </a:p>
          <a:p>
            <a:pPr marL="342900" indent="-342900">
              <a:lnSpc>
                <a:spcPts val="2800"/>
              </a:lnSpc>
              <a:buClr>
                <a:srgbClr val="7F7F7F"/>
              </a:buClr>
              <a:buFont typeface="Arial" panose="020B0604020202020204" pitchFamily="34" charset="0"/>
              <a:buChar char="•"/>
            </a:pPr>
            <a:r>
              <a:rPr lang="de-DE" sz="2000" dirty="0">
                <a:latin typeface="Arial" panose="020B0604020202020204" pitchFamily="34" charset="0"/>
                <a:cs typeface="Arial" panose="020B0604020202020204" pitchFamily="34" charset="0"/>
              </a:rPr>
              <a:t>Struktur der Fachpläne </a:t>
            </a:r>
          </a:p>
          <a:p>
            <a:pPr marL="342900" indent="-342900">
              <a:lnSpc>
                <a:spcPts val="2800"/>
              </a:lnSpc>
              <a:buClr>
                <a:srgbClr val="7F7F7F"/>
              </a:buClr>
              <a:buFont typeface="Arial" panose="020B0604020202020204" pitchFamily="34" charset="0"/>
              <a:buChar char="•"/>
            </a:pPr>
            <a:r>
              <a:rPr lang="de-DE" sz="2000" dirty="0">
                <a:latin typeface="Arial" panose="020B0604020202020204" pitchFamily="34" charset="0"/>
                <a:cs typeface="Arial" panose="020B0604020202020204" pitchFamily="34" charset="0"/>
              </a:rPr>
              <a:t>Meilensteine</a:t>
            </a:r>
          </a:p>
          <a:p>
            <a:pPr marL="342900" indent="-342900">
              <a:lnSpc>
                <a:spcPts val="2800"/>
              </a:lnSpc>
              <a:buClr>
                <a:srgbClr val="7F7F7F"/>
              </a:buClr>
              <a:buFont typeface="Arial" panose="020B0604020202020204" pitchFamily="34" charset="0"/>
              <a:buChar char="•"/>
            </a:pPr>
            <a:r>
              <a:rPr lang="de-DE" sz="2000" dirty="0">
                <a:latin typeface="Arial" panose="020B0604020202020204" pitchFamily="34" charset="0"/>
                <a:cs typeface="Arial" panose="020B0604020202020204" pitchFamily="34" charset="0"/>
              </a:rPr>
              <a:t>Implementierung </a:t>
            </a:r>
          </a:p>
          <a:p>
            <a:pPr marL="342900" indent="-342900">
              <a:lnSpc>
                <a:spcPts val="2800"/>
              </a:lnSpc>
              <a:buClr>
                <a:srgbClr val="7F7F7F"/>
              </a:buClr>
              <a:buFont typeface="Arial" panose="020B0604020202020204" pitchFamily="34" charset="0"/>
              <a:buChar char="•"/>
            </a:pPr>
            <a:r>
              <a:rPr lang="de-DE" sz="2000" dirty="0">
                <a:latin typeface="Arial" panose="020B0604020202020204" pitchFamily="34" charset="0"/>
                <a:cs typeface="Arial" panose="020B0604020202020204" pitchFamily="34" charset="0"/>
              </a:rPr>
              <a:t>Information und Beteiligung</a:t>
            </a:r>
          </a:p>
        </p:txBody>
      </p:sp>
      <p:pic>
        <p:nvPicPr>
          <p:cNvPr id="4" name="Bild 3"/>
          <p:cNvPicPr>
            <a:picLocks noChangeAspect="1"/>
          </p:cNvPicPr>
          <p:nvPr/>
        </p:nvPicPr>
        <p:blipFill>
          <a:blip r:embed="rId3"/>
          <a:stretch>
            <a:fillRect/>
          </a:stretch>
        </p:blipFill>
        <p:spPr>
          <a:xfrm>
            <a:off x="6660232" y="1124744"/>
            <a:ext cx="2159000" cy="1371600"/>
          </a:xfrm>
          <a:prstGeom prst="rect">
            <a:avLst/>
          </a:prstGeom>
        </p:spPr>
      </p:pic>
      <p:sp>
        <p:nvSpPr>
          <p:cNvPr id="5" name="Textfeld 4"/>
          <p:cNvSpPr txBox="1"/>
          <p:nvPr/>
        </p:nvSpPr>
        <p:spPr>
          <a:xfrm>
            <a:off x="251520" y="6309320"/>
            <a:ext cx="504056" cy="261610"/>
          </a:xfrm>
          <a:prstGeom prst="rect">
            <a:avLst/>
          </a:prstGeom>
          <a:noFill/>
        </p:spPr>
        <p:txBody>
          <a:bodyPr wrap="square" rtlCol="0">
            <a:spAutoFit/>
          </a:bodyPr>
          <a:lstStyle/>
          <a:p>
            <a:r>
              <a:rPr lang="de-DE" sz="1100" dirty="0" smtClean="0">
                <a:latin typeface="Arial" panose="020B0604020202020204" pitchFamily="34" charset="0"/>
                <a:cs typeface="Arial" panose="020B0604020202020204" pitchFamily="34" charset="0"/>
              </a:rPr>
              <a:t>2</a:t>
            </a:r>
            <a:endParaRPr lang="de-DE" sz="1100" dirty="0">
              <a:latin typeface="Arial" panose="020B0604020202020204" pitchFamily="34" charset="0"/>
              <a:cs typeface="Arial" panose="020B0604020202020204" pitchFamily="34" charset="0"/>
            </a:endParaRPr>
          </a:p>
        </p:txBody>
      </p:sp>
      <p:sp>
        <p:nvSpPr>
          <p:cNvPr id="8" name="Textfeld 7"/>
          <p:cNvSpPr txBox="1">
            <a:spLocks noChangeArrowheads="1"/>
          </p:cNvSpPr>
          <p:nvPr/>
        </p:nvSpPr>
        <p:spPr bwMode="auto">
          <a:xfrm>
            <a:off x="223838" y="960909"/>
            <a:ext cx="8696325" cy="523875"/>
          </a:xfrm>
          <a:prstGeom prst="rect">
            <a:avLst/>
          </a:prstGeom>
          <a:noFill/>
          <a:ln w="9525">
            <a:noFill/>
            <a:miter lim="800000"/>
            <a:headEnd/>
            <a:tailEnd/>
          </a:ln>
        </p:spPr>
        <p:txBody>
          <a:bodyPr>
            <a:spAutoFit/>
          </a:bodyPr>
          <a:lstStyle/>
          <a:p>
            <a:pPr algn="ctr"/>
            <a:r>
              <a:rPr lang="de-DE" sz="2800" dirty="0" smtClean="0">
                <a:latin typeface="Calibri"/>
                <a:cs typeface="Calibri"/>
              </a:rPr>
              <a:t>Übersicht</a:t>
            </a:r>
            <a:endParaRPr lang="de-DE" sz="2800" dirty="0">
              <a:latin typeface="Calibri"/>
              <a:cs typeface="Calibri"/>
            </a:endParaRPr>
          </a:p>
        </p:txBody>
      </p:sp>
    </p:spTree>
    <p:extLst>
      <p:ext uri="{BB962C8B-B14F-4D97-AF65-F5344CB8AC3E}">
        <p14:creationId xmlns:p14="http://schemas.microsoft.com/office/powerpoint/2010/main" val="63751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a:xfrm>
            <a:off x="457200" y="1700213"/>
            <a:ext cx="8229600" cy="2913062"/>
          </a:xfrm>
          <a:prstGeom prst="rect">
            <a:avLst/>
          </a:prstGeom>
        </p:spPr>
        <p:txBody>
          <a:bodyPr>
            <a:normAutofit/>
          </a:bodyPr>
          <a:lstStyle>
            <a:lvl1pPr marL="342900" indent="-342900" algn="l" defTabSz="914400" rtl="0" eaLnBrk="1" latinLnBrk="0" hangingPunct="1">
              <a:spcBef>
                <a:spcPct val="20000"/>
              </a:spcBef>
              <a:buClr>
                <a:schemeClr val="bg1">
                  <a:lumMod val="50000"/>
                </a:schemeClr>
              </a:buClr>
              <a:buFont typeface="Wingdings" pitchFamily="2" charset="2"/>
              <a:buChar char="§"/>
              <a:defRPr sz="24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200" kern="1200">
                <a:solidFill>
                  <a:schemeClr val="tx1"/>
                </a:solidFill>
                <a:latin typeface="Arial" pitchFamily="34" charset="0"/>
                <a:ea typeface="+mn-ea"/>
                <a:cs typeface="Arial" pitchFamily="34" charset="0"/>
              </a:defRPr>
            </a:lvl2pPr>
            <a:lvl3pPr marL="1257300" indent="-342900" algn="l" defTabSz="914400" rtl="0" eaLnBrk="1" latinLnBrk="0" hangingPunct="1">
              <a:spcBef>
                <a:spcPct val="20000"/>
              </a:spcBef>
              <a:buClr>
                <a:schemeClr val="bg1">
                  <a:lumMod val="50000"/>
                </a:schemeClr>
              </a:buClr>
              <a:buFont typeface="Arial" pitchFamily="34" charset="0"/>
              <a:buChar char="•"/>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0" fontAlgn="auto">
              <a:spcAft>
                <a:spcPts val="0"/>
              </a:spcAft>
              <a:buFont typeface="Arial" pitchFamily="34" charset="0"/>
              <a:buNone/>
              <a:defRPr/>
            </a:pPr>
            <a:endParaRPr lang="de-DE" sz="1600" dirty="0" smtClean="0"/>
          </a:p>
          <a:p>
            <a:pPr lvl="1" fontAlgn="auto">
              <a:spcAft>
                <a:spcPts val="0"/>
              </a:spcAft>
              <a:defRPr/>
            </a:pPr>
            <a:endParaRPr lang="de-DE" dirty="0" smtClean="0"/>
          </a:p>
        </p:txBody>
      </p:sp>
      <p:graphicFrame>
        <p:nvGraphicFramePr>
          <p:cNvPr id="2" name="Tabelle 1"/>
          <p:cNvGraphicFramePr>
            <a:graphicFrameLocks noGrp="1"/>
          </p:cNvGraphicFramePr>
          <p:nvPr>
            <p:extLst>
              <p:ext uri="{D42A27DB-BD31-4B8C-83A1-F6EECF244321}">
                <p14:modId xmlns:p14="http://schemas.microsoft.com/office/powerpoint/2010/main" val="1012216503"/>
              </p:ext>
            </p:extLst>
          </p:nvPr>
        </p:nvGraphicFramePr>
        <p:xfrm>
          <a:off x="251520" y="1700808"/>
          <a:ext cx="8640960" cy="4248470"/>
        </p:xfrm>
        <a:graphic>
          <a:graphicData uri="http://schemas.openxmlformats.org/drawingml/2006/table">
            <a:tbl>
              <a:tblPr firstRow="1" firstCol="1" bandRow="1">
                <a:tableStyleId>{912C8C85-51F0-491E-9774-3900AFEF0FD7}</a:tableStyleId>
              </a:tblPr>
              <a:tblGrid>
                <a:gridCol w="1440160"/>
                <a:gridCol w="1440160"/>
                <a:gridCol w="1440160"/>
                <a:gridCol w="1440160"/>
                <a:gridCol w="1440160"/>
                <a:gridCol w="1440160"/>
              </a:tblGrid>
              <a:tr h="746982">
                <a:tc>
                  <a:txBody>
                    <a:bodyPr/>
                    <a:lstStyle/>
                    <a:p>
                      <a:pPr>
                        <a:spcAft>
                          <a:spcPts val="0"/>
                        </a:spcAft>
                      </a:pPr>
                      <a:r>
                        <a:rPr lang="de-DE" sz="1400" dirty="0">
                          <a:effectLst/>
                          <a:latin typeface="Arial" panose="020B0604020202020204" pitchFamily="34" charset="0"/>
                          <a:cs typeface="Arial" panose="020B0604020202020204" pitchFamily="34" charset="0"/>
                        </a:rPr>
                        <a:t> </a:t>
                      </a:r>
                      <a:endParaRPr lang="de-DE" sz="1400" dirty="0">
                        <a:effectLst/>
                        <a:latin typeface="Arial" panose="020B0604020202020204" pitchFamily="34" charset="0"/>
                        <a:ea typeface="Times New Roman"/>
                        <a:cs typeface="Arial" panose="020B0604020202020204" pitchFamily="34" charset="0"/>
                      </a:endParaRPr>
                    </a:p>
                  </a:txBody>
                  <a:tcPr marL="68578" marR="68578" marT="0" marB="0"/>
                </a:tc>
                <a:tc>
                  <a:txBody>
                    <a:bodyPr/>
                    <a:lstStyle/>
                    <a:p>
                      <a:pPr>
                        <a:spcAft>
                          <a:spcPts val="0"/>
                        </a:spcAft>
                      </a:pPr>
                      <a:r>
                        <a:rPr lang="de-DE" sz="1400" dirty="0">
                          <a:effectLst/>
                          <a:latin typeface="Arial" panose="020B0604020202020204" pitchFamily="34" charset="0"/>
                          <a:cs typeface="Arial" panose="020B0604020202020204" pitchFamily="34" charset="0"/>
                        </a:rPr>
                        <a:t>Bildungsplan Grundschule</a:t>
                      </a:r>
                      <a:br>
                        <a:rPr lang="de-DE" sz="1400" dirty="0">
                          <a:effectLst/>
                          <a:latin typeface="Arial" panose="020B0604020202020204" pitchFamily="34" charset="0"/>
                          <a:cs typeface="Arial" panose="020B0604020202020204" pitchFamily="34" charset="0"/>
                        </a:rPr>
                      </a:br>
                      <a:endParaRPr lang="de-DE" sz="1400" dirty="0">
                        <a:effectLst/>
                        <a:latin typeface="Arial" panose="020B0604020202020204" pitchFamily="34" charset="0"/>
                        <a:ea typeface="Times New Roman"/>
                        <a:cs typeface="Arial" panose="020B0604020202020204" pitchFamily="34" charset="0"/>
                      </a:endParaRPr>
                    </a:p>
                  </a:txBody>
                  <a:tcPr marL="68578" marR="68578" marT="0" marB="0"/>
                </a:tc>
                <a:tc gridSpan="3">
                  <a:txBody>
                    <a:bodyPr/>
                    <a:lstStyle/>
                    <a:p>
                      <a:pPr>
                        <a:spcAft>
                          <a:spcPts val="0"/>
                        </a:spcAft>
                      </a:pPr>
                      <a:r>
                        <a:rPr lang="de-DE" sz="1400" dirty="0">
                          <a:effectLst/>
                          <a:latin typeface="Arial" panose="020B0604020202020204" pitchFamily="34" charset="0"/>
                          <a:cs typeface="Arial" panose="020B0604020202020204" pitchFamily="34" charset="0"/>
                        </a:rPr>
                        <a:t>Gemeinsamer Bildungsplan Sekundarstufe I</a:t>
                      </a:r>
                      <a:endParaRPr lang="de-DE" sz="1400" dirty="0">
                        <a:effectLst/>
                        <a:latin typeface="Arial" panose="020B0604020202020204" pitchFamily="34" charset="0"/>
                        <a:ea typeface="Times New Roman"/>
                        <a:cs typeface="Arial" panose="020B0604020202020204" pitchFamily="34" charset="0"/>
                      </a:endParaRPr>
                    </a:p>
                  </a:txBody>
                  <a:tcPr marL="68578" marR="68578" marT="0" marB="0"/>
                </a:tc>
                <a:tc hMerge="1">
                  <a:txBody>
                    <a:bodyPr/>
                    <a:lstStyle/>
                    <a:p>
                      <a:endParaRPr lang="de-DE"/>
                    </a:p>
                  </a:txBody>
                  <a:tcPr/>
                </a:tc>
                <a:tc hMerge="1">
                  <a:txBody>
                    <a:bodyPr/>
                    <a:lstStyle/>
                    <a:p>
                      <a:endParaRPr lang="de-DE"/>
                    </a:p>
                  </a:txBody>
                  <a:tcPr/>
                </a:tc>
                <a:tc>
                  <a:txBody>
                    <a:bodyPr/>
                    <a:lstStyle/>
                    <a:p>
                      <a:pPr>
                        <a:spcAft>
                          <a:spcPts val="0"/>
                        </a:spcAft>
                      </a:pPr>
                      <a:r>
                        <a:rPr lang="de-DE" sz="1400" dirty="0">
                          <a:effectLst/>
                          <a:latin typeface="Arial" panose="020B0604020202020204" pitchFamily="34" charset="0"/>
                          <a:cs typeface="Arial" panose="020B0604020202020204" pitchFamily="34" charset="0"/>
                        </a:rPr>
                        <a:t>Bildungsplan </a:t>
                      </a:r>
                      <a:endParaRPr lang="de-DE" sz="1400" dirty="0" smtClean="0">
                        <a:effectLst/>
                        <a:latin typeface="Arial" panose="020B0604020202020204" pitchFamily="34" charset="0"/>
                        <a:cs typeface="Arial" panose="020B0604020202020204" pitchFamily="34" charset="0"/>
                      </a:endParaRPr>
                    </a:p>
                    <a:p>
                      <a:pPr>
                        <a:spcAft>
                          <a:spcPts val="0"/>
                        </a:spcAft>
                      </a:pPr>
                      <a:r>
                        <a:rPr lang="de-DE" sz="1400" dirty="0" smtClean="0">
                          <a:effectLst/>
                          <a:latin typeface="Arial" panose="020B0604020202020204" pitchFamily="34" charset="0"/>
                          <a:cs typeface="Arial" panose="020B0604020202020204" pitchFamily="34" charset="0"/>
                        </a:rPr>
                        <a:t>Gymnasium</a:t>
                      </a:r>
                      <a:endParaRPr lang="de-DE" sz="1400" dirty="0">
                        <a:effectLst/>
                        <a:latin typeface="Arial" panose="020B0604020202020204" pitchFamily="34" charset="0"/>
                        <a:ea typeface="Times New Roman"/>
                        <a:cs typeface="Arial" panose="020B0604020202020204" pitchFamily="34" charset="0"/>
                      </a:endParaRPr>
                    </a:p>
                  </a:txBody>
                  <a:tcPr marL="68578" marR="68578" marT="0" marB="0"/>
                </a:tc>
              </a:tr>
              <a:tr h="700296">
                <a:tc>
                  <a:txBody>
                    <a:bodyPr/>
                    <a:lstStyle/>
                    <a:p>
                      <a:pPr>
                        <a:spcAft>
                          <a:spcPts val="0"/>
                        </a:spcAft>
                      </a:pPr>
                      <a:r>
                        <a:rPr lang="de-DE" sz="1400" dirty="0">
                          <a:effectLst/>
                          <a:latin typeface="Arial" panose="020B0604020202020204" pitchFamily="34" charset="0"/>
                          <a:cs typeface="Arial" panose="020B0604020202020204" pitchFamily="34" charset="0"/>
                        </a:rPr>
                        <a:t>Schuljahr</a:t>
                      </a:r>
                      <a:endParaRPr lang="de-DE" sz="1400" dirty="0">
                        <a:effectLst/>
                        <a:latin typeface="Arial" panose="020B0604020202020204" pitchFamily="34" charset="0"/>
                        <a:ea typeface="Times New Roman"/>
                        <a:cs typeface="Arial" panose="020B0604020202020204" pitchFamily="34" charset="0"/>
                      </a:endParaRPr>
                    </a:p>
                  </a:txBody>
                  <a:tcPr marL="68578" marR="68578" marT="0" marB="0">
                    <a:lnR w="12700" cap="flat" cmpd="sng" algn="ctr">
                      <a:solidFill>
                        <a:srgbClr val="F7994B"/>
                      </a:solidFill>
                      <a:prstDash val="solid"/>
                      <a:round/>
                      <a:headEnd type="none" w="med" len="med"/>
                      <a:tailEnd type="none" w="med" len="med"/>
                    </a:lnR>
                  </a:tcPr>
                </a:tc>
                <a:tc>
                  <a:txBody>
                    <a:bodyPr/>
                    <a:lstStyle/>
                    <a:p>
                      <a:pPr>
                        <a:spcAft>
                          <a:spcPts val="0"/>
                        </a:spcAft>
                      </a:pPr>
                      <a:r>
                        <a:rPr lang="de-DE" sz="1400" dirty="0">
                          <a:effectLst/>
                          <a:latin typeface="Arial" panose="020B0604020202020204" pitchFamily="34" charset="0"/>
                          <a:cs typeface="Arial" panose="020B0604020202020204" pitchFamily="34" charset="0"/>
                        </a:rPr>
                        <a:t>Klassen Grundschule</a:t>
                      </a:r>
                      <a:endParaRPr lang="de-DE" sz="1400" dirty="0">
                        <a:effectLst/>
                        <a:latin typeface="Arial" panose="020B0604020202020204" pitchFamily="34" charset="0"/>
                        <a:ea typeface="Times New Roman"/>
                        <a:cs typeface="Arial" panose="020B0604020202020204" pitchFamily="34" charset="0"/>
                      </a:endParaRPr>
                    </a:p>
                  </a:txBody>
                  <a:tcPr marL="68578" marR="68578" marT="0" marB="0">
                    <a:lnL w="12700" cap="flat" cmpd="sng" algn="ctr">
                      <a:solidFill>
                        <a:srgbClr val="F7994B"/>
                      </a:solidFill>
                      <a:prstDash val="solid"/>
                      <a:round/>
                      <a:headEnd type="none" w="med" len="med"/>
                      <a:tailEnd type="none" w="med" len="med"/>
                    </a:lnL>
                    <a:lnR w="12700" cap="flat" cmpd="sng" algn="ctr">
                      <a:solidFill>
                        <a:srgbClr val="F7994B"/>
                      </a:solidFill>
                      <a:prstDash val="solid"/>
                      <a:round/>
                      <a:headEnd type="none" w="med" len="med"/>
                      <a:tailEnd type="none" w="med" len="med"/>
                    </a:lnR>
                  </a:tcPr>
                </a:tc>
                <a:tc>
                  <a:txBody>
                    <a:bodyPr/>
                    <a:lstStyle/>
                    <a:p>
                      <a:pPr>
                        <a:spcAft>
                          <a:spcPts val="0"/>
                        </a:spcAft>
                      </a:pPr>
                      <a:r>
                        <a:rPr lang="de-DE" sz="1400" dirty="0">
                          <a:effectLst/>
                          <a:latin typeface="Arial" panose="020B0604020202020204" pitchFamily="34" charset="0"/>
                          <a:cs typeface="Arial" panose="020B0604020202020204" pitchFamily="34" charset="0"/>
                        </a:rPr>
                        <a:t>Klassen </a:t>
                      </a:r>
                      <a:br>
                        <a:rPr lang="de-DE" sz="1400" dirty="0">
                          <a:effectLst/>
                          <a:latin typeface="Arial" panose="020B0604020202020204" pitchFamily="34" charset="0"/>
                          <a:cs typeface="Arial" panose="020B0604020202020204" pitchFamily="34" charset="0"/>
                        </a:rPr>
                      </a:br>
                      <a:r>
                        <a:rPr lang="de-DE" sz="1400" dirty="0" smtClean="0">
                          <a:effectLst/>
                          <a:latin typeface="Arial" panose="020B0604020202020204" pitchFamily="34" charset="0"/>
                          <a:cs typeface="Arial" panose="020B0604020202020204" pitchFamily="34" charset="0"/>
                        </a:rPr>
                        <a:t>Werkrealschule</a:t>
                      </a:r>
                      <a:endParaRPr lang="de-DE" sz="1400" dirty="0">
                        <a:effectLst/>
                        <a:latin typeface="Arial" panose="020B0604020202020204" pitchFamily="34" charset="0"/>
                        <a:ea typeface="Times New Roman"/>
                        <a:cs typeface="Arial" panose="020B0604020202020204" pitchFamily="34" charset="0"/>
                      </a:endParaRPr>
                    </a:p>
                  </a:txBody>
                  <a:tcPr marL="68578" marR="68578" marT="0" marB="0">
                    <a:lnL w="12700" cap="flat" cmpd="sng" algn="ctr">
                      <a:solidFill>
                        <a:srgbClr val="F7994B"/>
                      </a:solidFill>
                      <a:prstDash val="solid"/>
                      <a:round/>
                      <a:headEnd type="none" w="med" len="med"/>
                      <a:tailEnd type="none" w="med" len="med"/>
                    </a:lnL>
                    <a:lnR w="12700" cap="flat" cmpd="sng" algn="ctr">
                      <a:solidFill>
                        <a:srgbClr val="F7994B"/>
                      </a:solidFill>
                      <a:prstDash val="solid"/>
                      <a:round/>
                      <a:headEnd type="none" w="med" len="med"/>
                      <a:tailEnd type="none" w="med" len="med"/>
                    </a:lnR>
                  </a:tcPr>
                </a:tc>
                <a:tc>
                  <a:txBody>
                    <a:bodyPr/>
                    <a:lstStyle/>
                    <a:p>
                      <a:pPr>
                        <a:spcAft>
                          <a:spcPts val="0"/>
                        </a:spcAft>
                      </a:pPr>
                      <a:r>
                        <a:rPr lang="de-DE" sz="1400" dirty="0">
                          <a:effectLst/>
                          <a:latin typeface="Arial" panose="020B0604020202020204" pitchFamily="34" charset="0"/>
                          <a:cs typeface="Arial" panose="020B0604020202020204" pitchFamily="34" charset="0"/>
                        </a:rPr>
                        <a:t>Klassen </a:t>
                      </a:r>
                      <a:br>
                        <a:rPr lang="de-DE" sz="1400" dirty="0">
                          <a:effectLst/>
                          <a:latin typeface="Arial" panose="020B0604020202020204" pitchFamily="34" charset="0"/>
                          <a:cs typeface="Arial" panose="020B0604020202020204" pitchFamily="34" charset="0"/>
                        </a:rPr>
                      </a:br>
                      <a:r>
                        <a:rPr lang="de-DE" sz="1400" dirty="0">
                          <a:effectLst/>
                          <a:latin typeface="Arial" panose="020B0604020202020204" pitchFamily="34" charset="0"/>
                          <a:cs typeface="Arial" panose="020B0604020202020204" pitchFamily="34" charset="0"/>
                        </a:rPr>
                        <a:t>Realschule</a:t>
                      </a:r>
                      <a:endParaRPr lang="de-DE" sz="1400" dirty="0">
                        <a:effectLst/>
                        <a:latin typeface="Arial" panose="020B0604020202020204" pitchFamily="34" charset="0"/>
                        <a:ea typeface="Times New Roman"/>
                        <a:cs typeface="Arial" panose="020B0604020202020204" pitchFamily="34" charset="0"/>
                      </a:endParaRPr>
                    </a:p>
                  </a:txBody>
                  <a:tcPr marL="68578" marR="68578" marT="0" marB="0">
                    <a:lnL w="12700" cap="flat" cmpd="sng" algn="ctr">
                      <a:solidFill>
                        <a:srgbClr val="F7994B"/>
                      </a:solidFill>
                      <a:prstDash val="solid"/>
                      <a:round/>
                      <a:headEnd type="none" w="med" len="med"/>
                      <a:tailEnd type="none" w="med" len="med"/>
                    </a:lnL>
                    <a:lnR w="12700" cap="flat" cmpd="sng" algn="ctr">
                      <a:solidFill>
                        <a:srgbClr val="F7994B"/>
                      </a:solidFill>
                      <a:prstDash val="solid"/>
                      <a:round/>
                      <a:headEnd type="none" w="med" len="med"/>
                      <a:tailEnd type="none" w="med" len="med"/>
                    </a:lnR>
                  </a:tcPr>
                </a:tc>
                <a:tc>
                  <a:txBody>
                    <a:bodyPr/>
                    <a:lstStyle/>
                    <a:p>
                      <a:pPr>
                        <a:spcAft>
                          <a:spcPts val="0"/>
                        </a:spcAft>
                      </a:pPr>
                      <a:r>
                        <a:rPr lang="de-DE" sz="1400" dirty="0">
                          <a:effectLst/>
                          <a:latin typeface="Arial" panose="020B0604020202020204" pitchFamily="34" charset="0"/>
                          <a:cs typeface="Arial" panose="020B0604020202020204" pitchFamily="34" charset="0"/>
                        </a:rPr>
                        <a:t>Klassen </a:t>
                      </a:r>
                      <a:br>
                        <a:rPr lang="de-DE" sz="1400" dirty="0">
                          <a:effectLst/>
                          <a:latin typeface="Arial" panose="020B0604020202020204" pitchFamily="34" charset="0"/>
                          <a:cs typeface="Arial" panose="020B0604020202020204" pitchFamily="34" charset="0"/>
                        </a:rPr>
                      </a:br>
                      <a:r>
                        <a:rPr lang="de-DE" sz="1400" dirty="0" smtClean="0">
                          <a:effectLst/>
                          <a:latin typeface="Arial" panose="020B0604020202020204" pitchFamily="34" charset="0"/>
                          <a:cs typeface="Arial" panose="020B0604020202020204" pitchFamily="34" charset="0"/>
                        </a:rPr>
                        <a:t>Gemeinschafts-schule</a:t>
                      </a:r>
                      <a:endParaRPr lang="de-DE" sz="1400" dirty="0">
                        <a:effectLst/>
                        <a:latin typeface="Arial" panose="020B0604020202020204" pitchFamily="34" charset="0"/>
                        <a:ea typeface="Times New Roman"/>
                        <a:cs typeface="Arial" panose="020B0604020202020204" pitchFamily="34" charset="0"/>
                      </a:endParaRPr>
                    </a:p>
                  </a:txBody>
                  <a:tcPr marL="68578" marR="68578" marT="0" marB="0">
                    <a:lnL w="12700" cap="flat" cmpd="sng" algn="ctr">
                      <a:solidFill>
                        <a:srgbClr val="F7994B"/>
                      </a:solidFill>
                      <a:prstDash val="solid"/>
                      <a:round/>
                      <a:headEnd type="none" w="med" len="med"/>
                      <a:tailEnd type="none" w="med" len="med"/>
                    </a:lnL>
                    <a:lnR w="12700" cap="flat" cmpd="sng" algn="ctr">
                      <a:solidFill>
                        <a:srgbClr val="F7994B"/>
                      </a:solidFill>
                      <a:prstDash val="solid"/>
                      <a:round/>
                      <a:headEnd type="none" w="med" len="med"/>
                      <a:tailEnd type="none" w="med" len="med"/>
                    </a:lnR>
                  </a:tcPr>
                </a:tc>
                <a:tc>
                  <a:txBody>
                    <a:bodyPr/>
                    <a:lstStyle/>
                    <a:p>
                      <a:pPr>
                        <a:spcAft>
                          <a:spcPts val="0"/>
                        </a:spcAft>
                      </a:pPr>
                      <a:r>
                        <a:rPr lang="de-DE" sz="1400" dirty="0">
                          <a:effectLst/>
                          <a:latin typeface="Arial" panose="020B0604020202020204" pitchFamily="34" charset="0"/>
                          <a:cs typeface="Arial" panose="020B0604020202020204" pitchFamily="34" charset="0"/>
                        </a:rPr>
                        <a:t>Klassen Gymnasium (G8)</a:t>
                      </a:r>
                      <a:endParaRPr lang="de-DE" sz="1400" dirty="0">
                        <a:effectLst/>
                        <a:latin typeface="Arial" panose="020B0604020202020204" pitchFamily="34" charset="0"/>
                        <a:ea typeface="Times New Roman"/>
                        <a:cs typeface="Arial" panose="020B0604020202020204" pitchFamily="34" charset="0"/>
                      </a:endParaRPr>
                    </a:p>
                  </a:txBody>
                  <a:tcPr marL="68578" marR="68578" marT="0" marB="0">
                    <a:lnL w="12700" cap="flat" cmpd="sng" algn="ctr">
                      <a:solidFill>
                        <a:srgbClr val="F7994B"/>
                      </a:solidFill>
                      <a:prstDash val="solid"/>
                      <a:round/>
                      <a:headEnd type="none" w="med" len="med"/>
                      <a:tailEnd type="none" w="med" len="med"/>
                    </a:lnL>
                  </a:tcPr>
                </a:tc>
              </a:tr>
              <a:tr h="350149">
                <a:tc>
                  <a:txBody>
                    <a:bodyPr/>
                    <a:lstStyle/>
                    <a:p>
                      <a:pPr>
                        <a:lnSpc>
                          <a:spcPts val="1800"/>
                        </a:lnSpc>
                        <a:spcAft>
                          <a:spcPts val="0"/>
                        </a:spcAft>
                      </a:pPr>
                      <a:r>
                        <a:rPr lang="de-DE" sz="1400" baseline="0" dirty="0" smtClean="0">
                          <a:effectLst/>
                          <a:latin typeface="Arial" panose="020B0604020202020204" pitchFamily="34" charset="0"/>
                          <a:cs typeface="Arial" panose="020B0604020202020204" pitchFamily="34" charset="0"/>
                        </a:rPr>
                        <a:t>2016/2017</a:t>
                      </a:r>
                      <a:endParaRPr lang="de-DE" sz="1400" baseline="0" dirty="0">
                        <a:effectLst/>
                        <a:latin typeface="Arial" panose="020B0604020202020204" pitchFamily="34" charset="0"/>
                        <a:ea typeface="Times New Roman"/>
                        <a:cs typeface="Arial" panose="020B0604020202020204" pitchFamily="34" charset="0"/>
                      </a:endParaRPr>
                    </a:p>
                  </a:txBody>
                  <a:tcPr marL="68578" marR="68578" marT="0" marB="0">
                    <a:lnR w="12700" cap="flat" cmpd="sng" algn="ctr">
                      <a:solidFill>
                        <a:srgbClr val="F7994B"/>
                      </a:solidFill>
                      <a:prstDash val="solid"/>
                      <a:round/>
                      <a:headEnd type="none" w="med" len="med"/>
                      <a:tailEnd type="none" w="med" len="med"/>
                    </a:lnR>
                  </a:tcPr>
                </a:tc>
                <a:tc>
                  <a:txBody>
                    <a:bodyPr/>
                    <a:lstStyle/>
                    <a:p>
                      <a:pPr algn="ctr">
                        <a:lnSpc>
                          <a:spcPts val="1800"/>
                        </a:lnSpc>
                        <a:spcAft>
                          <a:spcPts val="0"/>
                        </a:spcAft>
                      </a:pPr>
                      <a:r>
                        <a:rPr lang="de-DE" sz="1400" dirty="0">
                          <a:effectLst/>
                          <a:latin typeface="Arial" panose="020B0604020202020204" pitchFamily="34" charset="0"/>
                          <a:cs typeface="Arial" panose="020B0604020202020204" pitchFamily="34" charset="0"/>
                        </a:rPr>
                        <a:t>1 und 2</a:t>
                      </a:r>
                      <a:endParaRPr lang="de-DE" sz="1400" dirty="0">
                        <a:effectLst/>
                        <a:latin typeface="Arial" panose="020B0604020202020204" pitchFamily="34" charset="0"/>
                        <a:ea typeface="Times New Roman"/>
                        <a:cs typeface="Arial" panose="020B0604020202020204" pitchFamily="34" charset="0"/>
                      </a:endParaRPr>
                    </a:p>
                  </a:txBody>
                  <a:tcPr marL="68578" marR="68578" marT="0" marB="0" anchor="ctr">
                    <a:lnL w="12700" cap="flat" cmpd="sng" algn="ctr">
                      <a:solidFill>
                        <a:srgbClr val="F7994B"/>
                      </a:solidFill>
                      <a:prstDash val="solid"/>
                      <a:round/>
                      <a:headEnd type="none" w="med" len="med"/>
                      <a:tailEnd type="none" w="med" len="med"/>
                    </a:lnL>
                    <a:lnR w="12700" cap="flat" cmpd="sng" algn="ctr">
                      <a:solidFill>
                        <a:srgbClr val="F7994B"/>
                      </a:solidFill>
                      <a:prstDash val="solid"/>
                      <a:round/>
                      <a:headEnd type="none" w="med" len="med"/>
                      <a:tailEnd type="none" w="med" len="med"/>
                    </a:lnR>
                  </a:tcPr>
                </a:tc>
                <a:tc>
                  <a:txBody>
                    <a:bodyPr/>
                    <a:lstStyle/>
                    <a:p>
                      <a:pPr algn="ctr">
                        <a:lnSpc>
                          <a:spcPts val="1800"/>
                        </a:lnSpc>
                        <a:spcAft>
                          <a:spcPts val="0"/>
                        </a:spcAft>
                      </a:pPr>
                      <a:r>
                        <a:rPr lang="de-DE" sz="1400" dirty="0">
                          <a:effectLst/>
                          <a:latin typeface="Arial" panose="020B0604020202020204" pitchFamily="34" charset="0"/>
                          <a:cs typeface="Arial" panose="020B0604020202020204" pitchFamily="34" charset="0"/>
                        </a:rPr>
                        <a:t>5 und 6</a:t>
                      </a:r>
                      <a:endParaRPr lang="de-DE" sz="1400" dirty="0">
                        <a:effectLst/>
                        <a:latin typeface="Arial" panose="020B0604020202020204" pitchFamily="34" charset="0"/>
                        <a:ea typeface="Times New Roman"/>
                        <a:cs typeface="Arial" panose="020B0604020202020204" pitchFamily="34" charset="0"/>
                      </a:endParaRPr>
                    </a:p>
                  </a:txBody>
                  <a:tcPr marL="68578" marR="68578" marT="0" marB="0" anchor="ctr">
                    <a:lnL w="12700" cap="flat" cmpd="sng" algn="ctr">
                      <a:solidFill>
                        <a:srgbClr val="F7994B"/>
                      </a:solidFill>
                      <a:prstDash val="solid"/>
                      <a:round/>
                      <a:headEnd type="none" w="med" len="med"/>
                      <a:tailEnd type="none" w="med" len="med"/>
                    </a:lnL>
                    <a:lnR w="12700" cap="flat" cmpd="sng" algn="ctr">
                      <a:solidFill>
                        <a:srgbClr val="F7994B"/>
                      </a:solidFill>
                      <a:prstDash val="solid"/>
                      <a:round/>
                      <a:headEnd type="none" w="med" len="med"/>
                      <a:tailEnd type="none" w="med" len="med"/>
                    </a:lnR>
                  </a:tcPr>
                </a:tc>
                <a:tc>
                  <a:txBody>
                    <a:bodyPr/>
                    <a:lstStyle/>
                    <a:p>
                      <a:pPr algn="ctr">
                        <a:lnSpc>
                          <a:spcPts val="1800"/>
                        </a:lnSpc>
                        <a:spcAft>
                          <a:spcPts val="0"/>
                        </a:spcAft>
                      </a:pPr>
                      <a:r>
                        <a:rPr lang="de-DE" sz="1400" dirty="0">
                          <a:effectLst/>
                          <a:latin typeface="Arial" panose="020B0604020202020204" pitchFamily="34" charset="0"/>
                          <a:cs typeface="Arial" panose="020B0604020202020204" pitchFamily="34" charset="0"/>
                        </a:rPr>
                        <a:t>5 und 6</a:t>
                      </a:r>
                      <a:endParaRPr lang="de-DE" sz="1400" dirty="0">
                        <a:effectLst/>
                        <a:latin typeface="Arial" panose="020B0604020202020204" pitchFamily="34" charset="0"/>
                        <a:ea typeface="Times New Roman"/>
                        <a:cs typeface="Arial" panose="020B0604020202020204" pitchFamily="34" charset="0"/>
                      </a:endParaRPr>
                    </a:p>
                  </a:txBody>
                  <a:tcPr marL="68578" marR="68578" marT="0" marB="0" anchor="ctr">
                    <a:lnL w="12700" cap="flat" cmpd="sng" algn="ctr">
                      <a:solidFill>
                        <a:srgbClr val="F7994B"/>
                      </a:solidFill>
                      <a:prstDash val="solid"/>
                      <a:round/>
                      <a:headEnd type="none" w="med" len="med"/>
                      <a:tailEnd type="none" w="med" len="med"/>
                    </a:lnL>
                    <a:lnR w="12700" cap="flat" cmpd="sng" algn="ctr">
                      <a:solidFill>
                        <a:srgbClr val="F7994B"/>
                      </a:solidFill>
                      <a:prstDash val="solid"/>
                      <a:round/>
                      <a:headEnd type="none" w="med" len="med"/>
                      <a:tailEnd type="none" w="med" len="med"/>
                    </a:lnR>
                  </a:tcPr>
                </a:tc>
                <a:tc>
                  <a:txBody>
                    <a:bodyPr/>
                    <a:lstStyle/>
                    <a:p>
                      <a:pPr algn="ctr">
                        <a:lnSpc>
                          <a:spcPts val="1800"/>
                        </a:lnSpc>
                        <a:spcAft>
                          <a:spcPts val="0"/>
                        </a:spcAft>
                      </a:pPr>
                      <a:r>
                        <a:rPr lang="de-DE" sz="1400" dirty="0">
                          <a:effectLst/>
                          <a:latin typeface="Arial" panose="020B0604020202020204" pitchFamily="34" charset="0"/>
                          <a:cs typeface="Arial" panose="020B0604020202020204" pitchFamily="34" charset="0"/>
                        </a:rPr>
                        <a:t>5 und 6</a:t>
                      </a:r>
                      <a:endParaRPr lang="de-DE" sz="1400" dirty="0">
                        <a:effectLst/>
                        <a:latin typeface="Arial" panose="020B0604020202020204" pitchFamily="34" charset="0"/>
                        <a:ea typeface="Times New Roman"/>
                        <a:cs typeface="Arial" panose="020B0604020202020204" pitchFamily="34" charset="0"/>
                      </a:endParaRPr>
                    </a:p>
                  </a:txBody>
                  <a:tcPr marL="68578" marR="68578" marT="0" marB="0" anchor="ctr">
                    <a:lnL w="12700" cap="flat" cmpd="sng" algn="ctr">
                      <a:solidFill>
                        <a:srgbClr val="F7994B"/>
                      </a:solidFill>
                      <a:prstDash val="solid"/>
                      <a:round/>
                      <a:headEnd type="none" w="med" len="med"/>
                      <a:tailEnd type="none" w="med" len="med"/>
                    </a:lnL>
                    <a:lnR w="12700" cap="flat" cmpd="sng" algn="ctr">
                      <a:solidFill>
                        <a:srgbClr val="F7994B"/>
                      </a:solidFill>
                      <a:prstDash val="solid"/>
                      <a:round/>
                      <a:headEnd type="none" w="med" len="med"/>
                      <a:tailEnd type="none" w="med" len="med"/>
                    </a:lnR>
                  </a:tcPr>
                </a:tc>
                <a:tc>
                  <a:txBody>
                    <a:bodyPr/>
                    <a:lstStyle/>
                    <a:p>
                      <a:pPr algn="ctr">
                        <a:lnSpc>
                          <a:spcPts val="1800"/>
                        </a:lnSpc>
                        <a:spcAft>
                          <a:spcPts val="0"/>
                        </a:spcAft>
                      </a:pPr>
                      <a:r>
                        <a:rPr lang="de-DE" sz="1400" dirty="0">
                          <a:effectLst/>
                          <a:latin typeface="Arial" panose="020B0604020202020204" pitchFamily="34" charset="0"/>
                          <a:cs typeface="Arial" panose="020B0604020202020204" pitchFamily="34" charset="0"/>
                        </a:rPr>
                        <a:t>5 und 6</a:t>
                      </a:r>
                      <a:endParaRPr lang="de-DE" sz="1400" dirty="0">
                        <a:effectLst/>
                        <a:latin typeface="Arial" panose="020B0604020202020204" pitchFamily="34" charset="0"/>
                        <a:ea typeface="Times New Roman"/>
                        <a:cs typeface="Arial" panose="020B0604020202020204" pitchFamily="34" charset="0"/>
                      </a:endParaRPr>
                    </a:p>
                  </a:txBody>
                  <a:tcPr marL="68578" marR="68578" marT="0" marB="0" anchor="ctr">
                    <a:lnL w="12700" cap="flat" cmpd="sng" algn="ctr">
                      <a:solidFill>
                        <a:srgbClr val="F7994B"/>
                      </a:solidFill>
                      <a:prstDash val="solid"/>
                      <a:round/>
                      <a:headEnd type="none" w="med" len="med"/>
                      <a:tailEnd type="none" w="med" len="med"/>
                    </a:lnL>
                  </a:tcPr>
                </a:tc>
              </a:tr>
              <a:tr h="350149">
                <a:tc>
                  <a:txBody>
                    <a:bodyPr/>
                    <a:lstStyle/>
                    <a:p>
                      <a:pPr>
                        <a:lnSpc>
                          <a:spcPts val="1800"/>
                        </a:lnSpc>
                        <a:spcAft>
                          <a:spcPts val="0"/>
                        </a:spcAft>
                      </a:pPr>
                      <a:r>
                        <a:rPr lang="de-DE" sz="1400" baseline="0" dirty="0" smtClean="0">
                          <a:effectLst/>
                          <a:latin typeface="Arial" panose="020B0604020202020204" pitchFamily="34" charset="0"/>
                          <a:cs typeface="Arial" panose="020B0604020202020204" pitchFamily="34" charset="0"/>
                        </a:rPr>
                        <a:t>2017/2018</a:t>
                      </a:r>
                      <a:endParaRPr lang="de-DE" sz="1400" baseline="0" dirty="0">
                        <a:effectLst/>
                        <a:latin typeface="Arial" panose="020B0604020202020204" pitchFamily="34" charset="0"/>
                        <a:ea typeface="Times New Roman"/>
                        <a:cs typeface="Arial" panose="020B0604020202020204" pitchFamily="34" charset="0"/>
                      </a:endParaRPr>
                    </a:p>
                  </a:txBody>
                  <a:tcPr marL="68578" marR="68578" marT="0" marB="0">
                    <a:lnR w="12700" cap="flat" cmpd="sng" algn="ctr">
                      <a:solidFill>
                        <a:srgbClr val="F7994B"/>
                      </a:solidFill>
                      <a:prstDash val="solid"/>
                      <a:round/>
                      <a:headEnd type="none" w="med" len="med"/>
                      <a:tailEnd type="none" w="med" len="med"/>
                    </a:lnR>
                  </a:tcPr>
                </a:tc>
                <a:tc>
                  <a:txBody>
                    <a:bodyPr/>
                    <a:lstStyle/>
                    <a:p>
                      <a:pPr algn="ctr">
                        <a:lnSpc>
                          <a:spcPts val="1800"/>
                        </a:lnSpc>
                        <a:spcAft>
                          <a:spcPts val="0"/>
                        </a:spcAft>
                      </a:pPr>
                      <a:r>
                        <a:rPr lang="de-DE" sz="1400" dirty="0">
                          <a:effectLst/>
                          <a:latin typeface="Arial" panose="020B0604020202020204" pitchFamily="34" charset="0"/>
                          <a:cs typeface="Arial" panose="020B0604020202020204" pitchFamily="34" charset="0"/>
                        </a:rPr>
                        <a:t>3</a:t>
                      </a:r>
                      <a:endParaRPr lang="de-DE" sz="1400" dirty="0">
                        <a:effectLst/>
                        <a:latin typeface="Arial" panose="020B0604020202020204" pitchFamily="34" charset="0"/>
                        <a:ea typeface="Times New Roman"/>
                        <a:cs typeface="Arial" panose="020B0604020202020204" pitchFamily="34" charset="0"/>
                      </a:endParaRPr>
                    </a:p>
                  </a:txBody>
                  <a:tcPr marL="68578" marR="68578" marT="0" marB="0" anchor="ctr">
                    <a:lnL w="12700" cap="flat" cmpd="sng" algn="ctr">
                      <a:solidFill>
                        <a:srgbClr val="F7994B"/>
                      </a:solidFill>
                      <a:prstDash val="solid"/>
                      <a:round/>
                      <a:headEnd type="none" w="med" len="med"/>
                      <a:tailEnd type="none" w="med" len="med"/>
                    </a:lnL>
                    <a:lnR w="12700" cap="flat" cmpd="sng" algn="ctr">
                      <a:solidFill>
                        <a:srgbClr val="F7994B"/>
                      </a:solidFill>
                      <a:prstDash val="solid"/>
                      <a:round/>
                      <a:headEnd type="none" w="med" len="med"/>
                      <a:tailEnd type="none" w="med" len="med"/>
                    </a:lnR>
                  </a:tcPr>
                </a:tc>
                <a:tc>
                  <a:txBody>
                    <a:bodyPr/>
                    <a:lstStyle/>
                    <a:p>
                      <a:pPr algn="ctr">
                        <a:lnSpc>
                          <a:spcPts val="1800"/>
                        </a:lnSpc>
                        <a:spcAft>
                          <a:spcPts val="0"/>
                        </a:spcAft>
                      </a:pPr>
                      <a:r>
                        <a:rPr lang="de-DE" sz="1400" dirty="0">
                          <a:effectLst/>
                          <a:latin typeface="Arial" panose="020B0604020202020204" pitchFamily="34" charset="0"/>
                          <a:cs typeface="Arial" panose="020B0604020202020204" pitchFamily="34" charset="0"/>
                        </a:rPr>
                        <a:t>7</a:t>
                      </a:r>
                      <a:endParaRPr lang="de-DE" sz="1400" dirty="0">
                        <a:effectLst/>
                        <a:latin typeface="Arial" panose="020B0604020202020204" pitchFamily="34" charset="0"/>
                        <a:ea typeface="Times New Roman"/>
                        <a:cs typeface="Arial" panose="020B0604020202020204" pitchFamily="34" charset="0"/>
                      </a:endParaRPr>
                    </a:p>
                  </a:txBody>
                  <a:tcPr marL="68578" marR="68578" marT="0" marB="0" anchor="ctr">
                    <a:lnL w="12700" cap="flat" cmpd="sng" algn="ctr">
                      <a:solidFill>
                        <a:srgbClr val="F7994B"/>
                      </a:solidFill>
                      <a:prstDash val="solid"/>
                      <a:round/>
                      <a:headEnd type="none" w="med" len="med"/>
                      <a:tailEnd type="none" w="med" len="med"/>
                    </a:lnL>
                    <a:lnR w="12700" cap="flat" cmpd="sng" algn="ctr">
                      <a:solidFill>
                        <a:srgbClr val="F7994B"/>
                      </a:solidFill>
                      <a:prstDash val="solid"/>
                      <a:round/>
                      <a:headEnd type="none" w="med" len="med"/>
                      <a:tailEnd type="none" w="med" len="med"/>
                    </a:lnR>
                  </a:tcPr>
                </a:tc>
                <a:tc>
                  <a:txBody>
                    <a:bodyPr/>
                    <a:lstStyle/>
                    <a:p>
                      <a:pPr algn="ctr">
                        <a:lnSpc>
                          <a:spcPts val="1800"/>
                        </a:lnSpc>
                        <a:spcAft>
                          <a:spcPts val="0"/>
                        </a:spcAft>
                      </a:pPr>
                      <a:r>
                        <a:rPr lang="de-DE" sz="1400" dirty="0">
                          <a:effectLst/>
                          <a:latin typeface="Arial" panose="020B0604020202020204" pitchFamily="34" charset="0"/>
                          <a:cs typeface="Arial" panose="020B0604020202020204" pitchFamily="34" charset="0"/>
                        </a:rPr>
                        <a:t>7</a:t>
                      </a:r>
                      <a:endParaRPr lang="de-DE" sz="1400" dirty="0">
                        <a:effectLst/>
                        <a:latin typeface="Arial" panose="020B0604020202020204" pitchFamily="34" charset="0"/>
                        <a:ea typeface="Times New Roman"/>
                        <a:cs typeface="Arial" panose="020B0604020202020204" pitchFamily="34" charset="0"/>
                      </a:endParaRPr>
                    </a:p>
                  </a:txBody>
                  <a:tcPr marL="68578" marR="68578" marT="0" marB="0" anchor="ctr">
                    <a:lnL w="12700" cap="flat" cmpd="sng" algn="ctr">
                      <a:solidFill>
                        <a:srgbClr val="F7994B"/>
                      </a:solidFill>
                      <a:prstDash val="solid"/>
                      <a:round/>
                      <a:headEnd type="none" w="med" len="med"/>
                      <a:tailEnd type="none" w="med" len="med"/>
                    </a:lnL>
                    <a:lnR w="12700" cap="flat" cmpd="sng" algn="ctr">
                      <a:solidFill>
                        <a:srgbClr val="F7994B"/>
                      </a:solidFill>
                      <a:prstDash val="solid"/>
                      <a:round/>
                      <a:headEnd type="none" w="med" len="med"/>
                      <a:tailEnd type="none" w="med" len="med"/>
                    </a:lnR>
                  </a:tcPr>
                </a:tc>
                <a:tc>
                  <a:txBody>
                    <a:bodyPr/>
                    <a:lstStyle/>
                    <a:p>
                      <a:pPr algn="ctr">
                        <a:lnSpc>
                          <a:spcPts val="1800"/>
                        </a:lnSpc>
                        <a:spcAft>
                          <a:spcPts val="0"/>
                        </a:spcAft>
                      </a:pPr>
                      <a:r>
                        <a:rPr lang="de-DE" sz="1400">
                          <a:effectLst/>
                          <a:latin typeface="Arial" panose="020B0604020202020204" pitchFamily="34" charset="0"/>
                          <a:cs typeface="Arial" panose="020B0604020202020204" pitchFamily="34" charset="0"/>
                        </a:rPr>
                        <a:t>7</a:t>
                      </a:r>
                      <a:endParaRPr lang="de-DE" sz="1400">
                        <a:effectLst/>
                        <a:latin typeface="Arial" panose="020B0604020202020204" pitchFamily="34" charset="0"/>
                        <a:ea typeface="Times New Roman"/>
                        <a:cs typeface="Arial" panose="020B0604020202020204" pitchFamily="34" charset="0"/>
                      </a:endParaRPr>
                    </a:p>
                  </a:txBody>
                  <a:tcPr marL="68578" marR="68578" marT="0" marB="0" anchor="ctr">
                    <a:lnL w="12700" cap="flat" cmpd="sng" algn="ctr">
                      <a:solidFill>
                        <a:srgbClr val="F7994B"/>
                      </a:solidFill>
                      <a:prstDash val="solid"/>
                      <a:round/>
                      <a:headEnd type="none" w="med" len="med"/>
                      <a:tailEnd type="none" w="med" len="med"/>
                    </a:lnL>
                    <a:lnR w="12700" cap="flat" cmpd="sng" algn="ctr">
                      <a:solidFill>
                        <a:srgbClr val="F7994B"/>
                      </a:solidFill>
                      <a:prstDash val="solid"/>
                      <a:round/>
                      <a:headEnd type="none" w="med" len="med"/>
                      <a:tailEnd type="none" w="med" len="med"/>
                    </a:lnR>
                  </a:tcPr>
                </a:tc>
                <a:tc>
                  <a:txBody>
                    <a:bodyPr/>
                    <a:lstStyle/>
                    <a:p>
                      <a:pPr algn="ctr">
                        <a:lnSpc>
                          <a:spcPts val="1800"/>
                        </a:lnSpc>
                        <a:spcAft>
                          <a:spcPts val="0"/>
                        </a:spcAft>
                      </a:pPr>
                      <a:r>
                        <a:rPr lang="de-DE" sz="1400" dirty="0">
                          <a:effectLst/>
                          <a:latin typeface="Arial" panose="020B0604020202020204" pitchFamily="34" charset="0"/>
                          <a:cs typeface="Arial" panose="020B0604020202020204" pitchFamily="34" charset="0"/>
                        </a:rPr>
                        <a:t>7</a:t>
                      </a:r>
                      <a:endParaRPr lang="de-DE" sz="1400" dirty="0">
                        <a:effectLst/>
                        <a:latin typeface="Arial" panose="020B0604020202020204" pitchFamily="34" charset="0"/>
                        <a:ea typeface="Times New Roman"/>
                        <a:cs typeface="Arial" panose="020B0604020202020204" pitchFamily="34" charset="0"/>
                      </a:endParaRPr>
                    </a:p>
                  </a:txBody>
                  <a:tcPr marL="68578" marR="68578" marT="0" marB="0" anchor="ctr">
                    <a:lnL w="12700" cap="flat" cmpd="sng" algn="ctr">
                      <a:solidFill>
                        <a:srgbClr val="F7994B"/>
                      </a:solidFill>
                      <a:prstDash val="solid"/>
                      <a:round/>
                      <a:headEnd type="none" w="med" len="med"/>
                      <a:tailEnd type="none" w="med" len="med"/>
                    </a:lnL>
                  </a:tcPr>
                </a:tc>
              </a:tr>
              <a:tr h="350149">
                <a:tc>
                  <a:txBody>
                    <a:bodyPr/>
                    <a:lstStyle/>
                    <a:p>
                      <a:pPr>
                        <a:lnSpc>
                          <a:spcPts val="1800"/>
                        </a:lnSpc>
                        <a:spcAft>
                          <a:spcPts val="0"/>
                        </a:spcAft>
                      </a:pPr>
                      <a:r>
                        <a:rPr lang="de-DE" sz="1400" baseline="0" dirty="0" smtClean="0">
                          <a:effectLst/>
                          <a:latin typeface="Arial" panose="020B0604020202020204" pitchFamily="34" charset="0"/>
                          <a:cs typeface="Arial" panose="020B0604020202020204" pitchFamily="34" charset="0"/>
                        </a:rPr>
                        <a:t>2018/2019</a:t>
                      </a:r>
                      <a:endParaRPr lang="de-DE" sz="1400" baseline="0" dirty="0">
                        <a:effectLst/>
                        <a:latin typeface="Arial" panose="020B0604020202020204" pitchFamily="34" charset="0"/>
                        <a:ea typeface="Times New Roman"/>
                        <a:cs typeface="Arial" panose="020B0604020202020204" pitchFamily="34" charset="0"/>
                      </a:endParaRPr>
                    </a:p>
                  </a:txBody>
                  <a:tcPr marL="68578" marR="68578" marT="0" marB="0">
                    <a:lnR w="12700" cap="flat" cmpd="sng" algn="ctr">
                      <a:solidFill>
                        <a:srgbClr val="F7994B"/>
                      </a:solidFill>
                      <a:prstDash val="solid"/>
                      <a:round/>
                      <a:headEnd type="none" w="med" len="med"/>
                      <a:tailEnd type="none" w="med" len="med"/>
                    </a:lnR>
                  </a:tcPr>
                </a:tc>
                <a:tc>
                  <a:txBody>
                    <a:bodyPr/>
                    <a:lstStyle/>
                    <a:p>
                      <a:pPr algn="ctr">
                        <a:lnSpc>
                          <a:spcPts val="1800"/>
                        </a:lnSpc>
                        <a:spcAft>
                          <a:spcPts val="0"/>
                        </a:spcAft>
                      </a:pPr>
                      <a:r>
                        <a:rPr lang="de-DE" sz="1400">
                          <a:effectLst/>
                          <a:latin typeface="Arial" panose="020B0604020202020204" pitchFamily="34" charset="0"/>
                          <a:cs typeface="Arial" panose="020B0604020202020204" pitchFamily="34" charset="0"/>
                        </a:rPr>
                        <a:t>4</a:t>
                      </a:r>
                      <a:endParaRPr lang="de-DE" sz="1400">
                        <a:effectLst/>
                        <a:latin typeface="Arial" panose="020B0604020202020204" pitchFamily="34" charset="0"/>
                        <a:ea typeface="Times New Roman"/>
                        <a:cs typeface="Arial" panose="020B0604020202020204" pitchFamily="34" charset="0"/>
                      </a:endParaRPr>
                    </a:p>
                  </a:txBody>
                  <a:tcPr marL="68578" marR="68578" marT="0" marB="0" anchor="ctr">
                    <a:lnL w="12700" cap="flat" cmpd="sng" algn="ctr">
                      <a:solidFill>
                        <a:srgbClr val="F7994B"/>
                      </a:solidFill>
                      <a:prstDash val="solid"/>
                      <a:round/>
                      <a:headEnd type="none" w="med" len="med"/>
                      <a:tailEnd type="none" w="med" len="med"/>
                    </a:lnL>
                    <a:lnR w="12700" cap="flat" cmpd="sng" algn="ctr">
                      <a:solidFill>
                        <a:srgbClr val="F7994B"/>
                      </a:solidFill>
                      <a:prstDash val="solid"/>
                      <a:round/>
                      <a:headEnd type="none" w="med" len="med"/>
                      <a:tailEnd type="none" w="med" len="med"/>
                    </a:lnR>
                  </a:tcPr>
                </a:tc>
                <a:tc>
                  <a:txBody>
                    <a:bodyPr/>
                    <a:lstStyle/>
                    <a:p>
                      <a:pPr algn="ctr">
                        <a:lnSpc>
                          <a:spcPts val="1800"/>
                        </a:lnSpc>
                        <a:spcAft>
                          <a:spcPts val="0"/>
                        </a:spcAft>
                      </a:pPr>
                      <a:r>
                        <a:rPr lang="de-DE" sz="1400" dirty="0">
                          <a:effectLst/>
                          <a:latin typeface="Arial" panose="020B0604020202020204" pitchFamily="34" charset="0"/>
                          <a:cs typeface="Arial" panose="020B0604020202020204" pitchFamily="34" charset="0"/>
                        </a:rPr>
                        <a:t>8</a:t>
                      </a:r>
                      <a:endParaRPr lang="de-DE" sz="1400" dirty="0">
                        <a:effectLst/>
                        <a:latin typeface="Arial" panose="020B0604020202020204" pitchFamily="34" charset="0"/>
                        <a:ea typeface="Times New Roman"/>
                        <a:cs typeface="Arial" panose="020B0604020202020204" pitchFamily="34" charset="0"/>
                      </a:endParaRPr>
                    </a:p>
                  </a:txBody>
                  <a:tcPr marL="68578" marR="68578" marT="0" marB="0" anchor="ctr">
                    <a:lnL w="12700" cap="flat" cmpd="sng" algn="ctr">
                      <a:solidFill>
                        <a:srgbClr val="F7994B"/>
                      </a:solidFill>
                      <a:prstDash val="solid"/>
                      <a:round/>
                      <a:headEnd type="none" w="med" len="med"/>
                      <a:tailEnd type="none" w="med" len="med"/>
                    </a:lnL>
                    <a:lnR w="12700" cap="flat" cmpd="sng" algn="ctr">
                      <a:solidFill>
                        <a:srgbClr val="F7994B"/>
                      </a:solidFill>
                      <a:prstDash val="solid"/>
                      <a:round/>
                      <a:headEnd type="none" w="med" len="med"/>
                      <a:tailEnd type="none" w="med" len="med"/>
                    </a:lnR>
                  </a:tcPr>
                </a:tc>
                <a:tc>
                  <a:txBody>
                    <a:bodyPr/>
                    <a:lstStyle/>
                    <a:p>
                      <a:pPr algn="ctr">
                        <a:lnSpc>
                          <a:spcPts val="1800"/>
                        </a:lnSpc>
                        <a:spcAft>
                          <a:spcPts val="0"/>
                        </a:spcAft>
                      </a:pPr>
                      <a:r>
                        <a:rPr lang="de-DE" sz="1400" dirty="0">
                          <a:effectLst/>
                          <a:latin typeface="Arial" panose="020B0604020202020204" pitchFamily="34" charset="0"/>
                          <a:cs typeface="Arial" panose="020B0604020202020204" pitchFamily="34" charset="0"/>
                        </a:rPr>
                        <a:t>8</a:t>
                      </a:r>
                      <a:endParaRPr lang="de-DE" sz="1400" dirty="0">
                        <a:effectLst/>
                        <a:latin typeface="Arial" panose="020B0604020202020204" pitchFamily="34" charset="0"/>
                        <a:ea typeface="Times New Roman"/>
                        <a:cs typeface="Arial" panose="020B0604020202020204" pitchFamily="34" charset="0"/>
                      </a:endParaRPr>
                    </a:p>
                  </a:txBody>
                  <a:tcPr marL="68578" marR="68578" marT="0" marB="0" anchor="ctr">
                    <a:lnL w="12700" cap="flat" cmpd="sng" algn="ctr">
                      <a:solidFill>
                        <a:srgbClr val="F7994B"/>
                      </a:solidFill>
                      <a:prstDash val="solid"/>
                      <a:round/>
                      <a:headEnd type="none" w="med" len="med"/>
                      <a:tailEnd type="none" w="med" len="med"/>
                    </a:lnL>
                    <a:lnR w="12700" cap="flat" cmpd="sng" algn="ctr">
                      <a:solidFill>
                        <a:srgbClr val="F7994B"/>
                      </a:solidFill>
                      <a:prstDash val="solid"/>
                      <a:round/>
                      <a:headEnd type="none" w="med" len="med"/>
                      <a:tailEnd type="none" w="med" len="med"/>
                    </a:lnR>
                  </a:tcPr>
                </a:tc>
                <a:tc>
                  <a:txBody>
                    <a:bodyPr/>
                    <a:lstStyle/>
                    <a:p>
                      <a:pPr algn="ctr">
                        <a:lnSpc>
                          <a:spcPts val="1800"/>
                        </a:lnSpc>
                        <a:spcAft>
                          <a:spcPts val="0"/>
                        </a:spcAft>
                      </a:pPr>
                      <a:r>
                        <a:rPr lang="de-DE" sz="1400" dirty="0">
                          <a:effectLst/>
                          <a:latin typeface="Arial" panose="020B0604020202020204" pitchFamily="34" charset="0"/>
                          <a:cs typeface="Arial" panose="020B0604020202020204" pitchFamily="34" charset="0"/>
                        </a:rPr>
                        <a:t>8</a:t>
                      </a:r>
                      <a:endParaRPr lang="de-DE" sz="1400" dirty="0">
                        <a:effectLst/>
                        <a:latin typeface="Arial" panose="020B0604020202020204" pitchFamily="34" charset="0"/>
                        <a:ea typeface="Times New Roman"/>
                        <a:cs typeface="Arial" panose="020B0604020202020204" pitchFamily="34" charset="0"/>
                      </a:endParaRPr>
                    </a:p>
                  </a:txBody>
                  <a:tcPr marL="68578" marR="68578" marT="0" marB="0" anchor="ctr">
                    <a:lnL w="12700" cap="flat" cmpd="sng" algn="ctr">
                      <a:solidFill>
                        <a:srgbClr val="F7994B"/>
                      </a:solidFill>
                      <a:prstDash val="solid"/>
                      <a:round/>
                      <a:headEnd type="none" w="med" len="med"/>
                      <a:tailEnd type="none" w="med" len="med"/>
                    </a:lnL>
                    <a:lnR w="12700" cap="flat" cmpd="sng" algn="ctr">
                      <a:solidFill>
                        <a:srgbClr val="F7994B"/>
                      </a:solidFill>
                      <a:prstDash val="solid"/>
                      <a:round/>
                      <a:headEnd type="none" w="med" len="med"/>
                      <a:tailEnd type="none" w="med" len="med"/>
                    </a:lnR>
                  </a:tcPr>
                </a:tc>
                <a:tc>
                  <a:txBody>
                    <a:bodyPr/>
                    <a:lstStyle/>
                    <a:p>
                      <a:pPr algn="ctr">
                        <a:lnSpc>
                          <a:spcPts val="1800"/>
                        </a:lnSpc>
                        <a:spcAft>
                          <a:spcPts val="0"/>
                        </a:spcAft>
                      </a:pPr>
                      <a:r>
                        <a:rPr lang="de-DE" sz="1400" dirty="0">
                          <a:effectLst/>
                          <a:latin typeface="Arial" panose="020B0604020202020204" pitchFamily="34" charset="0"/>
                          <a:cs typeface="Arial" panose="020B0604020202020204" pitchFamily="34" charset="0"/>
                        </a:rPr>
                        <a:t>8</a:t>
                      </a:r>
                      <a:endParaRPr lang="de-DE" sz="1400" dirty="0">
                        <a:effectLst/>
                        <a:latin typeface="Arial" panose="020B0604020202020204" pitchFamily="34" charset="0"/>
                        <a:ea typeface="Times New Roman"/>
                        <a:cs typeface="Arial" panose="020B0604020202020204" pitchFamily="34" charset="0"/>
                      </a:endParaRPr>
                    </a:p>
                  </a:txBody>
                  <a:tcPr marL="68578" marR="68578" marT="0" marB="0" anchor="ctr">
                    <a:lnL w="12700" cap="flat" cmpd="sng" algn="ctr">
                      <a:solidFill>
                        <a:srgbClr val="F7994B"/>
                      </a:solidFill>
                      <a:prstDash val="solid"/>
                      <a:round/>
                      <a:headEnd type="none" w="med" len="med"/>
                      <a:tailEnd type="none" w="med" len="med"/>
                    </a:lnL>
                  </a:tcPr>
                </a:tc>
              </a:tr>
              <a:tr h="350149">
                <a:tc>
                  <a:txBody>
                    <a:bodyPr/>
                    <a:lstStyle/>
                    <a:p>
                      <a:pPr>
                        <a:lnSpc>
                          <a:spcPts val="1800"/>
                        </a:lnSpc>
                        <a:spcAft>
                          <a:spcPts val="0"/>
                        </a:spcAft>
                      </a:pPr>
                      <a:r>
                        <a:rPr lang="de-DE" sz="1400" baseline="0" dirty="0" smtClean="0">
                          <a:effectLst/>
                          <a:latin typeface="Arial" panose="020B0604020202020204" pitchFamily="34" charset="0"/>
                          <a:cs typeface="Arial" panose="020B0604020202020204" pitchFamily="34" charset="0"/>
                        </a:rPr>
                        <a:t>2019/2020</a:t>
                      </a:r>
                      <a:endParaRPr lang="de-DE" sz="1400" baseline="0" dirty="0">
                        <a:effectLst/>
                        <a:latin typeface="Arial" panose="020B0604020202020204" pitchFamily="34" charset="0"/>
                        <a:ea typeface="Times New Roman"/>
                        <a:cs typeface="Arial" panose="020B0604020202020204" pitchFamily="34" charset="0"/>
                      </a:endParaRPr>
                    </a:p>
                  </a:txBody>
                  <a:tcPr marL="68578" marR="68578" marT="0" marB="0">
                    <a:lnR w="12700" cap="flat" cmpd="sng" algn="ctr">
                      <a:solidFill>
                        <a:srgbClr val="F7994B"/>
                      </a:solidFill>
                      <a:prstDash val="solid"/>
                      <a:round/>
                      <a:headEnd type="none" w="med" len="med"/>
                      <a:tailEnd type="none" w="med" len="med"/>
                    </a:lnR>
                  </a:tcPr>
                </a:tc>
                <a:tc rowSpan="5">
                  <a:txBody>
                    <a:bodyPr/>
                    <a:lstStyle/>
                    <a:p>
                      <a:pPr algn="ctr">
                        <a:lnSpc>
                          <a:spcPts val="1800"/>
                        </a:lnSpc>
                        <a:spcAft>
                          <a:spcPts val="0"/>
                        </a:spcAft>
                      </a:pPr>
                      <a:endParaRPr lang="de-DE" sz="1400" dirty="0">
                        <a:effectLst/>
                        <a:latin typeface="Arial" panose="020B0604020202020204" pitchFamily="34" charset="0"/>
                        <a:ea typeface="Times New Roman"/>
                        <a:cs typeface="Arial" panose="020B0604020202020204" pitchFamily="34" charset="0"/>
                      </a:endParaRPr>
                    </a:p>
                  </a:txBody>
                  <a:tcPr marL="68578" marR="68578" marT="0" marB="0" anchor="ctr">
                    <a:lnL w="12700" cap="flat" cmpd="sng" algn="ctr">
                      <a:solidFill>
                        <a:srgbClr val="F7994B"/>
                      </a:solidFill>
                      <a:prstDash val="solid"/>
                      <a:round/>
                      <a:headEnd type="none" w="med" len="med"/>
                      <a:tailEnd type="none" w="med" len="med"/>
                    </a:lnL>
                    <a:lnR w="12700" cap="flat" cmpd="sng" algn="ctr">
                      <a:solidFill>
                        <a:srgbClr val="F7994B"/>
                      </a:solidFill>
                      <a:prstDash val="solid"/>
                      <a:round/>
                      <a:headEnd type="none" w="med" len="med"/>
                      <a:tailEnd type="none" w="med" len="med"/>
                    </a:lnR>
                  </a:tcPr>
                </a:tc>
                <a:tc>
                  <a:txBody>
                    <a:bodyPr/>
                    <a:lstStyle/>
                    <a:p>
                      <a:pPr algn="ctr">
                        <a:lnSpc>
                          <a:spcPts val="1800"/>
                        </a:lnSpc>
                        <a:spcAft>
                          <a:spcPts val="0"/>
                        </a:spcAft>
                      </a:pPr>
                      <a:r>
                        <a:rPr lang="de-DE" sz="1400" dirty="0">
                          <a:effectLst/>
                          <a:latin typeface="Arial" panose="020B0604020202020204" pitchFamily="34" charset="0"/>
                          <a:cs typeface="Arial" panose="020B0604020202020204" pitchFamily="34" charset="0"/>
                        </a:rPr>
                        <a:t>9</a:t>
                      </a:r>
                      <a:endParaRPr lang="de-DE" sz="1400" dirty="0">
                        <a:effectLst/>
                        <a:latin typeface="Arial" panose="020B0604020202020204" pitchFamily="34" charset="0"/>
                        <a:ea typeface="Times New Roman"/>
                        <a:cs typeface="Arial" panose="020B0604020202020204" pitchFamily="34" charset="0"/>
                      </a:endParaRPr>
                    </a:p>
                  </a:txBody>
                  <a:tcPr marL="68578" marR="68578" marT="0" marB="0" anchor="ctr">
                    <a:lnL w="12700" cap="flat" cmpd="sng" algn="ctr">
                      <a:solidFill>
                        <a:srgbClr val="F7994B"/>
                      </a:solidFill>
                      <a:prstDash val="solid"/>
                      <a:round/>
                      <a:headEnd type="none" w="med" len="med"/>
                      <a:tailEnd type="none" w="med" len="med"/>
                    </a:lnL>
                    <a:lnR w="12700" cap="flat" cmpd="sng" algn="ctr">
                      <a:solidFill>
                        <a:srgbClr val="F7994B"/>
                      </a:solidFill>
                      <a:prstDash val="solid"/>
                      <a:round/>
                      <a:headEnd type="none" w="med" len="med"/>
                      <a:tailEnd type="none" w="med" len="med"/>
                    </a:lnR>
                  </a:tcPr>
                </a:tc>
                <a:tc>
                  <a:txBody>
                    <a:bodyPr/>
                    <a:lstStyle/>
                    <a:p>
                      <a:pPr algn="ctr">
                        <a:lnSpc>
                          <a:spcPts val="1800"/>
                        </a:lnSpc>
                        <a:spcAft>
                          <a:spcPts val="0"/>
                        </a:spcAft>
                      </a:pPr>
                      <a:r>
                        <a:rPr lang="de-DE" sz="1400" dirty="0">
                          <a:effectLst/>
                          <a:latin typeface="Arial" panose="020B0604020202020204" pitchFamily="34" charset="0"/>
                          <a:cs typeface="Arial" panose="020B0604020202020204" pitchFamily="34" charset="0"/>
                        </a:rPr>
                        <a:t>9</a:t>
                      </a:r>
                      <a:endParaRPr lang="de-DE" sz="1400" dirty="0">
                        <a:effectLst/>
                        <a:latin typeface="Arial" panose="020B0604020202020204" pitchFamily="34" charset="0"/>
                        <a:ea typeface="Times New Roman"/>
                        <a:cs typeface="Arial" panose="020B0604020202020204" pitchFamily="34" charset="0"/>
                      </a:endParaRPr>
                    </a:p>
                  </a:txBody>
                  <a:tcPr marL="68578" marR="68578" marT="0" marB="0" anchor="ctr">
                    <a:lnL w="12700" cap="flat" cmpd="sng" algn="ctr">
                      <a:solidFill>
                        <a:srgbClr val="F7994B"/>
                      </a:solidFill>
                      <a:prstDash val="solid"/>
                      <a:round/>
                      <a:headEnd type="none" w="med" len="med"/>
                      <a:tailEnd type="none" w="med" len="med"/>
                    </a:lnL>
                    <a:lnR w="12700" cap="flat" cmpd="sng" algn="ctr">
                      <a:solidFill>
                        <a:srgbClr val="F7994B"/>
                      </a:solidFill>
                      <a:prstDash val="solid"/>
                      <a:round/>
                      <a:headEnd type="none" w="med" len="med"/>
                      <a:tailEnd type="none" w="med" len="med"/>
                    </a:lnR>
                  </a:tcPr>
                </a:tc>
                <a:tc>
                  <a:txBody>
                    <a:bodyPr/>
                    <a:lstStyle/>
                    <a:p>
                      <a:pPr algn="ctr">
                        <a:lnSpc>
                          <a:spcPts val="1800"/>
                        </a:lnSpc>
                        <a:spcAft>
                          <a:spcPts val="0"/>
                        </a:spcAft>
                      </a:pPr>
                      <a:r>
                        <a:rPr lang="de-DE" sz="1400" dirty="0">
                          <a:effectLst/>
                          <a:latin typeface="Arial" panose="020B0604020202020204" pitchFamily="34" charset="0"/>
                          <a:cs typeface="Arial" panose="020B0604020202020204" pitchFamily="34" charset="0"/>
                        </a:rPr>
                        <a:t>9</a:t>
                      </a:r>
                      <a:endParaRPr lang="de-DE" sz="1400" dirty="0">
                        <a:effectLst/>
                        <a:latin typeface="Arial" panose="020B0604020202020204" pitchFamily="34" charset="0"/>
                        <a:ea typeface="Times New Roman"/>
                        <a:cs typeface="Arial" panose="020B0604020202020204" pitchFamily="34" charset="0"/>
                      </a:endParaRPr>
                    </a:p>
                  </a:txBody>
                  <a:tcPr marL="68578" marR="68578" marT="0" marB="0" anchor="ctr">
                    <a:lnL w="12700" cap="flat" cmpd="sng" algn="ctr">
                      <a:solidFill>
                        <a:srgbClr val="F7994B"/>
                      </a:solidFill>
                      <a:prstDash val="solid"/>
                      <a:round/>
                      <a:headEnd type="none" w="med" len="med"/>
                      <a:tailEnd type="none" w="med" len="med"/>
                    </a:lnL>
                    <a:lnR w="12700" cap="flat" cmpd="sng" algn="ctr">
                      <a:solidFill>
                        <a:srgbClr val="F7994B"/>
                      </a:solidFill>
                      <a:prstDash val="solid"/>
                      <a:round/>
                      <a:headEnd type="none" w="med" len="med"/>
                      <a:tailEnd type="none" w="med" len="med"/>
                    </a:lnR>
                  </a:tcPr>
                </a:tc>
                <a:tc>
                  <a:txBody>
                    <a:bodyPr/>
                    <a:lstStyle/>
                    <a:p>
                      <a:pPr algn="ctr">
                        <a:lnSpc>
                          <a:spcPts val="1800"/>
                        </a:lnSpc>
                        <a:spcAft>
                          <a:spcPts val="0"/>
                        </a:spcAft>
                      </a:pPr>
                      <a:r>
                        <a:rPr lang="de-DE" sz="1400" dirty="0">
                          <a:effectLst/>
                          <a:latin typeface="Arial" panose="020B0604020202020204" pitchFamily="34" charset="0"/>
                          <a:cs typeface="Arial" panose="020B0604020202020204" pitchFamily="34" charset="0"/>
                        </a:rPr>
                        <a:t>9</a:t>
                      </a:r>
                      <a:endParaRPr lang="de-DE" sz="1400" dirty="0">
                        <a:effectLst/>
                        <a:latin typeface="Arial" panose="020B0604020202020204" pitchFamily="34" charset="0"/>
                        <a:ea typeface="Times New Roman"/>
                        <a:cs typeface="Arial" panose="020B0604020202020204" pitchFamily="34" charset="0"/>
                      </a:endParaRPr>
                    </a:p>
                  </a:txBody>
                  <a:tcPr marL="68578" marR="68578" marT="0" marB="0" anchor="ctr">
                    <a:lnL w="12700" cap="flat" cmpd="sng" algn="ctr">
                      <a:solidFill>
                        <a:srgbClr val="F7994B"/>
                      </a:solidFill>
                      <a:prstDash val="solid"/>
                      <a:round/>
                      <a:headEnd type="none" w="med" len="med"/>
                      <a:tailEnd type="none" w="med" len="med"/>
                    </a:lnL>
                  </a:tcPr>
                </a:tc>
              </a:tr>
              <a:tr h="350149">
                <a:tc>
                  <a:txBody>
                    <a:bodyPr/>
                    <a:lstStyle/>
                    <a:p>
                      <a:pPr>
                        <a:lnSpc>
                          <a:spcPts val="1800"/>
                        </a:lnSpc>
                        <a:spcAft>
                          <a:spcPts val="0"/>
                        </a:spcAft>
                      </a:pPr>
                      <a:r>
                        <a:rPr lang="de-DE" sz="1400" baseline="0" dirty="0" smtClean="0">
                          <a:effectLst/>
                          <a:latin typeface="Arial" panose="020B0604020202020204" pitchFamily="34" charset="0"/>
                          <a:cs typeface="Arial" panose="020B0604020202020204" pitchFamily="34" charset="0"/>
                        </a:rPr>
                        <a:t>2020/2021</a:t>
                      </a:r>
                      <a:endParaRPr lang="de-DE" sz="1400" baseline="0" dirty="0">
                        <a:effectLst/>
                        <a:latin typeface="Arial" panose="020B0604020202020204" pitchFamily="34" charset="0"/>
                        <a:ea typeface="Times New Roman"/>
                        <a:cs typeface="Arial" panose="020B0604020202020204" pitchFamily="34" charset="0"/>
                      </a:endParaRPr>
                    </a:p>
                  </a:txBody>
                  <a:tcPr marL="68578" marR="68578" marT="0" marB="0">
                    <a:lnR w="12700" cap="flat" cmpd="sng" algn="ctr">
                      <a:solidFill>
                        <a:srgbClr val="F7994B"/>
                      </a:solidFill>
                      <a:prstDash val="solid"/>
                      <a:round/>
                      <a:headEnd type="none" w="med" len="med"/>
                      <a:tailEnd type="none" w="med" len="med"/>
                    </a:lnR>
                  </a:tcPr>
                </a:tc>
                <a:tc vMerge="1">
                  <a:txBody>
                    <a:bodyPr/>
                    <a:lstStyle/>
                    <a:p>
                      <a:pPr algn="ctr">
                        <a:lnSpc>
                          <a:spcPts val="1800"/>
                        </a:lnSpc>
                        <a:spcAft>
                          <a:spcPts val="0"/>
                        </a:spcAft>
                      </a:pPr>
                      <a:endParaRPr lang="de-DE" sz="1200" dirty="0">
                        <a:effectLst/>
                        <a:latin typeface="Arial"/>
                        <a:ea typeface="Times New Roman"/>
                        <a:cs typeface="Times New Roman"/>
                      </a:endParaRPr>
                    </a:p>
                  </a:txBody>
                  <a:tcPr marL="68578" marR="6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800"/>
                        </a:lnSpc>
                        <a:spcAft>
                          <a:spcPts val="0"/>
                        </a:spcAft>
                      </a:pPr>
                      <a:r>
                        <a:rPr lang="de-DE" sz="1400" dirty="0">
                          <a:effectLst/>
                          <a:latin typeface="Arial" panose="020B0604020202020204" pitchFamily="34" charset="0"/>
                          <a:cs typeface="Arial" panose="020B0604020202020204" pitchFamily="34" charset="0"/>
                        </a:rPr>
                        <a:t>10</a:t>
                      </a:r>
                      <a:endParaRPr lang="de-DE" sz="1400" dirty="0">
                        <a:effectLst/>
                        <a:latin typeface="Arial" panose="020B0604020202020204" pitchFamily="34" charset="0"/>
                        <a:ea typeface="Times New Roman"/>
                        <a:cs typeface="Arial" panose="020B0604020202020204" pitchFamily="34" charset="0"/>
                      </a:endParaRPr>
                    </a:p>
                  </a:txBody>
                  <a:tcPr marL="68578" marR="68578" marT="0" marB="0" anchor="ctr">
                    <a:lnL w="12700" cap="flat" cmpd="sng" algn="ctr">
                      <a:solidFill>
                        <a:srgbClr val="F7994B"/>
                      </a:solidFill>
                      <a:prstDash val="solid"/>
                      <a:round/>
                      <a:headEnd type="none" w="med" len="med"/>
                      <a:tailEnd type="none" w="med" len="med"/>
                    </a:lnL>
                    <a:lnR w="12700" cap="flat" cmpd="sng" algn="ctr">
                      <a:solidFill>
                        <a:srgbClr val="F7994B"/>
                      </a:solidFill>
                      <a:prstDash val="solid"/>
                      <a:round/>
                      <a:headEnd type="none" w="med" len="med"/>
                      <a:tailEnd type="none" w="med" len="med"/>
                    </a:lnR>
                  </a:tcPr>
                </a:tc>
                <a:tc>
                  <a:txBody>
                    <a:bodyPr/>
                    <a:lstStyle/>
                    <a:p>
                      <a:pPr algn="ctr">
                        <a:lnSpc>
                          <a:spcPts val="1800"/>
                        </a:lnSpc>
                        <a:spcAft>
                          <a:spcPts val="0"/>
                        </a:spcAft>
                      </a:pPr>
                      <a:r>
                        <a:rPr lang="de-DE" sz="1400" dirty="0">
                          <a:effectLst/>
                          <a:latin typeface="Arial" panose="020B0604020202020204" pitchFamily="34" charset="0"/>
                          <a:cs typeface="Arial" panose="020B0604020202020204" pitchFamily="34" charset="0"/>
                        </a:rPr>
                        <a:t>10</a:t>
                      </a:r>
                      <a:endParaRPr lang="de-DE" sz="1400" dirty="0">
                        <a:effectLst/>
                        <a:latin typeface="Arial" panose="020B0604020202020204" pitchFamily="34" charset="0"/>
                        <a:ea typeface="Times New Roman"/>
                        <a:cs typeface="Arial" panose="020B0604020202020204" pitchFamily="34" charset="0"/>
                      </a:endParaRPr>
                    </a:p>
                  </a:txBody>
                  <a:tcPr marL="68578" marR="68578" marT="0" marB="0" anchor="ctr">
                    <a:lnL w="12700" cap="flat" cmpd="sng" algn="ctr">
                      <a:solidFill>
                        <a:srgbClr val="F7994B"/>
                      </a:solidFill>
                      <a:prstDash val="solid"/>
                      <a:round/>
                      <a:headEnd type="none" w="med" len="med"/>
                      <a:tailEnd type="none" w="med" len="med"/>
                    </a:lnL>
                    <a:lnR w="12700" cap="flat" cmpd="sng" algn="ctr">
                      <a:solidFill>
                        <a:srgbClr val="F7994B"/>
                      </a:solidFill>
                      <a:prstDash val="solid"/>
                      <a:round/>
                      <a:headEnd type="none" w="med" len="med"/>
                      <a:tailEnd type="none" w="med" len="med"/>
                    </a:lnR>
                  </a:tcPr>
                </a:tc>
                <a:tc>
                  <a:txBody>
                    <a:bodyPr/>
                    <a:lstStyle/>
                    <a:p>
                      <a:pPr algn="ctr">
                        <a:lnSpc>
                          <a:spcPts val="1800"/>
                        </a:lnSpc>
                        <a:spcAft>
                          <a:spcPts val="0"/>
                        </a:spcAft>
                      </a:pPr>
                      <a:r>
                        <a:rPr lang="de-DE" sz="1400" dirty="0">
                          <a:effectLst/>
                          <a:latin typeface="Arial" panose="020B0604020202020204" pitchFamily="34" charset="0"/>
                          <a:cs typeface="Arial" panose="020B0604020202020204" pitchFamily="34" charset="0"/>
                        </a:rPr>
                        <a:t>10</a:t>
                      </a:r>
                      <a:endParaRPr lang="de-DE" sz="1400" dirty="0">
                        <a:effectLst/>
                        <a:latin typeface="Arial" panose="020B0604020202020204" pitchFamily="34" charset="0"/>
                        <a:ea typeface="Times New Roman"/>
                        <a:cs typeface="Arial" panose="020B0604020202020204" pitchFamily="34" charset="0"/>
                      </a:endParaRPr>
                    </a:p>
                  </a:txBody>
                  <a:tcPr marL="68578" marR="68578" marT="0" marB="0" anchor="ctr">
                    <a:lnL w="12700" cap="flat" cmpd="sng" algn="ctr">
                      <a:solidFill>
                        <a:srgbClr val="F7994B"/>
                      </a:solidFill>
                      <a:prstDash val="solid"/>
                      <a:round/>
                      <a:headEnd type="none" w="med" len="med"/>
                      <a:tailEnd type="none" w="med" len="med"/>
                    </a:lnL>
                    <a:lnR w="12700" cap="flat" cmpd="sng" algn="ctr">
                      <a:solidFill>
                        <a:srgbClr val="F7994B"/>
                      </a:solidFill>
                      <a:prstDash val="solid"/>
                      <a:round/>
                      <a:headEnd type="none" w="med" len="med"/>
                      <a:tailEnd type="none" w="med" len="med"/>
                    </a:lnR>
                  </a:tcPr>
                </a:tc>
                <a:tc>
                  <a:txBody>
                    <a:bodyPr/>
                    <a:lstStyle/>
                    <a:p>
                      <a:pPr algn="ctr">
                        <a:lnSpc>
                          <a:spcPts val="1800"/>
                        </a:lnSpc>
                        <a:spcAft>
                          <a:spcPts val="0"/>
                        </a:spcAft>
                      </a:pPr>
                      <a:r>
                        <a:rPr lang="de-DE" sz="1400" dirty="0">
                          <a:effectLst/>
                          <a:latin typeface="Arial" panose="020B0604020202020204" pitchFamily="34" charset="0"/>
                          <a:cs typeface="Arial" panose="020B0604020202020204" pitchFamily="34" charset="0"/>
                        </a:rPr>
                        <a:t>10</a:t>
                      </a:r>
                      <a:endParaRPr lang="de-DE" sz="1400" dirty="0">
                        <a:effectLst/>
                        <a:latin typeface="Arial" panose="020B0604020202020204" pitchFamily="34" charset="0"/>
                        <a:ea typeface="Times New Roman"/>
                        <a:cs typeface="Arial" panose="020B0604020202020204" pitchFamily="34" charset="0"/>
                      </a:endParaRPr>
                    </a:p>
                  </a:txBody>
                  <a:tcPr marL="68578" marR="68578" marT="0" marB="0" anchor="ctr">
                    <a:lnL w="12700" cap="flat" cmpd="sng" algn="ctr">
                      <a:solidFill>
                        <a:srgbClr val="F7994B"/>
                      </a:solidFill>
                      <a:prstDash val="solid"/>
                      <a:round/>
                      <a:headEnd type="none" w="med" len="med"/>
                      <a:tailEnd type="none" w="med" len="med"/>
                    </a:lnL>
                  </a:tcPr>
                </a:tc>
              </a:tr>
              <a:tr h="350149">
                <a:tc>
                  <a:txBody>
                    <a:bodyPr/>
                    <a:lstStyle/>
                    <a:p>
                      <a:pPr>
                        <a:lnSpc>
                          <a:spcPts val="1800"/>
                        </a:lnSpc>
                        <a:spcAft>
                          <a:spcPts val="0"/>
                        </a:spcAft>
                      </a:pPr>
                      <a:r>
                        <a:rPr lang="de-DE" sz="1400" baseline="0" dirty="0" smtClean="0">
                          <a:effectLst/>
                          <a:latin typeface="Arial" panose="020B0604020202020204" pitchFamily="34" charset="0"/>
                          <a:cs typeface="Arial" panose="020B0604020202020204" pitchFamily="34" charset="0"/>
                        </a:rPr>
                        <a:t>2021/2022</a:t>
                      </a:r>
                      <a:endParaRPr lang="de-DE" sz="1400" baseline="0" dirty="0">
                        <a:effectLst/>
                        <a:latin typeface="Arial" panose="020B0604020202020204" pitchFamily="34" charset="0"/>
                        <a:ea typeface="Times New Roman"/>
                        <a:cs typeface="Arial" panose="020B0604020202020204" pitchFamily="34" charset="0"/>
                      </a:endParaRPr>
                    </a:p>
                  </a:txBody>
                  <a:tcPr marL="68578" marR="68578" marT="0" marB="0">
                    <a:lnR w="12700" cap="flat" cmpd="sng" algn="ctr">
                      <a:solidFill>
                        <a:srgbClr val="F7994B"/>
                      </a:solidFill>
                      <a:prstDash val="solid"/>
                      <a:round/>
                      <a:headEnd type="none" w="med" len="med"/>
                      <a:tailEnd type="none" w="med" len="med"/>
                    </a:lnR>
                  </a:tcPr>
                </a:tc>
                <a:tc vMerge="1">
                  <a:txBody>
                    <a:bodyPr/>
                    <a:lstStyle/>
                    <a:p>
                      <a:pPr algn="ctr">
                        <a:lnSpc>
                          <a:spcPts val="1800"/>
                        </a:lnSpc>
                        <a:spcAft>
                          <a:spcPts val="0"/>
                        </a:spcAft>
                      </a:pPr>
                      <a:endParaRPr lang="de-DE" sz="1200" dirty="0">
                        <a:effectLst/>
                        <a:latin typeface="Arial"/>
                        <a:ea typeface="Times New Roman"/>
                        <a:cs typeface="Times New Roman"/>
                      </a:endParaRPr>
                    </a:p>
                  </a:txBody>
                  <a:tcPr marL="68578" marR="6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a:lnSpc>
                          <a:spcPts val="1800"/>
                        </a:lnSpc>
                        <a:spcAft>
                          <a:spcPts val="0"/>
                        </a:spcAft>
                      </a:pPr>
                      <a:endParaRPr lang="de-DE" sz="1400" dirty="0">
                        <a:effectLst/>
                        <a:latin typeface="Arial" panose="020B0604020202020204" pitchFamily="34" charset="0"/>
                        <a:ea typeface="Times New Roman"/>
                        <a:cs typeface="Arial" panose="020B0604020202020204" pitchFamily="34" charset="0"/>
                      </a:endParaRPr>
                    </a:p>
                  </a:txBody>
                  <a:tcPr marL="68578" marR="68578" marT="0" marB="0" anchor="ctr">
                    <a:lnL w="12700" cap="flat" cmpd="sng" algn="ctr">
                      <a:solidFill>
                        <a:srgbClr val="F7994B"/>
                      </a:solidFill>
                      <a:prstDash val="solid"/>
                      <a:round/>
                      <a:headEnd type="none" w="med" len="med"/>
                      <a:tailEnd type="none" w="med" len="med"/>
                    </a:lnL>
                    <a:lnR w="12700" cap="flat" cmpd="sng" algn="ctr">
                      <a:solidFill>
                        <a:srgbClr val="F7994B"/>
                      </a:solidFill>
                      <a:prstDash val="solid"/>
                      <a:round/>
                      <a:headEnd type="none" w="med" len="med"/>
                      <a:tailEnd type="none" w="med" len="med"/>
                    </a:lnR>
                  </a:tcPr>
                </a:tc>
                <a:tc rowSpan="3">
                  <a:txBody>
                    <a:bodyPr/>
                    <a:lstStyle/>
                    <a:p>
                      <a:pPr algn="ctr">
                        <a:lnSpc>
                          <a:spcPts val="1800"/>
                        </a:lnSpc>
                        <a:spcAft>
                          <a:spcPts val="0"/>
                        </a:spcAft>
                      </a:pPr>
                      <a:endParaRPr lang="de-DE" sz="1400" dirty="0">
                        <a:effectLst/>
                        <a:latin typeface="Arial" panose="020B0604020202020204" pitchFamily="34" charset="0"/>
                        <a:ea typeface="Times New Roman"/>
                        <a:cs typeface="Arial" panose="020B0604020202020204" pitchFamily="34" charset="0"/>
                      </a:endParaRPr>
                    </a:p>
                  </a:txBody>
                  <a:tcPr marL="68578" marR="68578" marT="0" marB="0" anchor="ctr">
                    <a:lnL w="12700" cap="flat" cmpd="sng" algn="ctr">
                      <a:solidFill>
                        <a:srgbClr val="F7994B"/>
                      </a:solidFill>
                      <a:prstDash val="solid"/>
                      <a:round/>
                      <a:headEnd type="none" w="med" len="med"/>
                      <a:tailEnd type="none" w="med" len="med"/>
                    </a:lnL>
                    <a:lnR w="12700" cap="flat" cmpd="sng" algn="ctr">
                      <a:solidFill>
                        <a:srgbClr val="F7994B"/>
                      </a:solidFill>
                      <a:prstDash val="solid"/>
                      <a:round/>
                      <a:headEnd type="none" w="med" len="med"/>
                      <a:tailEnd type="none" w="med" len="med"/>
                    </a:lnR>
                  </a:tcPr>
                </a:tc>
                <a:tc>
                  <a:txBody>
                    <a:bodyPr/>
                    <a:lstStyle/>
                    <a:p>
                      <a:pPr algn="ctr">
                        <a:lnSpc>
                          <a:spcPts val="1800"/>
                        </a:lnSpc>
                        <a:spcAft>
                          <a:spcPts val="0"/>
                        </a:spcAft>
                      </a:pPr>
                      <a:r>
                        <a:rPr lang="de-DE" sz="1400" dirty="0">
                          <a:effectLst/>
                          <a:latin typeface="Arial" panose="020B0604020202020204" pitchFamily="34" charset="0"/>
                          <a:cs typeface="Arial" panose="020B0604020202020204" pitchFamily="34" charset="0"/>
                        </a:rPr>
                        <a:t>11</a:t>
                      </a:r>
                      <a:endParaRPr lang="de-DE" sz="1400" dirty="0">
                        <a:effectLst/>
                        <a:latin typeface="Arial" panose="020B0604020202020204" pitchFamily="34" charset="0"/>
                        <a:ea typeface="Times New Roman"/>
                        <a:cs typeface="Arial" panose="020B0604020202020204" pitchFamily="34" charset="0"/>
                      </a:endParaRPr>
                    </a:p>
                  </a:txBody>
                  <a:tcPr marL="68578" marR="68578" marT="0" marB="0" anchor="ctr">
                    <a:lnL w="12700" cap="flat" cmpd="sng" algn="ctr">
                      <a:solidFill>
                        <a:srgbClr val="F7994B"/>
                      </a:solidFill>
                      <a:prstDash val="solid"/>
                      <a:round/>
                      <a:headEnd type="none" w="med" len="med"/>
                      <a:tailEnd type="none" w="med" len="med"/>
                    </a:lnL>
                    <a:lnR w="12700" cap="flat" cmpd="sng" algn="ctr">
                      <a:solidFill>
                        <a:srgbClr val="F7994B"/>
                      </a:solidFill>
                      <a:prstDash val="solid"/>
                      <a:round/>
                      <a:headEnd type="none" w="med" len="med"/>
                      <a:tailEnd type="none" w="med" len="med"/>
                    </a:lnR>
                  </a:tcPr>
                </a:tc>
                <a:tc>
                  <a:txBody>
                    <a:bodyPr/>
                    <a:lstStyle/>
                    <a:p>
                      <a:pPr algn="ctr">
                        <a:lnSpc>
                          <a:spcPts val="1800"/>
                        </a:lnSpc>
                        <a:spcAft>
                          <a:spcPts val="0"/>
                        </a:spcAft>
                      </a:pPr>
                      <a:r>
                        <a:rPr lang="de-DE" sz="1400" dirty="0">
                          <a:effectLst/>
                          <a:latin typeface="Arial" panose="020B0604020202020204" pitchFamily="34" charset="0"/>
                          <a:cs typeface="Arial" panose="020B0604020202020204" pitchFamily="34" charset="0"/>
                        </a:rPr>
                        <a:t>11</a:t>
                      </a:r>
                      <a:endParaRPr lang="de-DE" sz="1400" dirty="0">
                        <a:effectLst/>
                        <a:latin typeface="Arial" panose="020B0604020202020204" pitchFamily="34" charset="0"/>
                        <a:ea typeface="Times New Roman"/>
                        <a:cs typeface="Arial" panose="020B0604020202020204" pitchFamily="34" charset="0"/>
                      </a:endParaRPr>
                    </a:p>
                  </a:txBody>
                  <a:tcPr marL="68578" marR="68578" marT="0" marB="0" anchor="ctr">
                    <a:lnL w="12700" cap="flat" cmpd="sng" algn="ctr">
                      <a:solidFill>
                        <a:srgbClr val="F7994B"/>
                      </a:solidFill>
                      <a:prstDash val="solid"/>
                      <a:round/>
                      <a:headEnd type="none" w="med" len="med"/>
                      <a:tailEnd type="none" w="med" len="med"/>
                    </a:lnL>
                  </a:tcPr>
                </a:tc>
              </a:tr>
              <a:tr h="350149">
                <a:tc>
                  <a:txBody>
                    <a:bodyPr/>
                    <a:lstStyle/>
                    <a:p>
                      <a:pPr>
                        <a:lnSpc>
                          <a:spcPts val="1800"/>
                        </a:lnSpc>
                        <a:spcAft>
                          <a:spcPts val="0"/>
                        </a:spcAft>
                      </a:pPr>
                      <a:r>
                        <a:rPr lang="de-DE" sz="1400" baseline="0" dirty="0" smtClean="0">
                          <a:effectLst/>
                          <a:latin typeface="Arial" panose="020B0604020202020204" pitchFamily="34" charset="0"/>
                          <a:cs typeface="Arial" panose="020B0604020202020204" pitchFamily="34" charset="0"/>
                        </a:rPr>
                        <a:t>2022/2023</a:t>
                      </a:r>
                      <a:endParaRPr lang="de-DE" sz="1400" baseline="0" dirty="0">
                        <a:effectLst/>
                        <a:latin typeface="Arial" panose="020B0604020202020204" pitchFamily="34" charset="0"/>
                        <a:ea typeface="Times New Roman"/>
                        <a:cs typeface="Arial" panose="020B0604020202020204" pitchFamily="34" charset="0"/>
                      </a:endParaRPr>
                    </a:p>
                  </a:txBody>
                  <a:tcPr marL="68578" marR="68578" marT="0" marB="0">
                    <a:lnR w="12700" cap="flat" cmpd="sng" algn="ctr">
                      <a:solidFill>
                        <a:srgbClr val="F7994B"/>
                      </a:solidFill>
                      <a:prstDash val="solid"/>
                      <a:round/>
                      <a:headEnd type="none" w="med" len="med"/>
                      <a:tailEnd type="none" w="med" len="med"/>
                    </a:lnR>
                  </a:tcPr>
                </a:tc>
                <a:tc vMerge="1">
                  <a:txBody>
                    <a:bodyPr/>
                    <a:lstStyle/>
                    <a:p>
                      <a:pPr algn="ctr">
                        <a:lnSpc>
                          <a:spcPts val="1800"/>
                        </a:lnSpc>
                        <a:spcAft>
                          <a:spcPts val="0"/>
                        </a:spcAft>
                      </a:pPr>
                      <a:endParaRPr lang="de-DE" sz="1200" dirty="0">
                        <a:effectLst/>
                        <a:latin typeface="Arial"/>
                        <a:ea typeface="Times New Roman"/>
                        <a:cs typeface="Times New Roman"/>
                      </a:endParaRPr>
                    </a:p>
                  </a:txBody>
                  <a:tcPr marL="68578" marR="6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gn="ctr">
                        <a:lnSpc>
                          <a:spcPts val="1800"/>
                        </a:lnSpc>
                        <a:spcAft>
                          <a:spcPts val="0"/>
                        </a:spcAft>
                      </a:pPr>
                      <a:endParaRPr lang="de-DE" sz="1200" dirty="0">
                        <a:effectLst/>
                        <a:latin typeface="Arial"/>
                        <a:ea typeface="Times New Roman"/>
                        <a:cs typeface="Times New Roman"/>
                      </a:endParaRPr>
                    </a:p>
                  </a:txBody>
                  <a:tcPr marL="68578" marR="6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gn="ctr">
                        <a:lnSpc>
                          <a:spcPts val="1800"/>
                        </a:lnSpc>
                        <a:spcAft>
                          <a:spcPts val="0"/>
                        </a:spcAft>
                      </a:pPr>
                      <a:endParaRPr lang="de-DE" sz="1200" dirty="0">
                        <a:effectLst/>
                        <a:latin typeface="Arial"/>
                        <a:ea typeface="Times New Roman"/>
                        <a:cs typeface="Times New Roman"/>
                      </a:endParaRPr>
                    </a:p>
                  </a:txBody>
                  <a:tcPr marL="68578" marR="6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800"/>
                        </a:lnSpc>
                        <a:spcAft>
                          <a:spcPts val="0"/>
                        </a:spcAft>
                      </a:pPr>
                      <a:r>
                        <a:rPr lang="de-DE" sz="1400" dirty="0">
                          <a:effectLst/>
                          <a:latin typeface="Arial" panose="020B0604020202020204" pitchFamily="34" charset="0"/>
                          <a:cs typeface="Arial" panose="020B0604020202020204" pitchFamily="34" charset="0"/>
                        </a:rPr>
                        <a:t>12</a:t>
                      </a:r>
                      <a:endParaRPr lang="de-DE" sz="1400" dirty="0">
                        <a:effectLst/>
                        <a:latin typeface="Arial" panose="020B0604020202020204" pitchFamily="34" charset="0"/>
                        <a:ea typeface="Times New Roman"/>
                        <a:cs typeface="Arial" panose="020B0604020202020204" pitchFamily="34" charset="0"/>
                      </a:endParaRPr>
                    </a:p>
                  </a:txBody>
                  <a:tcPr marL="68578" marR="68578" marT="0" marB="0" anchor="ctr">
                    <a:lnL w="12700" cap="flat" cmpd="sng" algn="ctr">
                      <a:solidFill>
                        <a:srgbClr val="F7994B"/>
                      </a:solidFill>
                      <a:prstDash val="solid"/>
                      <a:round/>
                      <a:headEnd type="none" w="med" len="med"/>
                      <a:tailEnd type="none" w="med" len="med"/>
                    </a:lnL>
                    <a:lnR w="12700" cap="flat" cmpd="sng" algn="ctr">
                      <a:solidFill>
                        <a:srgbClr val="F7994B"/>
                      </a:solidFill>
                      <a:prstDash val="solid"/>
                      <a:round/>
                      <a:headEnd type="none" w="med" len="med"/>
                      <a:tailEnd type="none" w="med" len="med"/>
                    </a:lnR>
                  </a:tcPr>
                </a:tc>
                <a:tc>
                  <a:txBody>
                    <a:bodyPr/>
                    <a:lstStyle/>
                    <a:p>
                      <a:pPr algn="ctr">
                        <a:lnSpc>
                          <a:spcPts val="1800"/>
                        </a:lnSpc>
                        <a:spcAft>
                          <a:spcPts val="0"/>
                        </a:spcAft>
                      </a:pPr>
                      <a:r>
                        <a:rPr lang="de-DE" sz="1400" dirty="0">
                          <a:effectLst/>
                          <a:latin typeface="Arial" panose="020B0604020202020204" pitchFamily="34" charset="0"/>
                          <a:cs typeface="Arial" panose="020B0604020202020204" pitchFamily="34" charset="0"/>
                        </a:rPr>
                        <a:t>12</a:t>
                      </a:r>
                      <a:endParaRPr lang="de-DE" sz="1400" dirty="0">
                        <a:effectLst/>
                        <a:latin typeface="Arial" panose="020B0604020202020204" pitchFamily="34" charset="0"/>
                        <a:ea typeface="Times New Roman"/>
                        <a:cs typeface="Arial" panose="020B0604020202020204" pitchFamily="34" charset="0"/>
                      </a:endParaRPr>
                    </a:p>
                  </a:txBody>
                  <a:tcPr marL="68578" marR="68578" marT="0" marB="0" anchor="ctr">
                    <a:lnL w="12700" cap="flat" cmpd="sng" algn="ctr">
                      <a:solidFill>
                        <a:srgbClr val="F7994B"/>
                      </a:solidFill>
                      <a:prstDash val="solid"/>
                      <a:round/>
                      <a:headEnd type="none" w="med" len="med"/>
                      <a:tailEnd type="none" w="med" len="med"/>
                    </a:lnL>
                  </a:tcPr>
                </a:tc>
              </a:tr>
              <a:tr h="350149">
                <a:tc>
                  <a:txBody>
                    <a:bodyPr/>
                    <a:lstStyle/>
                    <a:p>
                      <a:pPr>
                        <a:lnSpc>
                          <a:spcPts val="1800"/>
                        </a:lnSpc>
                        <a:spcAft>
                          <a:spcPts val="0"/>
                        </a:spcAft>
                      </a:pPr>
                      <a:r>
                        <a:rPr lang="de-DE" sz="1400" baseline="0" dirty="0" smtClean="0">
                          <a:effectLst/>
                          <a:latin typeface="Arial" panose="020B0604020202020204" pitchFamily="34" charset="0"/>
                          <a:cs typeface="Arial" panose="020B0604020202020204" pitchFamily="34" charset="0"/>
                        </a:rPr>
                        <a:t>2023/2024</a:t>
                      </a:r>
                      <a:endParaRPr lang="de-DE" sz="1400" baseline="0" dirty="0">
                        <a:effectLst/>
                        <a:latin typeface="Arial" panose="020B0604020202020204" pitchFamily="34" charset="0"/>
                        <a:ea typeface="Times New Roman"/>
                        <a:cs typeface="Arial" panose="020B0604020202020204" pitchFamily="34" charset="0"/>
                      </a:endParaRPr>
                    </a:p>
                  </a:txBody>
                  <a:tcPr marL="68578" marR="68578" marT="0" marB="0">
                    <a:lnR w="12700" cap="flat" cmpd="sng" algn="ctr">
                      <a:solidFill>
                        <a:srgbClr val="F7994B"/>
                      </a:solidFill>
                      <a:prstDash val="solid"/>
                      <a:round/>
                      <a:headEnd type="none" w="med" len="med"/>
                      <a:tailEnd type="none" w="med" len="med"/>
                    </a:lnR>
                  </a:tcPr>
                </a:tc>
                <a:tc vMerge="1">
                  <a:txBody>
                    <a:bodyPr/>
                    <a:lstStyle/>
                    <a:p>
                      <a:pPr algn="ctr">
                        <a:lnSpc>
                          <a:spcPts val="1800"/>
                        </a:lnSpc>
                        <a:spcAft>
                          <a:spcPts val="0"/>
                        </a:spcAft>
                      </a:pPr>
                      <a:endParaRPr lang="de-DE" sz="1200" dirty="0">
                        <a:effectLst/>
                        <a:latin typeface="Arial"/>
                        <a:ea typeface="Times New Roman"/>
                        <a:cs typeface="Times New Roman"/>
                      </a:endParaRPr>
                    </a:p>
                  </a:txBody>
                  <a:tcPr marL="68578" marR="6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gn="ctr">
                        <a:lnSpc>
                          <a:spcPts val="1800"/>
                        </a:lnSpc>
                        <a:spcAft>
                          <a:spcPts val="0"/>
                        </a:spcAft>
                      </a:pPr>
                      <a:endParaRPr lang="de-DE" sz="1200" dirty="0">
                        <a:effectLst/>
                        <a:latin typeface="Arial"/>
                        <a:ea typeface="Times New Roman"/>
                        <a:cs typeface="Times New Roman"/>
                      </a:endParaRPr>
                    </a:p>
                  </a:txBody>
                  <a:tcPr marL="68578" marR="6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gn="ctr">
                        <a:lnSpc>
                          <a:spcPts val="1800"/>
                        </a:lnSpc>
                        <a:spcAft>
                          <a:spcPts val="0"/>
                        </a:spcAft>
                      </a:pPr>
                      <a:endParaRPr lang="de-DE" sz="1200" dirty="0">
                        <a:effectLst/>
                        <a:latin typeface="Arial"/>
                        <a:ea typeface="Times New Roman"/>
                        <a:cs typeface="Times New Roman"/>
                      </a:endParaRPr>
                    </a:p>
                  </a:txBody>
                  <a:tcPr marL="68578" marR="6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800"/>
                        </a:lnSpc>
                        <a:spcAft>
                          <a:spcPts val="0"/>
                        </a:spcAft>
                      </a:pPr>
                      <a:r>
                        <a:rPr lang="de-DE" sz="1400">
                          <a:effectLst/>
                          <a:latin typeface="Arial" panose="020B0604020202020204" pitchFamily="34" charset="0"/>
                          <a:cs typeface="Arial" panose="020B0604020202020204" pitchFamily="34" charset="0"/>
                        </a:rPr>
                        <a:t>13</a:t>
                      </a:r>
                      <a:endParaRPr lang="de-DE" sz="1400">
                        <a:effectLst/>
                        <a:latin typeface="Arial" panose="020B0604020202020204" pitchFamily="34" charset="0"/>
                        <a:ea typeface="Times New Roman"/>
                        <a:cs typeface="Arial" panose="020B0604020202020204" pitchFamily="34" charset="0"/>
                      </a:endParaRPr>
                    </a:p>
                  </a:txBody>
                  <a:tcPr marL="68578" marR="68578" marT="0" marB="0" anchor="ctr">
                    <a:lnL w="12700" cap="flat" cmpd="sng" algn="ctr">
                      <a:solidFill>
                        <a:srgbClr val="F7994B"/>
                      </a:solidFill>
                      <a:prstDash val="solid"/>
                      <a:round/>
                      <a:headEnd type="none" w="med" len="med"/>
                      <a:tailEnd type="none" w="med" len="med"/>
                    </a:lnL>
                    <a:lnR w="12700" cap="flat" cmpd="sng" algn="ctr">
                      <a:solidFill>
                        <a:srgbClr val="F7994B"/>
                      </a:solidFill>
                      <a:prstDash val="solid"/>
                      <a:round/>
                      <a:headEnd type="none" w="med" len="med"/>
                      <a:tailEnd type="none" w="med" len="med"/>
                    </a:lnR>
                  </a:tcPr>
                </a:tc>
                <a:tc>
                  <a:txBody>
                    <a:bodyPr/>
                    <a:lstStyle/>
                    <a:p>
                      <a:endParaRPr lang="de-DE" sz="1400" dirty="0">
                        <a:latin typeface="Arial" panose="020B0604020202020204" pitchFamily="34" charset="0"/>
                        <a:cs typeface="Arial" panose="020B0604020202020204" pitchFamily="34" charset="0"/>
                      </a:endParaRPr>
                    </a:p>
                  </a:txBody>
                  <a:tcPr marL="68578" marR="68578" marT="0" marB="0" anchor="ctr">
                    <a:lnL w="12700" cap="flat" cmpd="sng" algn="ctr">
                      <a:solidFill>
                        <a:srgbClr val="F7994B"/>
                      </a:solidFill>
                      <a:prstDash val="solid"/>
                      <a:round/>
                      <a:headEnd type="none" w="med" len="med"/>
                      <a:tailEnd type="none" w="med" len="med"/>
                    </a:lnL>
                  </a:tcPr>
                </a:tc>
              </a:tr>
            </a:tbl>
          </a:graphicData>
        </a:graphic>
      </p:graphicFrame>
      <p:sp>
        <p:nvSpPr>
          <p:cNvPr id="17485" name="Rectangle 1"/>
          <p:cNvSpPr>
            <a:spLocks noChangeArrowheads="1"/>
          </p:cNvSpPr>
          <p:nvPr/>
        </p:nvSpPr>
        <p:spPr bwMode="auto">
          <a:xfrm>
            <a:off x="1525588" y="25622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pitchFamily="-12" charset="0"/>
              </a:defRPr>
            </a:lvl1pPr>
            <a:lvl2pPr marL="742950" indent="-285750">
              <a:defRPr sz="2400">
                <a:solidFill>
                  <a:schemeClr val="tx1"/>
                </a:solidFill>
                <a:latin typeface="Times" pitchFamily="-12" charset="0"/>
              </a:defRPr>
            </a:lvl2pPr>
            <a:lvl3pPr marL="1143000" indent="-228600">
              <a:defRPr sz="2400">
                <a:solidFill>
                  <a:schemeClr val="tx1"/>
                </a:solidFill>
                <a:latin typeface="Times" pitchFamily="-12" charset="0"/>
              </a:defRPr>
            </a:lvl3pPr>
            <a:lvl4pPr marL="1600200" indent="-228600">
              <a:defRPr sz="2400">
                <a:solidFill>
                  <a:schemeClr val="tx1"/>
                </a:solidFill>
                <a:latin typeface="Times" pitchFamily="-12" charset="0"/>
              </a:defRPr>
            </a:lvl4pPr>
            <a:lvl5pPr marL="2057400" indent="-228600">
              <a:defRPr sz="2400">
                <a:solidFill>
                  <a:schemeClr val="tx1"/>
                </a:solidFill>
                <a:latin typeface="Times" pitchFamily="-12" charset="0"/>
              </a:defRPr>
            </a:lvl5pPr>
            <a:lvl6pPr marL="2514600" indent="-228600" eaLnBrk="0" fontAlgn="base" hangingPunct="0">
              <a:spcBef>
                <a:spcPct val="0"/>
              </a:spcBef>
              <a:spcAft>
                <a:spcPct val="0"/>
              </a:spcAft>
              <a:defRPr sz="2400">
                <a:solidFill>
                  <a:schemeClr val="tx1"/>
                </a:solidFill>
                <a:latin typeface="Times" pitchFamily="-12" charset="0"/>
              </a:defRPr>
            </a:lvl6pPr>
            <a:lvl7pPr marL="2971800" indent="-228600" eaLnBrk="0" fontAlgn="base" hangingPunct="0">
              <a:spcBef>
                <a:spcPct val="0"/>
              </a:spcBef>
              <a:spcAft>
                <a:spcPct val="0"/>
              </a:spcAft>
              <a:defRPr sz="2400">
                <a:solidFill>
                  <a:schemeClr val="tx1"/>
                </a:solidFill>
                <a:latin typeface="Times" pitchFamily="-12" charset="0"/>
              </a:defRPr>
            </a:lvl7pPr>
            <a:lvl8pPr marL="3429000" indent="-228600" eaLnBrk="0" fontAlgn="base" hangingPunct="0">
              <a:spcBef>
                <a:spcPct val="0"/>
              </a:spcBef>
              <a:spcAft>
                <a:spcPct val="0"/>
              </a:spcAft>
              <a:defRPr sz="2400">
                <a:solidFill>
                  <a:schemeClr val="tx1"/>
                </a:solidFill>
                <a:latin typeface="Times" pitchFamily="-12" charset="0"/>
              </a:defRPr>
            </a:lvl8pPr>
            <a:lvl9pPr marL="3886200" indent="-228600" eaLnBrk="0" fontAlgn="base" hangingPunct="0">
              <a:spcBef>
                <a:spcPct val="0"/>
              </a:spcBef>
              <a:spcAft>
                <a:spcPct val="0"/>
              </a:spcAft>
              <a:defRPr sz="2400">
                <a:solidFill>
                  <a:schemeClr val="tx1"/>
                </a:solidFill>
                <a:latin typeface="Times" pitchFamily="-12" charset="0"/>
              </a:defRPr>
            </a:lvl9pPr>
          </a:lstStyle>
          <a:p>
            <a:pPr eaLnBrk="1" hangingPunct="1"/>
            <a:r>
              <a:rPr lang="de-DE" altLang="de-DE" sz="1200">
                <a:latin typeface="Arial" charset="0"/>
                <a:cs typeface="Times New Roman" pitchFamily="18" charset="0"/>
              </a:rPr>
              <a:t/>
            </a:r>
            <a:br>
              <a:rPr lang="de-DE" altLang="de-DE" sz="1200">
                <a:latin typeface="Arial" charset="0"/>
                <a:cs typeface="Times New Roman" pitchFamily="18" charset="0"/>
              </a:rPr>
            </a:br>
            <a:r>
              <a:rPr lang="de-DE" altLang="de-DE" sz="1200">
                <a:latin typeface="Arial" charset="0"/>
                <a:cs typeface="Times New Roman" pitchFamily="18" charset="0"/>
              </a:rPr>
              <a:t/>
            </a:r>
            <a:br>
              <a:rPr lang="de-DE" altLang="de-DE" sz="1200">
                <a:latin typeface="Arial" charset="0"/>
                <a:cs typeface="Times New Roman" pitchFamily="18" charset="0"/>
              </a:rPr>
            </a:br>
            <a:endParaRPr lang="de-DE" altLang="de-DE" sz="600">
              <a:latin typeface="Arial" charset="0"/>
              <a:cs typeface="Arial" charset="0"/>
            </a:endParaRPr>
          </a:p>
          <a:p>
            <a:endParaRPr lang="de-DE" altLang="de-DE" sz="1800">
              <a:latin typeface="Arial" charset="0"/>
              <a:cs typeface="Arial" charset="0"/>
            </a:endParaRPr>
          </a:p>
        </p:txBody>
      </p:sp>
      <p:sp>
        <p:nvSpPr>
          <p:cNvPr id="6" name="Textfeld 3"/>
          <p:cNvSpPr txBox="1">
            <a:spLocks noChangeArrowheads="1"/>
          </p:cNvSpPr>
          <p:nvPr/>
        </p:nvSpPr>
        <p:spPr bwMode="auto">
          <a:xfrm>
            <a:off x="223838" y="960909"/>
            <a:ext cx="8696325" cy="523875"/>
          </a:xfrm>
          <a:prstGeom prst="rect">
            <a:avLst/>
          </a:prstGeom>
          <a:noFill/>
          <a:ln w="9525">
            <a:noFill/>
            <a:miter lim="800000"/>
            <a:headEnd/>
            <a:tailEnd/>
          </a:ln>
        </p:spPr>
        <p:txBody>
          <a:bodyPr>
            <a:spAutoFit/>
          </a:bodyPr>
          <a:lstStyle/>
          <a:p>
            <a:pPr algn="ctr"/>
            <a:r>
              <a:rPr lang="de-DE" sz="2800" dirty="0" smtClean="0">
                <a:latin typeface="Calibri"/>
                <a:cs typeface="Calibri"/>
              </a:rPr>
              <a:t>Implementierung - Inkrafttreten </a:t>
            </a:r>
            <a:endParaRPr lang="de-DE" sz="2800" dirty="0">
              <a:latin typeface="Calibri"/>
              <a:cs typeface="Calibri"/>
            </a:endParaRPr>
          </a:p>
        </p:txBody>
      </p:sp>
      <p:sp>
        <p:nvSpPr>
          <p:cNvPr id="7" name="Textfeld 6"/>
          <p:cNvSpPr txBox="1"/>
          <p:nvPr/>
        </p:nvSpPr>
        <p:spPr>
          <a:xfrm>
            <a:off x="251520" y="6309320"/>
            <a:ext cx="504056" cy="261610"/>
          </a:xfrm>
          <a:prstGeom prst="rect">
            <a:avLst/>
          </a:prstGeom>
          <a:noFill/>
        </p:spPr>
        <p:txBody>
          <a:bodyPr wrap="square" rtlCol="0">
            <a:spAutoFit/>
          </a:bodyPr>
          <a:lstStyle/>
          <a:p>
            <a:r>
              <a:rPr lang="de-DE" sz="1100" dirty="0" smtClean="0">
                <a:latin typeface="Arial" panose="020B0604020202020204" pitchFamily="34" charset="0"/>
                <a:cs typeface="Arial" panose="020B0604020202020204" pitchFamily="34" charset="0"/>
              </a:rPr>
              <a:t>20</a:t>
            </a:r>
            <a:endParaRPr lang="de-DE"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13870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a:spLocks noChangeArrowheads="1"/>
          </p:cNvSpPr>
          <p:nvPr/>
        </p:nvSpPr>
        <p:spPr bwMode="auto">
          <a:xfrm>
            <a:off x="223838" y="961564"/>
            <a:ext cx="8696325" cy="523220"/>
          </a:xfrm>
          <a:prstGeom prst="rect">
            <a:avLst/>
          </a:prstGeom>
          <a:noFill/>
          <a:ln w="9525">
            <a:noFill/>
            <a:miter lim="800000"/>
            <a:headEnd/>
            <a:tailEnd/>
          </a:ln>
        </p:spPr>
        <p:txBody>
          <a:bodyPr>
            <a:spAutoFit/>
          </a:bodyPr>
          <a:lstStyle/>
          <a:p>
            <a:pPr marL="533400" indent="-533400" algn="ctr">
              <a:spcAft>
                <a:spcPct val="70000"/>
              </a:spcAft>
              <a:buSzPct val="150000"/>
            </a:pPr>
            <a:r>
              <a:rPr lang="de-DE" sz="2800" dirty="0" smtClean="0">
                <a:latin typeface="Calibri"/>
                <a:cs typeface="Calibri"/>
              </a:rPr>
              <a:t>Implementierung – Schulebene</a:t>
            </a:r>
            <a:endParaRPr lang="de-DE" sz="2800" dirty="0">
              <a:latin typeface="Calibri"/>
              <a:cs typeface="Calibri"/>
            </a:endParaRPr>
          </a:p>
        </p:txBody>
      </p:sp>
      <p:sp>
        <p:nvSpPr>
          <p:cNvPr id="12" name="Freihandform 11"/>
          <p:cNvSpPr/>
          <p:nvPr/>
        </p:nvSpPr>
        <p:spPr>
          <a:xfrm>
            <a:off x="2411760" y="2636912"/>
            <a:ext cx="4896543" cy="2592288"/>
          </a:xfrm>
          <a:custGeom>
            <a:avLst/>
            <a:gdLst>
              <a:gd name="connsiteX0" fmla="*/ 0 w 4267200"/>
              <a:gd name="connsiteY0" fmla="*/ 0 h 1097278"/>
              <a:gd name="connsiteX1" fmla="*/ 4267200 w 4267200"/>
              <a:gd name="connsiteY1" fmla="*/ 0 h 1097278"/>
              <a:gd name="connsiteX2" fmla="*/ 4267200 w 4267200"/>
              <a:gd name="connsiteY2" fmla="*/ 1097278 h 1097278"/>
              <a:gd name="connsiteX3" fmla="*/ 0 w 4267200"/>
              <a:gd name="connsiteY3" fmla="*/ 1097278 h 1097278"/>
              <a:gd name="connsiteX4" fmla="*/ 0 w 4267200"/>
              <a:gd name="connsiteY4" fmla="*/ 0 h 10972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7200" h="1097278">
                <a:moveTo>
                  <a:pt x="0" y="0"/>
                </a:moveTo>
                <a:lnTo>
                  <a:pt x="4267200" y="0"/>
                </a:lnTo>
                <a:lnTo>
                  <a:pt x="4267200" y="1097278"/>
                </a:lnTo>
                <a:lnTo>
                  <a:pt x="0" y="1097278"/>
                </a:lnTo>
                <a:lnTo>
                  <a:pt x="0" y="0"/>
                </a:lnTo>
                <a:close/>
              </a:path>
            </a:pathLst>
          </a:custGeom>
          <a:ln/>
        </p:spPr>
        <p:style>
          <a:lnRef idx="3">
            <a:schemeClr val="lt1"/>
          </a:lnRef>
          <a:fillRef idx="1">
            <a:schemeClr val="accent2"/>
          </a:fillRef>
          <a:effectRef idx="1">
            <a:schemeClr val="accent2"/>
          </a:effectRef>
          <a:fontRef idx="minor">
            <a:schemeClr val="lt1"/>
          </a:fontRef>
        </p:style>
        <p:txBody>
          <a:bodyPr spcFirstLastPara="0" vert="horz" wrap="square" lIns="102870" tIns="102870" rIns="102870" bIns="102870" numCol="1" spcCol="1270" anchor="t" anchorCtr="0">
            <a:noAutofit/>
          </a:bodyPr>
          <a:lstStyle/>
          <a:p>
            <a:pPr lvl="0" algn="ctr" defTabSz="1200150">
              <a:lnSpc>
                <a:spcPct val="90000"/>
              </a:lnSpc>
              <a:spcAft>
                <a:spcPct val="35000"/>
              </a:spcAft>
            </a:pPr>
            <a:endParaRPr lang="de-DE" sz="400" dirty="0" smtClean="0">
              <a:latin typeface="Arial" panose="020B0604020202020204" pitchFamily="34" charset="0"/>
              <a:cs typeface="Arial" panose="020B0604020202020204" pitchFamily="34" charset="0"/>
            </a:endParaRPr>
          </a:p>
          <a:p>
            <a:pPr lvl="0" algn="ctr" defTabSz="1200150">
              <a:lnSpc>
                <a:spcPct val="90000"/>
              </a:lnSpc>
              <a:spcAft>
                <a:spcPct val="35000"/>
              </a:spcAft>
            </a:pPr>
            <a:r>
              <a:rPr lang="de-DE" sz="2000" dirty="0" smtClean="0">
                <a:latin typeface="Arial" panose="020B0604020202020204" pitchFamily="34" charset="0"/>
                <a:cs typeface="Arial" panose="020B0604020202020204" pitchFamily="34" charset="0"/>
              </a:rPr>
              <a:t>Planung/Steuerung</a:t>
            </a:r>
            <a:endParaRPr lang="de-DE" sz="2000" dirty="0">
              <a:latin typeface="Arial" panose="020B0604020202020204" pitchFamily="34" charset="0"/>
              <a:cs typeface="Arial" panose="020B0604020202020204" pitchFamily="34" charset="0"/>
            </a:endParaRPr>
          </a:p>
        </p:txBody>
      </p:sp>
      <p:sp>
        <p:nvSpPr>
          <p:cNvPr id="13" name="Textfeld 12"/>
          <p:cNvSpPr txBox="1"/>
          <p:nvPr/>
        </p:nvSpPr>
        <p:spPr>
          <a:xfrm>
            <a:off x="3203848" y="3284984"/>
            <a:ext cx="4104455" cy="648133"/>
          </a:xfrm>
          <a:prstGeom prst="rect">
            <a:avLst/>
          </a:prstGeom>
        </p:spPr>
        <p:style>
          <a:lnRef idx="3">
            <a:schemeClr val="lt1"/>
          </a:lnRef>
          <a:fillRef idx="1">
            <a:schemeClr val="accent6"/>
          </a:fillRef>
          <a:effectRef idx="1">
            <a:schemeClr val="accent6"/>
          </a:effectRef>
          <a:fontRef idx="minor">
            <a:schemeClr val="lt1"/>
          </a:fontRef>
        </p:style>
        <p:txBody>
          <a:bodyPr wrap="square" rtlCol="0" anchor="ctr" anchorCtr="1">
            <a:noAutofit/>
          </a:bodyPr>
          <a:lstStyle/>
          <a:p>
            <a:pPr lvl="0" algn="ctr"/>
            <a:r>
              <a:rPr lang="de-DE" sz="2000" dirty="0" smtClean="0">
                <a:latin typeface="Arial" panose="020B0604020202020204" pitchFamily="34" charset="0"/>
                <a:cs typeface="Arial" panose="020B0604020202020204" pitchFamily="34" charset="0"/>
              </a:rPr>
              <a:t>Umsetzung auf der Ebene der Schule </a:t>
            </a:r>
            <a:endParaRPr lang="de-DE" sz="2000" dirty="0">
              <a:latin typeface="Arial" panose="020B0604020202020204" pitchFamily="34" charset="0"/>
              <a:cs typeface="Arial" panose="020B0604020202020204" pitchFamily="34" charset="0"/>
            </a:endParaRPr>
          </a:p>
        </p:txBody>
      </p:sp>
      <p:sp>
        <p:nvSpPr>
          <p:cNvPr id="15" name="Textfeld 14"/>
          <p:cNvSpPr txBox="1"/>
          <p:nvPr/>
        </p:nvSpPr>
        <p:spPr>
          <a:xfrm>
            <a:off x="3203848" y="3933056"/>
            <a:ext cx="4104455" cy="648133"/>
          </a:xfrm>
          <a:prstGeom prst="rect">
            <a:avLst/>
          </a:prstGeom>
          <a:solidFill>
            <a:schemeClr val="accent6">
              <a:lumMod val="60000"/>
              <a:lumOff val="40000"/>
            </a:schemeClr>
          </a:solidFill>
        </p:spPr>
        <p:style>
          <a:lnRef idx="3">
            <a:schemeClr val="lt1"/>
          </a:lnRef>
          <a:fillRef idx="1">
            <a:schemeClr val="accent6"/>
          </a:fillRef>
          <a:effectRef idx="1">
            <a:schemeClr val="accent6"/>
          </a:effectRef>
          <a:fontRef idx="minor">
            <a:schemeClr val="lt1"/>
          </a:fontRef>
        </p:style>
        <p:txBody>
          <a:bodyPr wrap="square" rtlCol="0" anchor="ctr" anchorCtr="1">
            <a:noAutofit/>
          </a:bodyPr>
          <a:lstStyle/>
          <a:p>
            <a:pPr lvl="0" algn="ctr"/>
            <a:r>
              <a:rPr lang="de-DE" sz="2000" dirty="0">
                <a:latin typeface="Arial" panose="020B0604020202020204" pitchFamily="34" charset="0"/>
                <a:cs typeface="Arial" panose="020B0604020202020204" pitchFamily="34" charset="0"/>
              </a:rPr>
              <a:t>Fachbezogene Umsetzung</a:t>
            </a:r>
          </a:p>
        </p:txBody>
      </p:sp>
      <p:sp>
        <p:nvSpPr>
          <p:cNvPr id="16" name="Textfeld 15"/>
          <p:cNvSpPr txBox="1"/>
          <p:nvPr/>
        </p:nvSpPr>
        <p:spPr>
          <a:xfrm>
            <a:off x="3203848" y="4581128"/>
            <a:ext cx="4104455" cy="648133"/>
          </a:xfrm>
          <a:prstGeom prst="rect">
            <a:avLst/>
          </a:prstGeom>
          <a:solidFill>
            <a:schemeClr val="accent6">
              <a:lumMod val="40000"/>
              <a:lumOff val="60000"/>
            </a:schemeClr>
          </a:solidFill>
        </p:spPr>
        <p:style>
          <a:lnRef idx="3">
            <a:schemeClr val="lt1"/>
          </a:lnRef>
          <a:fillRef idx="1">
            <a:schemeClr val="accent6"/>
          </a:fillRef>
          <a:effectRef idx="1">
            <a:schemeClr val="accent6"/>
          </a:effectRef>
          <a:fontRef idx="minor">
            <a:schemeClr val="lt1"/>
          </a:fontRef>
        </p:style>
        <p:txBody>
          <a:bodyPr wrap="square" rtlCol="0" anchor="ctr" anchorCtr="1">
            <a:noAutofit/>
          </a:bodyPr>
          <a:lstStyle/>
          <a:p>
            <a:pPr lvl="0" algn="ctr"/>
            <a:r>
              <a:rPr lang="de-DE" sz="2000" dirty="0" smtClean="0">
                <a:solidFill>
                  <a:schemeClr val="tx1"/>
                </a:solidFill>
                <a:latin typeface="Arial" panose="020B0604020202020204" pitchFamily="34" charset="0"/>
                <a:cs typeface="Arial" panose="020B0604020202020204" pitchFamily="34" charset="0"/>
              </a:rPr>
              <a:t>Umsetzung übergreifender Themen</a:t>
            </a:r>
            <a:endParaRPr lang="de-DE" sz="2000" dirty="0">
              <a:solidFill>
                <a:schemeClr val="tx1"/>
              </a:solidFill>
              <a:latin typeface="Arial" panose="020B0604020202020204" pitchFamily="34" charset="0"/>
              <a:cs typeface="Arial" panose="020B0604020202020204" pitchFamily="34" charset="0"/>
            </a:endParaRPr>
          </a:p>
        </p:txBody>
      </p:sp>
      <p:sp>
        <p:nvSpPr>
          <p:cNvPr id="20" name="Abgerundetes Rechteck 19"/>
          <p:cNvSpPr/>
          <p:nvPr/>
        </p:nvSpPr>
        <p:spPr>
          <a:xfrm>
            <a:off x="251520" y="1700808"/>
            <a:ext cx="2016224" cy="3816424"/>
          </a:xfrm>
          <a:prstGeom prst="roundRect">
            <a:avLst/>
          </a:prstGeom>
          <a:solidFill>
            <a:srgbClr val="FFFFCC"/>
          </a:solidFill>
          <a:ln>
            <a:noFill/>
          </a:ln>
        </p:spPr>
        <p:style>
          <a:lnRef idx="1">
            <a:schemeClr val="accent6"/>
          </a:lnRef>
          <a:fillRef idx="2">
            <a:schemeClr val="accent6"/>
          </a:fillRef>
          <a:effectRef idx="1">
            <a:schemeClr val="accent6"/>
          </a:effectRef>
          <a:fontRef idx="minor">
            <a:schemeClr val="dk1"/>
          </a:fontRef>
        </p:style>
        <p:txBody>
          <a:bodyPr spcFirstLastPara="0" vert="horz" wrap="square" lIns="134533" tIns="100243" rIns="134533" bIns="100243" numCol="1" spcCol="1270" anchor="ctr" anchorCtr="0">
            <a:noAutofit/>
          </a:bodyPr>
          <a:lstStyle/>
          <a:p>
            <a:pPr algn="ctr" defTabSz="800100">
              <a:lnSpc>
                <a:spcPct val="90000"/>
              </a:lnSpc>
              <a:spcAft>
                <a:spcPct val="35000"/>
              </a:spcAft>
            </a:pPr>
            <a:endParaRPr lang="de-DE" sz="2000" dirty="0">
              <a:solidFill>
                <a:srgbClr val="000000"/>
              </a:solidFill>
              <a:latin typeface="Arial" charset="0"/>
              <a:cs typeface="Arial" charset="0"/>
            </a:endParaRPr>
          </a:p>
          <a:p>
            <a:pPr algn="ctr" defTabSz="800100">
              <a:lnSpc>
                <a:spcPct val="90000"/>
              </a:lnSpc>
              <a:spcAft>
                <a:spcPct val="35000"/>
              </a:spcAft>
            </a:pPr>
            <a:endParaRPr lang="de-DE" sz="2000" dirty="0">
              <a:solidFill>
                <a:srgbClr val="000000"/>
              </a:solidFill>
              <a:latin typeface="Arial" charset="0"/>
              <a:cs typeface="Arial" charset="0"/>
            </a:endParaRPr>
          </a:p>
          <a:p>
            <a:pPr algn="ctr" defTabSz="800100">
              <a:lnSpc>
                <a:spcPct val="90000"/>
              </a:lnSpc>
              <a:spcAft>
                <a:spcPct val="35000"/>
              </a:spcAft>
            </a:pPr>
            <a:r>
              <a:rPr lang="de-DE" sz="2000" dirty="0" smtClean="0">
                <a:solidFill>
                  <a:srgbClr val="000000"/>
                </a:solidFill>
                <a:latin typeface="Arial" charset="0"/>
                <a:cs typeface="Arial" charset="0"/>
              </a:rPr>
              <a:t>Bildungsplan-</a:t>
            </a:r>
          </a:p>
          <a:p>
            <a:pPr algn="ctr" defTabSz="800100">
              <a:lnSpc>
                <a:spcPct val="90000"/>
              </a:lnSpc>
              <a:spcAft>
                <a:spcPct val="35000"/>
              </a:spcAft>
            </a:pPr>
            <a:r>
              <a:rPr lang="de-DE" sz="2000" dirty="0" err="1" smtClean="0">
                <a:solidFill>
                  <a:srgbClr val="000000"/>
                </a:solidFill>
                <a:latin typeface="Arial" charset="0"/>
                <a:cs typeface="Arial" charset="0"/>
              </a:rPr>
              <a:t>reform</a:t>
            </a:r>
            <a:r>
              <a:rPr lang="de-DE" sz="2000" dirty="0" smtClean="0">
                <a:solidFill>
                  <a:srgbClr val="000000"/>
                </a:solidFill>
                <a:latin typeface="Arial" charset="0"/>
                <a:cs typeface="Arial" charset="0"/>
              </a:rPr>
              <a:t> </a:t>
            </a:r>
          </a:p>
          <a:p>
            <a:pPr algn="ctr" defTabSz="800100">
              <a:lnSpc>
                <a:spcPct val="90000"/>
              </a:lnSpc>
              <a:spcAft>
                <a:spcPct val="35000"/>
              </a:spcAft>
            </a:pPr>
            <a:r>
              <a:rPr lang="de-DE" sz="2000" dirty="0" smtClean="0">
                <a:solidFill>
                  <a:srgbClr val="000000"/>
                </a:solidFill>
                <a:latin typeface="Arial" charset="0"/>
                <a:cs typeface="Arial" charset="0"/>
              </a:rPr>
              <a:t>2016</a:t>
            </a:r>
            <a:endParaRPr lang="de-DE" sz="2000" dirty="0">
              <a:solidFill>
                <a:srgbClr val="000000"/>
              </a:solidFill>
              <a:latin typeface="Arial" charset="0"/>
              <a:cs typeface="Arial" charset="0"/>
            </a:endParaRPr>
          </a:p>
          <a:p>
            <a:pPr algn="ctr" defTabSz="800100">
              <a:lnSpc>
                <a:spcPct val="90000"/>
              </a:lnSpc>
              <a:spcAft>
                <a:spcPct val="35000"/>
              </a:spcAft>
            </a:pPr>
            <a:endParaRPr lang="de-DE" sz="2000" dirty="0">
              <a:solidFill>
                <a:srgbClr val="000000"/>
              </a:solidFill>
              <a:latin typeface="Arial" charset="0"/>
              <a:cs typeface="Arial" charset="0"/>
            </a:endParaRPr>
          </a:p>
          <a:p>
            <a:pPr algn="ctr" defTabSz="800100">
              <a:lnSpc>
                <a:spcPct val="90000"/>
              </a:lnSpc>
              <a:spcAft>
                <a:spcPct val="35000"/>
              </a:spcAft>
            </a:pPr>
            <a:endParaRPr lang="de-DE" sz="2000" dirty="0">
              <a:solidFill>
                <a:srgbClr val="000000"/>
              </a:solidFill>
              <a:latin typeface="Arial" charset="0"/>
              <a:cs typeface="Arial" charset="0"/>
            </a:endParaRPr>
          </a:p>
        </p:txBody>
      </p:sp>
      <p:grpSp>
        <p:nvGrpSpPr>
          <p:cNvPr id="8" name="Gruppieren 7"/>
          <p:cNvGrpSpPr/>
          <p:nvPr/>
        </p:nvGrpSpPr>
        <p:grpSpPr>
          <a:xfrm>
            <a:off x="2421234" y="1412776"/>
            <a:ext cx="5679157" cy="1440160"/>
            <a:chOff x="2195736" y="1983554"/>
            <a:chExt cx="4536504" cy="1731776"/>
          </a:xfrm>
          <a:effectLst>
            <a:outerShdw blurRad="50800" dist="38100" dir="2700000" algn="tl" rotWithShape="0">
              <a:prstClr val="black">
                <a:alpha val="40000"/>
              </a:prstClr>
            </a:outerShdw>
          </a:effectLst>
        </p:grpSpPr>
        <p:sp>
          <p:nvSpPr>
            <p:cNvPr id="10" name="Pfeil nach rechts 9"/>
            <p:cNvSpPr/>
            <p:nvPr/>
          </p:nvSpPr>
          <p:spPr>
            <a:xfrm>
              <a:off x="2195736" y="1983554"/>
              <a:ext cx="4536504" cy="1731776"/>
            </a:xfrm>
            <a:prstGeom prst="rightArrow">
              <a:avLst/>
            </a:prstGeom>
          </p:spPr>
          <p:style>
            <a:lnRef idx="3">
              <a:schemeClr val="accent2">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sp>
        <p:sp>
          <p:nvSpPr>
            <p:cNvPr id="21" name="Freihandform 20"/>
            <p:cNvSpPr/>
            <p:nvPr/>
          </p:nvSpPr>
          <p:spPr>
            <a:xfrm>
              <a:off x="2315118" y="2356076"/>
              <a:ext cx="3716919" cy="1024783"/>
            </a:xfrm>
            <a:custGeom>
              <a:avLst/>
              <a:gdLst>
                <a:gd name="connsiteX0" fmla="*/ 0 w 3716920"/>
                <a:gd name="connsiteY0" fmla="*/ 0 h 865888"/>
                <a:gd name="connsiteX1" fmla="*/ 3716920 w 3716920"/>
                <a:gd name="connsiteY1" fmla="*/ 0 h 865888"/>
                <a:gd name="connsiteX2" fmla="*/ 3716920 w 3716920"/>
                <a:gd name="connsiteY2" fmla="*/ 865888 h 865888"/>
                <a:gd name="connsiteX3" fmla="*/ 0 w 3716920"/>
                <a:gd name="connsiteY3" fmla="*/ 865888 h 865888"/>
                <a:gd name="connsiteX4" fmla="*/ 0 w 3716920"/>
                <a:gd name="connsiteY4" fmla="*/ 0 h 865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6920" h="865888">
                  <a:moveTo>
                    <a:pt x="0" y="0"/>
                  </a:moveTo>
                  <a:lnTo>
                    <a:pt x="3716920" y="0"/>
                  </a:lnTo>
                  <a:lnTo>
                    <a:pt x="3716920" y="865888"/>
                  </a:lnTo>
                  <a:lnTo>
                    <a:pt x="0" y="86588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162560" rIns="0" bIns="162560" numCol="1" spcCol="1270" anchor="ctr" anchorCtr="0">
              <a:noAutofit/>
            </a:bodyPr>
            <a:lstStyle/>
            <a:p>
              <a:pPr lvl="0" algn="ctr" defTabSz="711200">
                <a:lnSpc>
                  <a:spcPct val="90000"/>
                </a:lnSpc>
                <a:spcBef>
                  <a:spcPct val="0"/>
                </a:spcBef>
                <a:spcAft>
                  <a:spcPct val="35000"/>
                </a:spcAft>
              </a:pPr>
              <a:r>
                <a:rPr lang="de-DE" sz="2000" kern="1200" dirty="0" smtClean="0">
                  <a:latin typeface="Arial" panose="020B0604020202020204" pitchFamily="34" charset="0"/>
                  <a:cs typeface="Arial" panose="020B0604020202020204" pitchFamily="34" charset="0"/>
                </a:rPr>
                <a:t>Schulentwicklungsprozess</a:t>
              </a:r>
              <a:endParaRPr lang="de-DE" sz="2000" kern="1200" dirty="0"/>
            </a:p>
          </p:txBody>
        </p:sp>
      </p:grpSp>
      <p:grpSp>
        <p:nvGrpSpPr>
          <p:cNvPr id="17" name="Gruppieren 16"/>
          <p:cNvGrpSpPr/>
          <p:nvPr/>
        </p:nvGrpSpPr>
        <p:grpSpPr>
          <a:xfrm>
            <a:off x="7092280" y="4797152"/>
            <a:ext cx="1816101" cy="1035051"/>
            <a:chOff x="2484438" y="4292600"/>
            <a:chExt cx="1816101" cy="1035051"/>
          </a:xfrm>
        </p:grpSpPr>
        <p:sp>
          <p:nvSpPr>
            <p:cNvPr id="18" name="AutoShape 15"/>
            <p:cNvSpPr>
              <a:spLocks noChangeAspect="1" noChangeArrowheads="1" noTextEdit="1"/>
            </p:cNvSpPr>
            <p:nvPr/>
          </p:nvSpPr>
          <p:spPr bwMode="auto">
            <a:xfrm>
              <a:off x="2484438" y="4292600"/>
              <a:ext cx="1816100" cy="103505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9" name="Freeform 17"/>
            <p:cNvSpPr>
              <a:spLocks/>
            </p:cNvSpPr>
            <p:nvPr/>
          </p:nvSpPr>
          <p:spPr bwMode="auto">
            <a:xfrm>
              <a:off x="4025901" y="4649788"/>
              <a:ext cx="152400" cy="57150"/>
            </a:xfrm>
            <a:custGeom>
              <a:avLst/>
              <a:gdLst>
                <a:gd name="T0" fmla="*/ 193 w 193"/>
                <a:gd name="T1" fmla="*/ 63 h 72"/>
                <a:gd name="T2" fmla="*/ 193 w 193"/>
                <a:gd name="T3" fmla="*/ 0 h 72"/>
                <a:gd name="T4" fmla="*/ 0 w 193"/>
                <a:gd name="T5" fmla="*/ 4 h 72"/>
                <a:gd name="T6" fmla="*/ 4 w 193"/>
                <a:gd name="T7" fmla="*/ 21 h 72"/>
                <a:gd name="T8" fmla="*/ 6 w 193"/>
                <a:gd name="T9" fmla="*/ 37 h 72"/>
                <a:gd name="T10" fmla="*/ 7 w 193"/>
                <a:gd name="T11" fmla="*/ 55 h 72"/>
                <a:gd name="T12" fmla="*/ 10 w 193"/>
                <a:gd name="T13" fmla="*/ 72 h 72"/>
                <a:gd name="T14" fmla="*/ 193 w 193"/>
                <a:gd name="T15" fmla="*/ 63 h 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3" h="72">
                  <a:moveTo>
                    <a:pt x="193" y="63"/>
                  </a:moveTo>
                  <a:lnTo>
                    <a:pt x="193" y="0"/>
                  </a:lnTo>
                  <a:lnTo>
                    <a:pt x="0" y="4"/>
                  </a:lnTo>
                  <a:lnTo>
                    <a:pt x="4" y="21"/>
                  </a:lnTo>
                  <a:lnTo>
                    <a:pt x="6" y="37"/>
                  </a:lnTo>
                  <a:lnTo>
                    <a:pt x="7" y="55"/>
                  </a:lnTo>
                  <a:lnTo>
                    <a:pt x="10" y="72"/>
                  </a:lnTo>
                  <a:lnTo>
                    <a:pt x="193" y="63"/>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2" name="Freeform 18"/>
            <p:cNvSpPr>
              <a:spLocks/>
            </p:cNvSpPr>
            <p:nvPr/>
          </p:nvSpPr>
          <p:spPr bwMode="auto">
            <a:xfrm>
              <a:off x="2627784" y="4293096"/>
              <a:ext cx="1619250" cy="792163"/>
            </a:xfrm>
            <a:custGeom>
              <a:avLst/>
              <a:gdLst>
                <a:gd name="T0" fmla="*/ 1731 w 2038"/>
                <a:gd name="T1" fmla="*/ 301 h 999"/>
                <a:gd name="T2" fmla="*/ 1181 w 2038"/>
                <a:gd name="T3" fmla="*/ 290 h 999"/>
                <a:gd name="T4" fmla="*/ 1181 w 2038"/>
                <a:gd name="T5" fmla="*/ 48 h 999"/>
                <a:gd name="T6" fmla="*/ 371 w 2038"/>
                <a:gd name="T7" fmla="*/ 0 h 999"/>
                <a:gd name="T8" fmla="*/ 0 w 2038"/>
                <a:gd name="T9" fmla="*/ 312 h 999"/>
                <a:gd name="T10" fmla="*/ 0 w 2038"/>
                <a:gd name="T11" fmla="*/ 780 h 999"/>
                <a:gd name="T12" fmla="*/ 383 w 2038"/>
                <a:gd name="T13" fmla="*/ 999 h 999"/>
                <a:gd name="T14" fmla="*/ 1756 w 2038"/>
                <a:gd name="T15" fmla="*/ 788 h 999"/>
                <a:gd name="T16" fmla="*/ 2012 w 2038"/>
                <a:gd name="T17" fmla="*/ 749 h 999"/>
                <a:gd name="T18" fmla="*/ 2012 w 2038"/>
                <a:gd name="T19" fmla="*/ 352 h 999"/>
                <a:gd name="T20" fmla="*/ 2038 w 2038"/>
                <a:gd name="T21" fmla="*/ 352 h 999"/>
                <a:gd name="T22" fmla="*/ 2038 w 2038"/>
                <a:gd name="T23" fmla="*/ 308 h 999"/>
                <a:gd name="T24" fmla="*/ 1731 w 2038"/>
                <a:gd name="T25" fmla="*/ 301 h 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8" h="999">
                  <a:moveTo>
                    <a:pt x="1731" y="301"/>
                  </a:moveTo>
                  <a:lnTo>
                    <a:pt x="1181" y="290"/>
                  </a:lnTo>
                  <a:lnTo>
                    <a:pt x="1181" y="48"/>
                  </a:lnTo>
                  <a:lnTo>
                    <a:pt x="371" y="0"/>
                  </a:lnTo>
                  <a:lnTo>
                    <a:pt x="0" y="312"/>
                  </a:lnTo>
                  <a:lnTo>
                    <a:pt x="0" y="780"/>
                  </a:lnTo>
                  <a:lnTo>
                    <a:pt x="383" y="999"/>
                  </a:lnTo>
                  <a:lnTo>
                    <a:pt x="1756" y="788"/>
                  </a:lnTo>
                  <a:lnTo>
                    <a:pt x="2012" y="749"/>
                  </a:lnTo>
                  <a:lnTo>
                    <a:pt x="2012" y="352"/>
                  </a:lnTo>
                  <a:lnTo>
                    <a:pt x="2038" y="352"/>
                  </a:lnTo>
                  <a:lnTo>
                    <a:pt x="2038" y="308"/>
                  </a:lnTo>
                  <a:lnTo>
                    <a:pt x="1731" y="301"/>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3" name="Freeform 19"/>
            <p:cNvSpPr>
              <a:spLocks/>
            </p:cNvSpPr>
            <p:nvPr/>
          </p:nvSpPr>
          <p:spPr bwMode="auto">
            <a:xfrm>
              <a:off x="4022726" y="4791075"/>
              <a:ext cx="155575" cy="79375"/>
            </a:xfrm>
            <a:custGeom>
              <a:avLst/>
              <a:gdLst>
                <a:gd name="T0" fmla="*/ 196 w 196"/>
                <a:gd name="T1" fmla="*/ 76 h 99"/>
                <a:gd name="T2" fmla="*/ 196 w 196"/>
                <a:gd name="T3" fmla="*/ 0 h 99"/>
                <a:gd name="T4" fmla="*/ 13 w 196"/>
                <a:gd name="T5" fmla="*/ 13 h 99"/>
                <a:gd name="T6" fmla="*/ 10 w 196"/>
                <a:gd name="T7" fmla="*/ 35 h 99"/>
                <a:gd name="T8" fmla="*/ 8 w 196"/>
                <a:gd name="T9" fmla="*/ 55 h 99"/>
                <a:gd name="T10" fmla="*/ 5 w 196"/>
                <a:gd name="T11" fmla="*/ 77 h 99"/>
                <a:gd name="T12" fmla="*/ 0 w 196"/>
                <a:gd name="T13" fmla="*/ 99 h 99"/>
                <a:gd name="T14" fmla="*/ 196 w 196"/>
                <a:gd name="T15" fmla="*/ 76 h 9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6" h="99">
                  <a:moveTo>
                    <a:pt x="196" y="76"/>
                  </a:moveTo>
                  <a:lnTo>
                    <a:pt x="196" y="0"/>
                  </a:lnTo>
                  <a:lnTo>
                    <a:pt x="13" y="13"/>
                  </a:lnTo>
                  <a:lnTo>
                    <a:pt x="10" y="35"/>
                  </a:lnTo>
                  <a:lnTo>
                    <a:pt x="8" y="55"/>
                  </a:lnTo>
                  <a:lnTo>
                    <a:pt x="5" y="77"/>
                  </a:lnTo>
                  <a:lnTo>
                    <a:pt x="0" y="99"/>
                  </a:lnTo>
                  <a:lnTo>
                    <a:pt x="196" y="7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4" name="Freeform 20"/>
            <p:cNvSpPr>
              <a:spLocks/>
            </p:cNvSpPr>
            <p:nvPr/>
          </p:nvSpPr>
          <p:spPr bwMode="auto">
            <a:xfrm>
              <a:off x="3813176" y="4802188"/>
              <a:ext cx="219075" cy="92075"/>
            </a:xfrm>
            <a:custGeom>
              <a:avLst/>
              <a:gdLst>
                <a:gd name="T0" fmla="*/ 0 w 277"/>
                <a:gd name="T1" fmla="*/ 116 h 116"/>
                <a:gd name="T2" fmla="*/ 264 w 277"/>
                <a:gd name="T3" fmla="*/ 86 h 116"/>
                <a:gd name="T4" fmla="*/ 269 w 277"/>
                <a:gd name="T5" fmla="*/ 64 h 116"/>
                <a:gd name="T6" fmla="*/ 272 w 277"/>
                <a:gd name="T7" fmla="*/ 42 h 116"/>
                <a:gd name="T8" fmla="*/ 274 w 277"/>
                <a:gd name="T9" fmla="*/ 22 h 116"/>
                <a:gd name="T10" fmla="*/ 277 w 277"/>
                <a:gd name="T11" fmla="*/ 0 h 116"/>
                <a:gd name="T12" fmla="*/ 0 w 277"/>
                <a:gd name="T13" fmla="*/ 18 h 116"/>
                <a:gd name="T14" fmla="*/ 0 w 277"/>
                <a:gd name="T15" fmla="*/ 116 h 1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7" h="116">
                  <a:moveTo>
                    <a:pt x="0" y="116"/>
                  </a:moveTo>
                  <a:lnTo>
                    <a:pt x="264" y="86"/>
                  </a:lnTo>
                  <a:lnTo>
                    <a:pt x="269" y="64"/>
                  </a:lnTo>
                  <a:lnTo>
                    <a:pt x="272" y="42"/>
                  </a:lnTo>
                  <a:lnTo>
                    <a:pt x="274" y="22"/>
                  </a:lnTo>
                  <a:lnTo>
                    <a:pt x="277" y="0"/>
                  </a:lnTo>
                  <a:lnTo>
                    <a:pt x="0" y="18"/>
                  </a:lnTo>
                  <a:lnTo>
                    <a:pt x="0" y="11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5" name="Freeform 21"/>
            <p:cNvSpPr>
              <a:spLocks/>
            </p:cNvSpPr>
            <p:nvPr/>
          </p:nvSpPr>
          <p:spPr bwMode="auto">
            <a:xfrm>
              <a:off x="3594101" y="4652963"/>
              <a:ext cx="438150" cy="74613"/>
            </a:xfrm>
            <a:custGeom>
              <a:avLst/>
              <a:gdLst>
                <a:gd name="T0" fmla="*/ 0 w 553"/>
                <a:gd name="T1" fmla="*/ 94 h 94"/>
                <a:gd name="T2" fmla="*/ 553 w 553"/>
                <a:gd name="T3" fmla="*/ 68 h 94"/>
                <a:gd name="T4" fmla="*/ 550 w 553"/>
                <a:gd name="T5" fmla="*/ 51 h 94"/>
                <a:gd name="T6" fmla="*/ 549 w 553"/>
                <a:gd name="T7" fmla="*/ 33 h 94"/>
                <a:gd name="T8" fmla="*/ 547 w 553"/>
                <a:gd name="T9" fmla="*/ 17 h 94"/>
                <a:gd name="T10" fmla="*/ 543 w 553"/>
                <a:gd name="T11" fmla="*/ 0 h 94"/>
                <a:gd name="T12" fmla="*/ 0 w 553"/>
                <a:gd name="T13" fmla="*/ 10 h 94"/>
                <a:gd name="T14" fmla="*/ 0 w 553"/>
                <a:gd name="T15" fmla="*/ 94 h 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3" h="94">
                  <a:moveTo>
                    <a:pt x="0" y="94"/>
                  </a:moveTo>
                  <a:lnTo>
                    <a:pt x="553" y="68"/>
                  </a:lnTo>
                  <a:lnTo>
                    <a:pt x="550" y="51"/>
                  </a:lnTo>
                  <a:lnTo>
                    <a:pt x="549" y="33"/>
                  </a:lnTo>
                  <a:lnTo>
                    <a:pt x="547" y="17"/>
                  </a:lnTo>
                  <a:lnTo>
                    <a:pt x="543" y="0"/>
                  </a:lnTo>
                  <a:lnTo>
                    <a:pt x="0" y="10"/>
                  </a:lnTo>
                  <a:lnTo>
                    <a:pt x="0" y="9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6" name="Freeform 22"/>
            <p:cNvSpPr>
              <a:spLocks/>
            </p:cNvSpPr>
            <p:nvPr/>
          </p:nvSpPr>
          <p:spPr bwMode="auto">
            <a:xfrm>
              <a:off x="3608388" y="4937125"/>
              <a:ext cx="303213" cy="84138"/>
            </a:xfrm>
            <a:custGeom>
              <a:avLst/>
              <a:gdLst>
                <a:gd name="T0" fmla="*/ 0 w 384"/>
                <a:gd name="T1" fmla="*/ 39 h 106"/>
                <a:gd name="T2" fmla="*/ 179 w 384"/>
                <a:gd name="T3" fmla="*/ 106 h 106"/>
                <a:gd name="T4" fmla="*/ 384 w 384"/>
                <a:gd name="T5" fmla="*/ 66 h 106"/>
                <a:gd name="T6" fmla="*/ 384 w 384"/>
                <a:gd name="T7" fmla="*/ 32 h 106"/>
                <a:gd name="T8" fmla="*/ 257 w 384"/>
                <a:gd name="T9" fmla="*/ 0 h 106"/>
                <a:gd name="T10" fmla="*/ 0 w 384"/>
                <a:gd name="T11" fmla="*/ 39 h 106"/>
              </a:gdLst>
              <a:ahLst/>
              <a:cxnLst>
                <a:cxn ang="0">
                  <a:pos x="T0" y="T1"/>
                </a:cxn>
                <a:cxn ang="0">
                  <a:pos x="T2" y="T3"/>
                </a:cxn>
                <a:cxn ang="0">
                  <a:pos x="T4" y="T5"/>
                </a:cxn>
                <a:cxn ang="0">
                  <a:pos x="T6" y="T7"/>
                </a:cxn>
                <a:cxn ang="0">
                  <a:pos x="T8" y="T9"/>
                </a:cxn>
                <a:cxn ang="0">
                  <a:pos x="T10" y="T11"/>
                </a:cxn>
              </a:cxnLst>
              <a:rect l="0" t="0" r="r" b="b"/>
              <a:pathLst>
                <a:path w="384" h="106">
                  <a:moveTo>
                    <a:pt x="0" y="39"/>
                  </a:moveTo>
                  <a:lnTo>
                    <a:pt x="179" y="106"/>
                  </a:lnTo>
                  <a:lnTo>
                    <a:pt x="384" y="66"/>
                  </a:lnTo>
                  <a:lnTo>
                    <a:pt x="384" y="32"/>
                  </a:lnTo>
                  <a:lnTo>
                    <a:pt x="257" y="0"/>
                  </a:lnTo>
                  <a:lnTo>
                    <a:pt x="0" y="39"/>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7" name="Freeform 23"/>
            <p:cNvSpPr>
              <a:spLocks/>
            </p:cNvSpPr>
            <p:nvPr/>
          </p:nvSpPr>
          <p:spPr bwMode="auto">
            <a:xfrm>
              <a:off x="3675063" y="4819650"/>
              <a:ext cx="80963" cy="112713"/>
            </a:xfrm>
            <a:custGeom>
              <a:avLst/>
              <a:gdLst>
                <a:gd name="T0" fmla="*/ 0 w 103"/>
                <a:gd name="T1" fmla="*/ 141 h 141"/>
                <a:gd name="T2" fmla="*/ 0 w 103"/>
                <a:gd name="T3" fmla="*/ 4 h 141"/>
                <a:gd name="T4" fmla="*/ 103 w 103"/>
                <a:gd name="T5" fmla="*/ 0 h 141"/>
                <a:gd name="T6" fmla="*/ 103 w 103"/>
                <a:gd name="T7" fmla="*/ 129 h 141"/>
                <a:gd name="T8" fmla="*/ 0 w 103"/>
                <a:gd name="T9" fmla="*/ 141 h 141"/>
              </a:gdLst>
              <a:ahLst/>
              <a:cxnLst>
                <a:cxn ang="0">
                  <a:pos x="T0" y="T1"/>
                </a:cxn>
                <a:cxn ang="0">
                  <a:pos x="T2" y="T3"/>
                </a:cxn>
                <a:cxn ang="0">
                  <a:pos x="T4" y="T5"/>
                </a:cxn>
                <a:cxn ang="0">
                  <a:pos x="T6" y="T7"/>
                </a:cxn>
                <a:cxn ang="0">
                  <a:pos x="T8" y="T9"/>
                </a:cxn>
              </a:cxnLst>
              <a:rect l="0" t="0" r="r" b="b"/>
              <a:pathLst>
                <a:path w="103" h="141">
                  <a:moveTo>
                    <a:pt x="0" y="141"/>
                  </a:moveTo>
                  <a:lnTo>
                    <a:pt x="0" y="4"/>
                  </a:lnTo>
                  <a:lnTo>
                    <a:pt x="103" y="0"/>
                  </a:lnTo>
                  <a:lnTo>
                    <a:pt x="103" y="129"/>
                  </a:lnTo>
                  <a:lnTo>
                    <a:pt x="0" y="14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8" name="Rectangle 24"/>
            <p:cNvSpPr>
              <a:spLocks noChangeArrowheads="1"/>
            </p:cNvSpPr>
            <p:nvPr/>
          </p:nvSpPr>
          <p:spPr bwMode="auto">
            <a:xfrm>
              <a:off x="3711576" y="4808538"/>
              <a:ext cx="9525" cy="127000"/>
            </a:xfrm>
            <a:prstGeom prst="rect">
              <a:avLst/>
            </a:prstGeom>
            <a:solidFill>
              <a:schemeClr val="accent2"/>
            </a:solidFill>
            <a:ln w="9525">
              <a:noFill/>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9" name="Freeform 25"/>
            <p:cNvSpPr>
              <a:spLocks/>
            </p:cNvSpPr>
            <p:nvPr/>
          </p:nvSpPr>
          <p:spPr bwMode="auto">
            <a:xfrm>
              <a:off x="3683001" y="4837113"/>
              <a:ext cx="19050" cy="34925"/>
            </a:xfrm>
            <a:custGeom>
              <a:avLst/>
              <a:gdLst>
                <a:gd name="T0" fmla="*/ 23 w 23"/>
                <a:gd name="T1" fmla="*/ 40 h 42"/>
                <a:gd name="T2" fmla="*/ 23 w 23"/>
                <a:gd name="T3" fmla="*/ 0 h 42"/>
                <a:gd name="T4" fmla="*/ 0 w 23"/>
                <a:gd name="T5" fmla="*/ 2 h 42"/>
                <a:gd name="T6" fmla="*/ 0 w 23"/>
                <a:gd name="T7" fmla="*/ 42 h 42"/>
                <a:gd name="T8" fmla="*/ 23 w 23"/>
                <a:gd name="T9" fmla="*/ 40 h 42"/>
              </a:gdLst>
              <a:ahLst/>
              <a:cxnLst>
                <a:cxn ang="0">
                  <a:pos x="T0" y="T1"/>
                </a:cxn>
                <a:cxn ang="0">
                  <a:pos x="T2" y="T3"/>
                </a:cxn>
                <a:cxn ang="0">
                  <a:pos x="T4" y="T5"/>
                </a:cxn>
                <a:cxn ang="0">
                  <a:pos x="T6" y="T7"/>
                </a:cxn>
                <a:cxn ang="0">
                  <a:pos x="T8" y="T9"/>
                </a:cxn>
              </a:cxnLst>
              <a:rect l="0" t="0" r="r" b="b"/>
              <a:pathLst>
                <a:path w="23" h="42">
                  <a:moveTo>
                    <a:pt x="23" y="40"/>
                  </a:moveTo>
                  <a:lnTo>
                    <a:pt x="23" y="0"/>
                  </a:lnTo>
                  <a:lnTo>
                    <a:pt x="0" y="2"/>
                  </a:lnTo>
                  <a:lnTo>
                    <a:pt x="0" y="42"/>
                  </a:lnTo>
                  <a:lnTo>
                    <a:pt x="23" y="40"/>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30" name="Freeform 26"/>
            <p:cNvSpPr>
              <a:spLocks/>
            </p:cNvSpPr>
            <p:nvPr/>
          </p:nvSpPr>
          <p:spPr bwMode="auto">
            <a:xfrm>
              <a:off x="3686176" y="4886325"/>
              <a:ext cx="15875" cy="33338"/>
            </a:xfrm>
            <a:custGeom>
              <a:avLst/>
              <a:gdLst>
                <a:gd name="T0" fmla="*/ 21 w 21"/>
                <a:gd name="T1" fmla="*/ 40 h 42"/>
                <a:gd name="T2" fmla="*/ 21 w 21"/>
                <a:gd name="T3" fmla="*/ 0 h 42"/>
                <a:gd name="T4" fmla="*/ 0 w 21"/>
                <a:gd name="T5" fmla="*/ 2 h 42"/>
                <a:gd name="T6" fmla="*/ 0 w 21"/>
                <a:gd name="T7" fmla="*/ 42 h 42"/>
                <a:gd name="T8" fmla="*/ 21 w 21"/>
                <a:gd name="T9" fmla="*/ 40 h 42"/>
              </a:gdLst>
              <a:ahLst/>
              <a:cxnLst>
                <a:cxn ang="0">
                  <a:pos x="T0" y="T1"/>
                </a:cxn>
                <a:cxn ang="0">
                  <a:pos x="T2" y="T3"/>
                </a:cxn>
                <a:cxn ang="0">
                  <a:pos x="T4" y="T5"/>
                </a:cxn>
                <a:cxn ang="0">
                  <a:pos x="T6" y="T7"/>
                </a:cxn>
                <a:cxn ang="0">
                  <a:pos x="T8" y="T9"/>
                </a:cxn>
              </a:cxnLst>
              <a:rect l="0" t="0" r="r" b="b"/>
              <a:pathLst>
                <a:path w="21" h="42">
                  <a:moveTo>
                    <a:pt x="21" y="40"/>
                  </a:moveTo>
                  <a:lnTo>
                    <a:pt x="21" y="0"/>
                  </a:lnTo>
                  <a:lnTo>
                    <a:pt x="0" y="2"/>
                  </a:lnTo>
                  <a:lnTo>
                    <a:pt x="0" y="42"/>
                  </a:lnTo>
                  <a:lnTo>
                    <a:pt x="21" y="40"/>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31" name="Freeform 27"/>
            <p:cNvSpPr>
              <a:spLocks/>
            </p:cNvSpPr>
            <p:nvPr/>
          </p:nvSpPr>
          <p:spPr bwMode="auto">
            <a:xfrm>
              <a:off x="3732213" y="4837113"/>
              <a:ext cx="17463" cy="34925"/>
            </a:xfrm>
            <a:custGeom>
              <a:avLst/>
              <a:gdLst>
                <a:gd name="T0" fmla="*/ 22 w 22"/>
                <a:gd name="T1" fmla="*/ 40 h 42"/>
                <a:gd name="T2" fmla="*/ 22 w 22"/>
                <a:gd name="T3" fmla="*/ 0 h 42"/>
                <a:gd name="T4" fmla="*/ 0 w 22"/>
                <a:gd name="T5" fmla="*/ 2 h 42"/>
                <a:gd name="T6" fmla="*/ 0 w 22"/>
                <a:gd name="T7" fmla="*/ 42 h 42"/>
                <a:gd name="T8" fmla="*/ 22 w 22"/>
                <a:gd name="T9" fmla="*/ 40 h 42"/>
              </a:gdLst>
              <a:ahLst/>
              <a:cxnLst>
                <a:cxn ang="0">
                  <a:pos x="T0" y="T1"/>
                </a:cxn>
                <a:cxn ang="0">
                  <a:pos x="T2" y="T3"/>
                </a:cxn>
                <a:cxn ang="0">
                  <a:pos x="T4" y="T5"/>
                </a:cxn>
                <a:cxn ang="0">
                  <a:pos x="T6" y="T7"/>
                </a:cxn>
                <a:cxn ang="0">
                  <a:pos x="T8" y="T9"/>
                </a:cxn>
              </a:cxnLst>
              <a:rect l="0" t="0" r="r" b="b"/>
              <a:pathLst>
                <a:path w="22" h="42">
                  <a:moveTo>
                    <a:pt x="22" y="40"/>
                  </a:moveTo>
                  <a:lnTo>
                    <a:pt x="22" y="0"/>
                  </a:lnTo>
                  <a:lnTo>
                    <a:pt x="0" y="2"/>
                  </a:lnTo>
                  <a:lnTo>
                    <a:pt x="0" y="42"/>
                  </a:lnTo>
                  <a:lnTo>
                    <a:pt x="22" y="40"/>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32" name="Freeform 28"/>
            <p:cNvSpPr>
              <a:spLocks/>
            </p:cNvSpPr>
            <p:nvPr/>
          </p:nvSpPr>
          <p:spPr bwMode="auto">
            <a:xfrm>
              <a:off x="3732213" y="4883150"/>
              <a:ext cx="15875" cy="31750"/>
            </a:xfrm>
            <a:custGeom>
              <a:avLst/>
              <a:gdLst>
                <a:gd name="T0" fmla="*/ 21 w 21"/>
                <a:gd name="T1" fmla="*/ 38 h 41"/>
                <a:gd name="T2" fmla="*/ 21 w 21"/>
                <a:gd name="T3" fmla="*/ 0 h 41"/>
                <a:gd name="T4" fmla="*/ 0 w 21"/>
                <a:gd name="T5" fmla="*/ 1 h 41"/>
                <a:gd name="T6" fmla="*/ 0 w 21"/>
                <a:gd name="T7" fmla="*/ 41 h 41"/>
                <a:gd name="T8" fmla="*/ 21 w 21"/>
                <a:gd name="T9" fmla="*/ 38 h 41"/>
              </a:gdLst>
              <a:ahLst/>
              <a:cxnLst>
                <a:cxn ang="0">
                  <a:pos x="T0" y="T1"/>
                </a:cxn>
                <a:cxn ang="0">
                  <a:pos x="T2" y="T3"/>
                </a:cxn>
                <a:cxn ang="0">
                  <a:pos x="T4" y="T5"/>
                </a:cxn>
                <a:cxn ang="0">
                  <a:pos x="T6" y="T7"/>
                </a:cxn>
                <a:cxn ang="0">
                  <a:pos x="T8" y="T9"/>
                </a:cxn>
              </a:cxnLst>
              <a:rect l="0" t="0" r="r" b="b"/>
              <a:pathLst>
                <a:path w="21" h="41">
                  <a:moveTo>
                    <a:pt x="21" y="38"/>
                  </a:moveTo>
                  <a:lnTo>
                    <a:pt x="21" y="0"/>
                  </a:lnTo>
                  <a:lnTo>
                    <a:pt x="0" y="1"/>
                  </a:lnTo>
                  <a:lnTo>
                    <a:pt x="0" y="41"/>
                  </a:lnTo>
                  <a:lnTo>
                    <a:pt x="21" y="38"/>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33" name="Rectangle 29"/>
            <p:cNvSpPr>
              <a:spLocks noChangeArrowheads="1"/>
            </p:cNvSpPr>
            <p:nvPr/>
          </p:nvSpPr>
          <p:spPr bwMode="auto">
            <a:xfrm>
              <a:off x="3678238" y="4638675"/>
              <a:ext cx="25400" cy="103188"/>
            </a:xfrm>
            <a:prstGeom prst="rect">
              <a:avLst/>
            </a:prstGeom>
            <a:solidFill>
              <a:schemeClr val="accent2"/>
            </a:solidFill>
            <a:ln w="9525">
              <a:noFill/>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4" name="Rectangle 30"/>
            <p:cNvSpPr>
              <a:spLocks noChangeArrowheads="1"/>
            </p:cNvSpPr>
            <p:nvPr/>
          </p:nvSpPr>
          <p:spPr bwMode="auto">
            <a:xfrm>
              <a:off x="3789363" y="4632325"/>
              <a:ext cx="23813" cy="103188"/>
            </a:xfrm>
            <a:prstGeom prst="rect">
              <a:avLst/>
            </a:prstGeom>
            <a:solidFill>
              <a:schemeClr val="accent2"/>
            </a:solidFill>
            <a:ln w="9525">
              <a:noFill/>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5" name="Rectangle 31"/>
            <p:cNvSpPr>
              <a:spLocks noChangeArrowheads="1"/>
            </p:cNvSpPr>
            <p:nvPr/>
          </p:nvSpPr>
          <p:spPr bwMode="auto">
            <a:xfrm>
              <a:off x="3881438" y="4625975"/>
              <a:ext cx="23813" cy="101600"/>
            </a:xfrm>
            <a:prstGeom prst="rect">
              <a:avLst/>
            </a:prstGeom>
            <a:solidFill>
              <a:schemeClr val="accent2"/>
            </a:solidFill>
            <a:ln w="9525">
              <a:noFill/>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6" name="Rectangle 32"/>
            <p:cNvSpPr>
              <a:spLocks noChangeArrowheads="1"/>
            </p:cNvSpPr>
            <p:nvPr/>
          </p:nvSpPr>
          <p:spPr bwMode="auto">
            <a:xfrm>
              <a:off x="3970338" y="4625975"/>
              <a:ext cx="23813" cy="101600"/>
            </a:xfrm>
            <a:prstGeom prst="rect">
              <a:avLst/>
            </a:prstGeom>
            <a:solidFill>
              <a:schemeClr val="accent2"/>
            </a:solidFill>
            <a:ln w="9525">
              <a:noFill/>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7" name="Rectangle 33"/>
            <p:cNvSpPr>
              <a:spLocks noChangeArrowheads="1"/>
            </p:cNvSpPr>
            <p:nvPr/>
          </p:nvSpPr>
          <p:spPr bwMode="auto">
            <a:xfrm>
              <a:off x="4043363" y="4618038"/>
              <a:ext cx="25400" cy="103188"/>
            </a:xfrm>
            <a:prstGeom prst="rect">
              <a:avLst/>
            </a:prstGeom>
            <a:solidFill>
              <a:schemeClr val="accent2"/>
            </a:solidFill>
            <a:ln w="9525">
              <a:noFill/>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8" name="Rectangle 34"/>
            <p:cNvSpPr>
              <a:spLocks noChangeArrowheads="1"/>
            </p:cNvSpPr>
            <p:nvPr/>
          </p:nvSpPr>
          <p:spPr bwMode="auto">
            <a:xfrm>
              <a:off x="4117976" y="4610100"/>
              <a:ext cx="25400" cy="104775"/>
            </a:xfrm>
            <a:prstGeom prst="rect">
              <a:avLst/>
            </a:prstGeom>
            <a:solidFill>
              <a:schemeClr val="accent2"/>
            </a:solidFill>
            <a:ln w="9525">
              <a:noFill/>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9" name="Rectangle 35"/>
            <p:cNvSpPr>
              <a:spLocks noChangeArrowheads="1"/>
            </p:cNvSpPr>
            <p:nvPr/>
          </p:nvSpPr>
          <p:spPr bwMode="auto">
            <a:xfrm>
              <a:off x="3881438" y="4795838"/>
              <a:ext cx="23813" cy="101600"/>
            </a:xfrm>
            <a:prstGeom prst="rect">
              <a:avLst/>
            </a:prstGeom>
            <a:solidFill>
              <a:schemeClr val="accent2"/>
            </a:solidFill>
            <a:ln w="9525">
              <a:noFill/>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40" name="Rectangle 36"/>
            <p:cNvSpPr>
              <a:spLocks noChangeArrowheads="1"/>
            </p:cNvSpPr>
            <p:nvPr/>
          </p:nvSpPr>
          <p:spPr bwMode="auto">
            <a:xfrm>
              <a:off x="3970338" y="4795838"/>
              <a:ext cx="23813" cy="101600"/>
            </a:xfrm>
            <a:prstGeom prst="rect">
              <a:avLst/>
            </a:prstGeom>
            <a:solidFill>
              <a:schemeClr val="accent2"/>
            </a:solidFill>
            <a:ln w="9525">
              <a:noFill/>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41" name="Rectangle 37"/>
            <p:cNvSpPr>
              <a:spLocks noChangeArrowheads="1"/>
            </p:cNvSpPr>
            <p:nvPr/>
          </p:nvSpPr>
          <p:spPr bwMode="auto">
            <a:xfrm>
              <a:off x="4043363" y="4787900"/>
              <a:ext cx="25400" cy="103188"/>
            </a:xfrm>
            <a:prstGeom prst="rect">
              <a:avLst/>
            </a:prstGeom>
            <a:solidFill>
              <a:schemeClr val="accent2"/>
            </a:solidFill>
            <a:ln w="9525">
              <a:noFill/>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42" name="Rectangle 38"/>
            <p:cNvSpPr>
              <a:spLocks noChangeArrowheads="1"/>
            </p:cNvSpPr>
            <p:nvPr/>
          </p:nvSpPr>
          <p:spPr bwMode="auto">
            <a:xfrm>
              <a:off x="4117976" y="4781550"/>
              <a:ext cx="25400" cy="101600"/>
            </a:xfrm>
            <a:prstGeom prst="rect">
              <a:avLst/>
            </a:prstGeom>
            <a:solidFill>
              <a:schemeClr val="accent2"/>
            </a:solidFill>
            <a:ln w="9525">
              <a:noFill/>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43" name="Freeform 39"/>
            <p:cNvSpPr>
              <a:spLocks/>
            </p:cNvSpPr>
            <p:nvPr/>
          </p:nvSpPr>
          <p:spPr bwMode="auto">
            <a:xfrm>
              <a:off x="3662363" y="4941888"/>
              <a:ext cx="214313" cy="49213"/>
            </a:xfrm>
            <a:custGeom>
              <a:avLst/>
              <a:gdLst>
                <a:gd name="T0" fmla="*/ 271 w 271"/>
                <a:gd name="T1" fmla="*/ 32 h 62"/>
                <a:gd name="T2" fmla="*/ 111 w 271"/>
                <a:gd name="T3" fmla="*/ 62 h 62"/>
                <a:gd name="T4" fmla="*/ 0 w 271"/>
                <a:gd name="T5" fmla="*/ 22 h 62"/>
                <a:gd name="T6" fmla="*/ 158 w 271"/>
                <a:gd name="T7" fmla="*/ 0 h 62"/>
                <a:gd name="T8" fmla="*/ 271 w 271"/>
                <a:gd name="T9" fmla="*/ 32 h 62"/>
              </a:gdLst>
              <a:ahLst/>
              <a:cxnLst>
                <a:cxn ang="0">
                  <a:pos x="T0" y="T1"/>
                </a:cxn>
                <a:cxn ang="0">
                  <a:pos x="T2" y="T3"/>
                </a:cxn>
                <a:cxn ang="0">
                  <a:pos x="T4" y="T5"/>
                </a:cxn>
                <a:cxn ang="0">
                  <a:pos x="T6" y="T7"/>
                </a:cxn>
                <a:cxn ang="0">
                  <a:pos x="T8" y="T9"/>
                </a:cxn>
              </a:cxnLst>
              <a:rect l="0" t="0" r="r" b="b"/>
              <a:pathLst>
                <a:path w="271" h="62">
                  <a:moveTo>
                    <a:pt x="271" y="32"/>
                  </a:moveTo>
                  <a:lnTo>
                    <a:pt x="111" y="62"/>
                  </a:lnTo>
                  <a:lnTo>
                    <a:pt x="0" y="22"/>
                  </a:lnTo>
                  <a:lnTo>
                    <a:pt x="158" y="0"/>
                  </a:lnTo>
                  <a:lnTo>
                    <a:pt x="271" y="3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44" name="Freeform 40"/>
            <p:cNvSpPr>
              <a:spLocks/>
            </p:cNvSpPr>
            <p:nvPr/>
          </p:nvSpPr>
          <p:spPr bwMode="auto">
            <a:xfrm>
              <a:off x="4000501" y="4556125"/>
              <a:ext cx="192088" cy="17463"/>
            </a:xfrm>
            <a:custGeom>
              <a:avLst/>
              <a:gdLst>
                <a:gd name="T0" fmla="*/ 239 w 243"/>
                <a:gd name="T1" fmla="*/ 19 h 21"/>
                <a:gd name="T2" fmla="*/ 243 w 243"/>
                <a:gd name="T3" fmla="*/ 1 h 21"/>
                <a:gd name="T4" fmla="*/ 0 w 243"/>
                <a:gd name="T5" fmla="*/ 0 h 21"/>
                <a:gd name="T6" fmla="*/ 2 w 243"/>
                <a:gd name="T7" fmla="*/ 5 h 21"/>
                <a:gd name="T8" fmla="*/ 4 w 243"/>
                <a:gd name="T9" fmla="*/ 10 h 21"/>
                <a:gd name="T10" fmla="*/ 6 w 243"/>
                <a:gd name="T11" fmla="*/ 15 h 21"/>
                <a:gd name="T12" fmla="*/ 7 w 243"/>
                <a:gd name="T13" fmla="*/ 21 h 21"/>
                <a:gd name="T14" fmla="*/ 239 w 243"/>
                <a:gd name="T15" fmla="*/ 19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3" h="21">
                  <a:moveTo>
                    <a:pt x="239" y="19"/>
                  </a:moveTo>
                  <a:lnTo>
                    <a:pt x="243" y="1"/>
                  </a:lnTo>
                  <a:lnTo>
                    <a:pt x="0" y="0"/>
                  </a:lnTo>
                  <a:lnTo>
                    <a:pt x="2" y="5"/>
                  </a:lnTo>
                  <a:lnTo>
                    <a:pt x="4" y="10"/>
                  </a:lnTo>
                  <a:lnTo>
                    <a:pt x="6" y="15"/>
                  </a:lnTo>
                  <a:lnTo>
                    <a:pt x="7" y="21"/>
                  </a:lnTo>
                  <a:lnTo>
                    <a:pt x="239" y="1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45" name="Freeform 41"/>
            <p:cNvSpPr>
              <a:spLocks/>
            </p:cNvSpPr>
            <p:nvPr/>
          </p:nvSpPr>
          <p:spPr bwMode="auto">
            <a:xfrm>
              <a:off x="3568701" y="4554538"/>
              <a:ext cx="436563" cy="22225"/>
            </a:xfrm>
            <a:custGeom>
              <a:avLst/>
              <a:gdLst>
                <a:gd name="T0" fmla="*/ 0 w 549"/>
                <a:gd name="T1" fmla="*/ 28 h 28"/>
                <a:gd name="T2" fmla="*/ 549 w 549"/>
                <a:gd name="T3" fmla="*/ 25 h 28"/>
                <a:gd name="T4" fmla="*/ 548 w 549"/>
                <a:gd name="T5" fmla="*/ 19 h 28"/>
                <a:gd name="T6" fmla="*/ 546 w 549"/>
                <a:gd name="T7" fmla="*/ 14 h 28"/>
                <a:gd name="T8" fmla="*/ 544 w 549"/>
                <a:gd name="T9" fmla="*/ 9 h 28"/>
                <a:gd name="T10" fmla="*/ 542 w 549"/>
                <a:gd name="T11" fmla="*/ 4 h 28"/>
                <a:gd name="T12" fmla="*/ 0 w 549"/>
                <a:gd name="T13" fmla="*/ 0 h 28"/>
                <a:gd name="T14" fmla="*/ 0 w 549"/>
                <a:gd name="T15" fmla="*/ 28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9" h="28">
                  <a:moveTo>
                    <a:pt x="0" y="28"/>
                  </a:moveTo>
                  <a:lnTo>
                    <a:pt x="549" y="25"/>
                  </a:lnTo>
                  <a:lnTo>
                    <a:pt x="548" y="19"/>
                  </a:lnTo>
                  <a:lnTo>
                    <a:pt x="546" y="14"/>
                  </a:lnTo>
                  <a:lnTo>
                    <a:pt x="544" y="9"/>
                  </a:lnTo>
                  <a:lnTo>
                    <a:pt x="542" y="4"/>
                  </a:lnTo>
                  <a:lnTo>
                    <a:pt x="0" y="0"/>
                  </a:lnTo>
                  <a:lnTo>
                    <a:pt x="0" y="2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46" name="Freeform 42"/>
            <p:cNvSpPr>
              <a:spLocks/>
            </p:cNvSpPr>
            <p:nvPr/>
          </p:nvSpPr>
          <p:spPr bwMode="auto">
            <a:xfrm>
              <a:off x="3946526" y="4943475"/>
              <a:ext cx="354013" cy="122238"/>
            </a:xfrm>
            <a:custGeom>
              <a:avLst/>
              <a:gdLst>
                <a:gd name="T0" fmla="*/ 447 w 447"/>
                <a:gd name="T1" fmla="*/ 28 h 153"/>
                <a:gd name="T2" fmla="*/ 401 w 447"/>
                <a:gd name="T3" fmla="*/ 0 h 153"/>
                <a:gd name="T4" fmla="*/ 38 w 447"/>
                <a:gd name="T5" fmla="*/ 83 h 153"/>
                <a:gd name="T6" fmla="*/ 34 w 447"/>
                <a:gd name="T7" fmla="*/ 92 h 153"/>
                <a:gd name="T8" fmla="*/ 29 w 447"/>
                <a:gd name="T9" fmla="*/ 102 h 153"/>
                <a:gd name="T10" fmla="*/ 24 w 447"/>
                <a:gd name="T11" fmla="*/ 110 h 153"/>
                <a:gd name="T12" fmla="*/ 20 w 447"/>
                <a:gd name="T13" fmla="*/ 119 h 153"/>
                <a:gd name="T14" fmla="*/ 15 w 447"/>
                <a:gd name="T15" fmla="*/ 127 h 153"/>
                <a:gd name="T16" fmla="*/ 11 w 447"/>
                <a:gd name="T17" fmla="*/ 136 h 153"/>
                <a:gd name="T18" fmla="*/ 5 w 447"/>
                <a:gd name="T19" fmla="*/ 144 h 153"/>
                <a:gd name="T20" fmla="*/ 0 w 447"/>
                <a:gd name="T21" fmla="*/ 153 h 153"/>
                <a:gd name="T22" fmla="*/ 447 w 447"/>
                <a:gd name="T23" fmla="*/ 28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7" h="153">
                  <a:moveTo>
                    <a:pt x="447" y="28"/>
                  </a:moveTo>
                  <a:lnTo>
                    <a:pt x="401" y="0"/>
                  </a:lnTo>
                  <a:lnTo>
                    <a:pt x="38" y="83"/>
                  </a:lnTo>
                  <a:lnTo>
                    <a:pt x="34" y="92"/>
                  </a:lnTo>
                  <a:lnTo>
                    <a:pt x="29" y="102"/>
                  </a:lnTo>
                  <a:lnTo>
                    <a:pt x="24" y="110"/>
                  </a:lnTo>
                  <a:lnTo>
                    <a:pt x="20" y="119"/>
                  </a:lnTo>
                  <a:lnTo>
                    <a:pt x="15" y="127"/>
                  </a:lnTo>
                  <a:lnTo>
                    <a:pt x="11" y="136"/>
                  </a:lnTo>
                  <a:lnTo>
                    <a:pt x="5" y="144"/>
                  </a:lnTo>
                  <a:lnTo>
                    <a:pt x="0" y="153"/>
                  </a:lnTo>
                  <a:lnTo>
                    <a:pt x="447" y="28"/>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47" name="Freeform 43"/>
            <p:cNvSpPr>
              <a:spLocks/>
            </p:cNvSpPr>
            <p:nvPr/>
          </p:nvSpPr>
          <p:spPr bwMode="auto">
            <a:xfrm>
              <a:off x="2484438" y="4919663"/>
              <a:ext cx="1492250" cy="407988"/>
            </a:xfrm>
            <a:custGeom>
              <a:avLst/>
              <a:gdLst>
                <a:gd name="T0" fmla="*/ 100 w 1879"/>
                <a:gd name="T1" fmla="*/ 6 h 515"/>
                <a:gd name="T2" fmla="*/ 0 w 1879"/>
                <a:gd name="T3" fmla="*/ 0 h 515"/>
                <a:gd name="T4" fmla="*/ 649 w 1879"/>
                <a:gd name="T5" fmla="*/ 515 h 515"/>
                <a:gd name="T6" fmla="*/ 1841 w 1879"/>
                <a:gd name="T7" fmla="*/ 184 h 515"/>
                <a:gd name="T8" fmla="*/ 1846 w 1879"/>
                <a:gd name="T9" fmla="*/ 175 h 515"/>
                <a:gd name="T10" fmla="*/ 1852 w 1879"/>
                <a:gd name="T11" fmla="*/ 167 h 515"/>
                <a:gd name="T12" fmla="*/ 1856 w 1879"/>
                <a:gd name="T13" fmla="*/ 158 h 515"/>
                <a:gd name="T14" fmla="*/ 1861 w 1879"/>
                <a:gd name="T15" fmla="*/ 150 h 515"/>
                <a:gd name="T16" fmla="*/ 1865 w 1879"/>
                <a:gd name="T17" fmla="*/ 141 h 515"/>
                <a:gd name="T18" fmla="*/ 1870 w 1879"/>
                <a:gd name="T19" fmla="*/ 133 h 515"/>
                <a:gd name="T20" fmla="*/ 1875 w 1879"/>
                <a:gd name="T21" fmla="*/ 123 h 515"/>
                <a:gd name="T22" fmla="*/ 1879 w 1879"/>
                <a:gd name="T23" fmla="*/ 114 h 515"/>
                <a:gd name="T24" fmla="*/ 691 w 1879"/>
                <a:gd name="T25" fmla="*/ 384 h 515"/>
                <a:gd name="T26" fmla="*/ 100 w 1879"/>
                <a:gd name="T27" fmla="*/ 6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79" h="515">
                  <a:moveTo>
                    <a:pt x="100" y="6"/>
                  </a:moveTo>
                  <a:lnTo>
                    <a:pt x="0" y="0"/>
                  </a:lnTo>
                  <a:lnTo>
                    <a:pt x="649" y="515"/>
                  </a:lnTo>
                  <a:lnTo>
                    <a:pt x="1841" y="184"/>
                  </a:lnTo>
                  <a:lnTo>
                    <a:pt x="1846" y="175"/>
                  </a:lnTo>
                  <a:lnTo>
                    <a:pt x="1852" y="167"/>
                  </a:lnTo>
                  <a:lnTo>
                    <a:pt x="1856" y="158"/>
                  </a:lnTo>
                  <a:lnTo>
                    <a:pt x="1861" y="150"/>
                  </a:lnTo>
                  <a:lnTo>
                    <a:pt x="1865" y="141"/>
                  </a:lnTo>
                  <a:lnTo>
                    <a:pt x="1870" y="133"/>
                  </a:lnTo>
                  <a:lnTo>
                    <a:pt x="1875" y="123"/>
                  </a:lnTo>
                  <a:lnTo>
                    <a:pt x="1879" y="114"/>
                  </a:lnTo>
                  <a:lnTo>
                    <a:pt x="691" y="384"/>
                  </a:lnTo>
                  <a:lnTo>
                    <a:pt x="100" y="6"/>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48" name="Freeform 44"/>
            <p:cNvSpPr>
              <a:spLocks/>
            </p:cNvSpPr>
            <p:nvPr/>
          </p:nvSpPr>
          <p:spPr bwMode="auto">
            <a:xfrm>
              <a:off x="3773488" y="4992688"/>
              <a:ext cx="214313" cy="65088"/>
            </a:xfrm>
            <a:custGeom>
              <a:avLst/>
              <a:gdLst>
                <a:gd name="T0" fmla="*/ 0 w 268"/>
                <a:gd name="T1" fmla="*/ 27 h 81"/>
                <a:gd name="T2" fmla="*/ 140 w 268"/>
                <a:gd name="T3" fmla="*/ 81 h 81"/>
                <a:gd name="T4" fmla="*/ 268 w 268"/>
                <a:gd name="T5" fmla="*/ 41 h 81"/>
                <a:gd name="T6" fmla="*/ 134 w 268"/>
                <a:gd name="T7" fmla="*/ 0 h 81"/>
                <a:gd name="T8" fmla="*/ 0 w 268"/>
                <a:gd name="T9" fmla="*/ 27 h 81"/>
              </a:gdLst>
              <a:ahLst/>
              <a:cxnLst>
                <a:cxn ang="0">
                  <a:pos x="T0" y="T1"/>
                </a:cxn>
                <a:cxn ang="0">
                  <a:pos x="T2" y="T3"/>
                </a:cxn>
                <a:cxn ang="0">
                  <a:pos x="T4" y="T5"/>
                </a:cxn>
                <a:cxn ang="0">
                  <a:pos x="T6" y="T7"/>
                </a:cxn>
                <a:cxn ang="0">
                  <a:pos x="T8" y="T9"/>
                </a:cxn>
              </a:cxnLst>
              <a:rect l="0" t="0" r="r" b="b"/>
              <a:pathLst>
                <a:path w="268" h="81">
                  <a:moveTo>
                    <a:pt x="0" y="27"/>
                  </a:moveTo>
                  <a:lnTo>
                    <a:pt x="140" y="81"/>
                  </a:lnTo>
                  <a:lnTo>
                    <a:pt x="268" y="41"/>
                  </a:lnTo>
                  <a:lnTo>
                    <a:pt x="134" y="0"/>
                  </a:lnTo>
                  <a:lnTo>
                    <a:pt x="0" y="27"/>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49" name="Freeform 45"/>
            <p:cNvSpPr>
              <a:spLocks/>
            </p:cNvSpPr>
            <p:nvPr/>
          </p:nvSpPr>
          <p:spPr bwMode="auto">
            <a:xfrm>
              <a:off x="2960688" y="4395788"/>
              <a:ext cx="536575" cy="112713"/>
            </a:xfrm>
            <a:custGeom>
              <a:avLst/>
              <a:gdLst>
                <a:gd name="T0" fmla="*/ 0 w 677"/>
                <a:gd name="T1" fmla="*/ 0 h 143"/>
                <a:gd name="T2" fmla="*/ 0 w 677"/>
                <a:gd name="T3" fmla="*/ 143 h 143"/>
                <a:gd name="T4" fmla="*/ 677 w 677"/>
                <a:gd name="T5" fmla="*/ 134 h 143"/>
                <a:gd name="T6" fmla="*/ 677 w 677"/>
                <a:gd name="T7" fmla="*/ 36 h 143"/>
                <a:gd name="T8" fmla="*/ 0 w 677"/>
                <a:gd name="T9" fmla="*/ 0 h 143"/>
              </a:gdLst>
              <a:ahLst/>
              <a:cxnLst>
                <a:cxn ang="0">
                  <a:pos x="T0" y="T1"/>
                </a:cxn>
                <a:cxn ang="0">
                  <a:pos x="T2" y="T3"/>
                </a:cxn>
                <a:cxn ang="0">
                  <a:pos x="T4" y="T5"/>
                </a:cxn>
                <a:cxn ang="0">
                  <a:pos x="T6" y="T7"/>
                </a:cxn>
                <a:cxn ang="0">
                  <a:pos x="T8" y="T9"/>
                </a:cxn>
              </a:cxnLst>
              <a:rect l="0" t="0" r="r" b="b"/>
              <a:pathLst>
                <a:path w="677" h="143">
                  <a:moveTo>
                    <a:pt x="0" y="0"/>
                  </a:moveTo>
                  <a:lnTo>
                    <a:pt x="0" y="143"/>
                  </a:lnTo>
                  <a:lnTo>
                    <a:pt x="677" y="134"/>
                  </a:lnTo>
                  <a:lnTo>
                    <a:pt x="677" y="36"/>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50" name="Freeform 46"/>
            <p:cNvSpPr>
              <a:spLocks/>
            </p:cNvSpPr>
            <p:nvPr/>
          </p:nvSpPr>
          <p:spPr bwMode="auto">
            <a:xfrm>
              <a:off x="2960688" y="4621213"/>
              <a:ext cx="544513" cy="114300"/>
            </a:xfrm>
            <a:custGeom>
              <a:avLst/>
              <a:gdLst>
                <a:gd name="T0" fmla="*/ 0 w 686"/>
                <a:gd name="T1" fmla="*/ 0 h 143"/>
                <a:gd name="T2" fmla="*/ 0 w 686"/>
                <a:gd name="T3" fmla="*/ 143 h 143"/>
                <a:gd name="T4" fmla="*/ 686 w 686"/>
                <a:gd name="T5" fmla="*/ 111 h 143"/>
                <a:gd name="T6" fmla="*/ 686 w 686"/>
                <a:gd name="T7" fmla="*/ 14 h 143"/>
                <a:gd name="T8" fmla="*/ 0 w 686"/>
                <a:gd name="T9" fmla="*/ 0 h 143"/>
              </a:gdLst>
              <a:ahLst/>
              <a:cxnLst>
                <a:cxn ang="0">
                  <a:pos x="T0" y="T1"/>
                </a:cxn>
                <a:cxn ang="0">
                  <a:pos x="T2" y="T3"/>
                </a:cxn>
                <a:cxn ang="0">
                  <a:pos x="T4" y="T5"/>
                </a:cxn>
                <a:cxn ang="0">
                  <a:pos x="T6" y="T7"/>
                </a:cxn>
                <a:cxn ang="0">
                  <a:pos x="T8" y="T9"/>
                </a:cxn>
              </a:cxnLst>
              <a:rect l="0" t="0" r="r" b="b"/>
              <a:pathLst>
                <a:path w="686" h="143">
                  <a:moveTo>
                    <a:pt x="0" y="0"/>
                  </a:moveTo>
                  <a:lnTo>
                    <a:pt x="0" y="143"/>
                  </a:lnTo>
                  <a:lnTo>
                    <a:pt x="686" y="111"/>
                  </a:lnTo>
                  <a:lnTo>
                    <a:pt x="686" y="14"/>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51" name="Freeform 47"/>
            <p:cNvSpPr>
              <a:spLocks/>
            </p:cNvSpPr>
            <p:nvPr/>
          </p:nvSpPr>
          <p:spPr bwMode="auto">
            <a:xfrm>
              <a:off x="2960688" y="4835525"/>
              <a:ext cx="547688" cy="139700"/>
            </a:xfrm>
            <a:custGeom>
              <a:avLst/>
              <a:gdLst>
                <a:gd name="T0" fmla="*/ 0 w 691"/>
                <a:gd name="T1" fmla="*/ 36 h 178"/>
                <a:gd name="T2" fmla="*/ 0 w 691"/>
                <a:gd name="T3" fmla="*/ 178 h 178"/>
                <a:gd name="T4" fmla="*/ 691 w 691"/>
                <a:gd name="T5" fmla="*/ 97 h 178"/>
                <a:gd name="T6" fmla="*/ 691 w 691"/>
                <a:gd name="T7" fmla="*/ 0 h 178"/>
                <a:gd name="T8" fmla="*/ 0 w 691"/>
                <a:gd name="T9" fmla="*/ 36 h 178"/>
              </a:gdLst>
              <a:ahLst/>
              <a:cxnLst>
                <a:cxn ang="0">
                  <a:pos x="T0" y="T1"/>
                </a:cxn>
                <a:cxn ang="0">
                  <a:pos x="T2" y="T3"/>
                </a:cxn>
                <a:cxn ang="0">
                  <a:pos x="T4" y="T5"/>
                </a:cxn>
                <a:cxn ang="0">
                  <a:pos x="T6" y="T7"/>
                </a:cxn>
                <a:cxn ang="0">
                  <a:pos x="T8" y="T9"/>
                </a:cxn>
              </a:cxnLst>
              <a:rect l="0" t="0" r="r" b="b"/>
              <a:pathLst>
                <a:path w="691" h="178">
                  <a:moveTo>
                    <a:pt x="0" y="36"/>
                  </a:moveTo>
                  <a:lnTo>
                    <a:pt x="0" y="178"/>
                  </a:lnTo>
                  <a:lnTo>
                    <a:pt x="691" y="97"/>
                  </a:lnTo>
                  <a:lnTo>
                    <a:pt x="691" y="0"/>
                  </a:lnTo>
                  <a:lnTo>
                    <a:pt x="0" y="3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52" name="Rectangle 48"/>
            <p:cNvSpPr>
              <a:spLocks noChangeArrowheads="1"/>
            </p:cNvSpPr>
            <p:nvPr/>
          </p:nvSpPr>
          <p:spPr bwMode="auto">
            <a:xfrm>
              <a:off x="3081338" y="4384675"/>
              <a:ext cx="25400" cy="611188"/>
            </a:xfrm>
            <a:prstGeom prst="rect">
              <a:avLst/>
            </a:prstGeom>
            <a:solidFill>
              <a:schemeClr val="accent2"/>
            </a:solidFill>
            <a:ln w="9525">
              <a:noFill/>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53" name="Rectangle 49"/>
            <p:cNvSpPr>
              <a:spLocks noChangeArrowheads="1"/>
            </p:cNvSpPr>
            <p:nvPr/>
          </p:nvSpPr>
          <p:spPr bwMode="auto">
            <a:xfrm>
              <a:off x="3208338" y="4378325"/>
              <a:ext cx="25400" cy="611188"/>
            </a:xfrm>
            <a:prstGeom prst="rect">
              <a:avLst/>
            </a:prstGeom>
            <a:solidFill>
              <a:schemeClr val="accent2"/>
            </a:solidFill>
            <a:ln w="9525">
              <a:noFill/>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54" name="Rectangle 50"/>
            <p:cNvSpPr>
              <a:spLocks noChangeArrowheads="1"/>
            </p:cNvSpPr>
            <p:nvPr/>
          </p:nvSpPr>
          <p:spPr bwMode="auto">
            <a:xfrm>
              <a:off x="3317876" y="4373563"/>
              <a:ext cx="25400" cy="612775"/>
            </a:xfrm>
            <a:prstGeom prst="rect">
              <a:avLst/>
            </a:prstGeom>
            <a:solidFill>
              <a:schemeClr val="accent2"/>
            </a:solidFill>
            <a:ln w="9525">
              <a:noFill/>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55" name="Rectangle 51"/>
            <p:cNvSpPr>
              <a:spLocks noChangeArrowheads="1"/>
            </p:cNvSpPr>
            <p:nvPr/>
          </p:nvSpPr>
          <p:spPr bwMode="auto">
            <a:xfrm>
              <a:off x="3414713" y="4359275"/>
              <a:ext cx="22225" cy="612775"/>
            </a:xfrm>
            <a:prstGeom prst="rect">
              <a:avLst/>
            </a:prstGeom>
            <a:solidFill>
              <a:schemeClr val="accent2"/>
            </a:solidFill>
            <a:ln w="9525">
              <a:noFill/>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56" name="Freeform 52"/>
            <p:cNvSpPr>
              <a:spLocks/>
            </p:cNvSpPr>
            <p:nvPr/>
          </p:nvSpPr>
          <p:spPr bwMode="auto">
            <a:xfrm>
              <a:off x="2655888" y="4568825"/>
              <a:ext cx="236538" cy="452438"/>
            </a:xfrm>
            <a:custGeom>
              <a:avLst/>
              <a:gdLst>
                <a:gd name="T0" fmla="*/ 0 w 299"/>
                <a:gd name="T1" fmla="*/ 0 h 570"/>
                <a:gd name="T2" fmla="*/ 0 w 299"/>
                <a:gd name="T3" fmla="*/ 413 h 570"/>
                <a:gd name="T4" fmla="*/ 299 w 299"/>
                <a:gd name="T5" fmla="*/ 570 h 570"/>
                <a:gd name="T6" fmla="*/ 0 w 299"/>
                <a:gd name="T7" fmla="*/ 0 h 570"/>
              </a:gdLst>
              <a:ahLst/>
              <a:cxnLst>
                <a:cxn ang="0">
                  <a:pos x="T0" y="T1"/>
                </a:cxn>
                <a:cxn ang="0">
                  <a:pos x="T2" y="T3"/>
                </a:cxn>
                <a:cxn ang="0">
                  <a:pos x="T4" y="T5"/>
                </a:cxn>
                <a:cxn ang="0">
                  <a:pos x="T6" y="T7"/>
                </a:cxn>
              </a:cxnLst>
              <a:rect l="0" t="0" r="r" b="b"/>
              <a:pathLst>
                <a:path w="299" h="570">
                  <a:moveTo>
                    <a:pt x="0" y="0"/>
                  </a:moveTo>
                  <a:lnTo>
                    <a:pt x="0" y="413"/>
                  </a:lnTo>
                  <a:lnTo>
                    <a:pt x="299" y="570"/>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57" name="Rectangle 53"/>
            <p:cNvSpPr>
              <a:spLocks noChangeArrowheads="1"/>
            </p:cNvSpPr>
            <p:nvPr/>
          </p:nvSpPr>
          <p:spPr bwMode="auto">
            <a:xfrm>
              <a:off x="3614738" y="4344988"/>
              <a:ext cx="20638" cy="690563"/>
            </a:xfrm>
            <a:prstGeom prst="rect">
              <a:avLst/>
            </a:prstGeom>
            <a:solidFill>
              <a:schemeClr val="accent2"/>
            </a:solidFill>
            <a:ln w="9525">
              <a:noFill/>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58" name="Freeform 54"/>
            <p:cNvSpPr>
              <a:spLocks/>
            </p:cNvSpPr>
            <p:nvPr/>
          </p:nvSpPr>
          <p:spPr bwMode="auto">
            <a:xfrm>
              <a:off x="3629026" y="4351338"/>
              <a:ext cx="184150" cy="139700"/>
            </a:xfrm>
            <a:custGeom>
              <a:avLst/>
              <a:gdLst>
                <a:gd name="T0" fmla="*/ 0 w 232"/>
                <a:gd name="T1" fmla="*/ 19 h 176"/>
                <a:gd name="T2" fmla="*/ 4 w 232"/>
                <a:gd name="T3" fmla="*/ 17 h 176"/>
                <a:gd name="T4" fmla="*/ 16 w 232"/>
                <a:gd name="T5" fmla="*/ 14 h 176"/>
                <a:gd name="T6" fmla="*/ 32 w 232"/>
                <a:gd name="T7" fmla="*/ 8 h 176"/>
                <a:gd name="T8" fmla="*/ 51 w 232"/>
                <a:gd name="T9" fmla="*/ 2 h 176"/>
                <a:gd name="T10" fmla="*/ 72 w 232"/>
                <a:gd name="T11" fmla="*/ 0 h 176"/>
                <a:gd name="T12" fmla="*/ 93 w 232"/>
                <a:gd name="T13" fmla="*/ 1 h 176"/>
                <a:gd name="T14" fmla="*/ 109 w 232"/>
                <a:gd name="T15" fmla="*/ 7 h 176"/>
                <a:gd name="T16" fmla="*/ 121 w 232"/>
                <a:gd name="T17" fmla="*/ 19 h 176"/>
                <a:gd name="T18" fmla="*/ 131 w 232"/>
                <a:gd name="T19" fmla="*/ 33 h 176"/>
                <a:gd name="T20" fmla="*/ 146 w 232"/>
                <a:gd name="T21" fmla="*/ 42 h 176"/>
                <a:gd name="T22" fmla="*/ 162 w 232"/>
                <a:gd name="T23" fmla="*/ 48 h 176"/>
                <a:gd name="T24" fmla="*/ 179 w 232"/>
                <a:gd name="T25" fmla="*/ 49 h 176"/>
                <a:gd name="T26" fmla="*/ 195 w 232"/>
                <a:gd name="T27" fmla="*/ 47 h 176"/>
                <a:gd name="T28" fmla="*/ 212 w 232"/>
                <a:gd name="T29" fmla="*/ 42 h 176"/>
                <a:gd name="T30" fmla="*/ 224 w 232"/>
                <a:gd name="T31" fmla="*/ 37 h 176"/>
                <a:gd name="T32" fmla="*/ 232 w 232"/>
                <a:gd name="T33" fmla="*/ 29 h 176"/>
                <a:gd name="T34" fmla="*/ 223 w 232"/>
                <a:gd name="T35" fmla="*/ 162 h 176"/>
                <a:gd name="T36" fmla="*/ 221 w 232"/>
                <a:gd name="T37" fmla="*/ 163 h 176"/>
                <a:gd name="T38" fmla="*/ 213 w 232"/>
                <a:gd name="T39" fmla="*/ 168 h 176"/>
                <a:gd name="T40" fmla="*/ 201 w 232"/>
                <a:gd name="T41" fmla="*/ 173 h 176"/>
                <a:gd name="T42" fmla="*/ 186 w 232"/>
                <a:gd name="T43" fmla="*/ 175 h 176"/>
                <a:gd name="T44" fmla="*/ 168 w 232"/>
                <a:gd name="T45" fmla="*/ 176 h 176"/>
                <a:gd name="T46" fmla="*/ 148 w 232"/>
                <a:gd name="T47" fmla="*/ 171 h 176"/>
                <a:gd name="T48" fmla="*/ 127 w 232"/>
                <a:gd name="T49" fmla="*/ 160 h 176"/>
                <a:gd name="T50" fmla="*/ 107 w 232"/>
                <a:gd name="T51" fmla="*/ 140 h 176"/>
                <a:gd name="T52" fmla="*/ 89 w 232"/>
                <a:gd name="T53" fmla="*/ 125 h 176"/>
                <a:gd name="T54" fmla="*/ 72 w 232"/>
                <a:gd name="T55" fmla="*/ 120 h 176"/>
                <a:gd name="T56" fmla="*/ 55 w 232"/>
                <a:gd name="T57" fmla="*/ 120 h 176"/>
                <a:gd name="T58" fmla="*/ 39 w 232"/>
                <a:gd name="T59" fmla="*/ 125 h 176"/>
                <a:gd name="T60" fmla="*/ 25 w 232"/>
                <a:gd name="T61" fmla="*/ 132 h 176"/>
                <a:gd name="T62" fmla="*/ 15 w 232"/>
                <a:gd name="T63" fmla="*/ 140 h 176"/>
                <a:gd name="T64" fmla="*/ 7 w 232"/>
                <a:gd name="T65" fmla="*/ 146 h 176"/>
                <a:gd name="T66" fmla="*/ 4 w 232"/>
                <a:gd name="T67" fmla="*/ 148 h 176"/>
                <a:gd name="T68" fmla="*/ 0 w 232"/>
                <a:gd name="T69" fmla="*/ 19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2" h="176">
                  <a:moveTo>
                    <a:pt x="0" y="19"/>
                  </a:moveTo>
                  <a:lnTo>
                    <a:pt x="4" y="17"/>
                  </a:lnTo>
                  <a:lnTo>
                    <a:pt x="16" y="14"/>
                  </a:lnTo>
                  <a:lnTo>
                    <a:pt x="32" y="8"/>
                  </a:lnTo>
                  <a:lnTo>
                    <a:pt x="51" y="2"/>
                  </a:lnTo>
                  <a:lnTo>
                    <a:pt x="72" y="0"/>
                  </a:lnTo>
                  <a:lnTo>
                    <a:pt x="93" y="1"/>
                  </a:lnTo>
                  <a:lnTo>
                    <a:pt x="109" y="7"/>
                  </a:lnTo>
                  <a:lnTo>
                    <a:pt x="121" y="19"/>
                  </a:lnTo>
                  <a:lnTo>
                    <a:pt x="131" y="33"/>
                  </a:lnTo>
                  <a:lnTo>
                    <a:pt x="146" y="42"/>
                  </a:lnTo>
                  <a:lnTo>
                    <a:pt x="162" y="48"/>
                  </a:lnTo>
                  <a:lnTo>
                    <a:pt x="179" y="49"/>
                  </a:lnTo>
                  <a:lnTo>
                    <a:pt x="195" y="47"/>
                  </a:lnTo>
                  <a:lnTo>
                    <a:pt x="212" y="42"/>
                  </a:lnTo>
                  <a:lnTo>
                    <a:pt x="224" y="37"/>
                  </a:lnTo>
                  <a:lnTo>
                    <a:pt x="232" y="29"/>
                  </a:lnTo>
                  <a:lnTo>
                    <a:pt x="223" y="162"/>
                  </a:lnTo>
                  <a:lnTo>
                    <a:pt x="221" y="163"/>
                  </a:lnTo>
                  <a:lnTo>
                    <a:pt x="213" y="168"/>
                  </a:lnTo>
                  <a:lnTo>
                    <a:pt x="201" y="173"/>
                  </a:lnTo>
                  <a:lnTo>
                    <a:pt x="186" y="175"/>
                  </a:lnTo>
                  <a:lnTo>
                    <a:pt x="168" y="176"/>
                  </a:lnTo>
                  <a:lnTo>
                    <a:pt x="148" y="171"/>
                  </a:lnTo>
                  <a:lnTo>
                    <a:pt x="127" y="160"/>
                  </a:lnTo>
                  <a:lnTo>
                    <a:pt x="107" y="140"/>
                  </a:lnTo>
                  <a:lnTo>
                    <a:pt x="89" y="125"/>
                  </a:lnTo>
                  <a:lnTo>
                    <a:pt x="72" y="120"/>
                  </a:lnTo>
                  <a:lnTo>
                    <a:pt x="55" y="120"/>
                  </a:lnTo>
                  <a:lnTo>
                    <a:pt x="39" y="125"/>
                  </a:lnTo>
                  <a:lnTo>
                    <a:pt x="25" y="132"/>
                  </a:lnTo>
                  <a:lnTo>
                    <a:pt x="15" y="140"/>
                  </a:lnTo>
                  <a:lnTo>
                    <a:pt x="7" y="146"/>
                  </a:lnTo>
                  <a:lnTo>
                    <a:pt x="4" y="148"/>
                  </a:lnTo>
                  <a:lnTo>
                    <a:pt x="0" y="19"/>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59" name="Freeform 55"/>
            <p:cNvSpPr>
              <a:spLocks/>
            </p:cNvSpPr>
            <p:nvPr/>
          </p:nvSpPr>
          <p:spPr bwMode="auto">
            <a:xfrm>
              <a:off x="3608388" y="4321175"/>
              <a:ext cx="34925" cy="34925"/>
            </a:xfrm>
            <a:custGeom>
              <a:avLst/>
              <a:gdLst>
                <a:gd name="T0" fmla="*/ 22 w 44"/>
                <a:gd name="T1" fmla="*/ 44 h 44"/>
                <a:gd name="T2" fmla="*/ 31 w 44"/>
                <a:gd name="T3" fmla="*/ 42 h 44"/>
                <a:gd name="T4" fmla="*/ 38 w 44"/>
                <a:gd name="T5" fmla="*/ 38 h 44"/>
                <a:gd name="T6" fmla="*/ 43 w 44"/>
                <a:gd name="T7" fmla="*/ 31 h 44"/>
                <a:gd name="T8" fmla="*/ 44 w 44"/>
                <a:gd name="T9" fmla="*/ 22 h 44"/>
                <a:gd name="T10" fmla="*/ 43 w 44"/>
                <a:gd name="T11" fmla="*/ 13 h 44"/>
                <a:gd name="T12" fmla="*/ 38 w 44"/>
                <a:gd name="T13" fmla="*/ 6 h 44"/>
                <a:gd name="T14" fmla="*/ 31 w 44"/>
                <a:gd name="T15" fmla="*/ 1 h 44"/>
                <a:gd name="T16" fmla="*/ 22 w 44"/>
                <a:gd name="T17" fmla="*/ 0 h 44"/>
                <a:gd name="T18" fmla="*/ 13 w 44"/>
                <a:gd name="T19" fmla="*/ 1 h 44"/>
                <a:gd name="T20" fmla="*/ 6 w 44"/>
                <a:gd name="T21" fmla="*/ 6 h 44"/>
                <a:gd name="T22" fmla="*/ 1 w 44"/>
                <a:gd name="T23" fmla="*/ 13 h 44"/>
                <a:gd name="T24" fmla="*/ 0 w 44"/>
                <a:gd name="T25" fmla="*/ 22 h 44"/>
                <a:gd name="T26" fmla="*/ 1 w 44"/>
                <a:gd name="T27" fmla="*/ 31 h 44"/>
                <a:gd name="T28" fmla="*/ 6 w 44"/>
                <a:gd name="T29" fmla="*/ 38 h 44"/>
                <a:gd name="T30" fmla="*/ 13 w 44"/>
                <a:gd name="T31" fmla="*/ 42 h 44"/>
                <a:gd name="T32" fmla="*/ 22 w 44"/>
                <a:gd name="T33"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4" h="44">
                  <a:moveTo>
                    <a:pt x="22" y="44"/>
                  </a:moveTo>
                  <a:lnTo>
                    <a:pt x="31" y="42"/>
                  </a:lnTo>
                  <a:lnTo>
                    <a:pt x="38" y="38"/>
                  </a:lnTo>
                  <a:lnTo>
                    <a:pt x="43" y="31"/>
                  </a:lnTo>
                  <a:lnTo>
                    <a:pt x="44" y="22"/>
                  </a:lnTo>
                  <a:lnTo>
                    <a:pt x="43" y="13"/>
                  </a:lnTo>
                  <a:lnTo>
                    <a:pt x="38" y="6"/>
                  </a:lnTo>
                  <a:lnTo>
                    <a:pt x="31" y="1"/>
                  </a:lnTo>
                  <a:lnTo>
                    <a:pt x="22" y="0"/>
                  </a:lnTo>
                  <a:lnTo>
                    <a:pt x="13" y="1"/>
                  </a:lnTo>
                  <a:lnTo>
                    <a:pt x="6" y="6"/>
                  </a:lnTo>
                  <a:lnTo>
                    <a:pt x="1" y="13"/>
                  </a:lnTo>
                  <a:lnTo>
                    <a:pt x="0" y="22"/>
                  </a:lnTo>
                  <a:lnTo>
                    <a:pt x="1" y="31"/>
                  </a:lnTo>
                  <a:lnTo>
                    <a:pt x="6" y="38"/>
                  </a:lnTo>
                  <a:lnTo>
                    <a:pt x="13" y="42"/>
                  </a:lnTo>
                  <a:lnTo>
                    <a:pt x="22" y="44"/>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60" name="Freeform 56"/>
            <p:cNvSpPr>
              <a:spLocks/>
            </p:cNvSpPr>
            <p:nvPr/>
          </p:nvSpPr>
          <p:spPr bwMode="auto">
            <a:xfrm>
              <a:off x="3425826" y="5021263"/>
              <a:ext cx="53975" cy="76200"/>
            </a:xfrm>
            <a:custGeom>
              <a:avLst/>
              <a:gdLst>
                <a:gd name="T0" fmla="*/ 53 w 68"/>
                <a:gd name="T1" fmla="*/ 92 h 97"/>
                <a:gd name="T2" fmla="*/ 52 w 68"/>
                <a:gd name="T3" fmla="*/ 88 h 97"/>
                <a:gd name="T4" fmla="*/ 51 w 68"/>
                <a:gd name="T5" fmla="*/ 75 h 97"/>
                <a:gd name="T6" fmla="*/ 47 w 68"/>
                <a:gd name="T7" fmla="*/ 59 h 97"/>
                <a:gd name="T8" fmla="*/ 44 w 68"/>
                <a:gd name="T9" fmla="*/ 44 h 97"/>
                <a:gd name="T10" fmla="*/ 38 w 68"/>
                <a:gd name="T11" fmla="*/ 32 h 97"/>
                <a:gd name="T12" fmla="*/ 31 w 68"/>
                <a:gd name="T13" fmla="*/ 30 h 97"/>
                <a:gd name="T14" fmla="*/ 22 w 68"/>
                <a:gd name="T15" fmla="*/ 40 h 97"/>
                <a:gd name="T16" fmla="*/ 13 w 68"/>
                <a:gd name="T17" fmla="*/ 67 h 97"/>
                <a:gd name="T18" fmla="*/ 0 w 68"/>
                <a:gd name="T19" fmla="*/ 63 h 97"/>
                <a:gd name="T20" fmla="*/ 2 w 68"/>
                <a:gd name="T21" fmla="*/ 57 h 97"/>
                <a:gd name="T22" fmla="*/ 7 w 68"/>
                <a:gd name="T23" fmla="*/ 42 h 97"/>
                <a:gd name="T24" fmla="*/ 15 w 68"/>
                <a:gd name="T25" fmla="*/ 22 h 97"/>
                <a:gd name="T26" fmla="*/ 24 w 68"/>
                <a:gd name="T27" fmla="*/ 7 h 97"/>
                <a:gd name="T28" fmla="*/ 36 w 68"/>
                <a:gd name="T29" fmla="*/ 0 h 97"/>
                <a:gd name="T30" fmla="*/ 47 w 68"/>
                <a:gd name="T31" fmla="*/ 9 h 97"/>
                <a:gd name="T32" fmla="*/ 58 w 68"/>
                <a:gd name="T33" fmla="*/ 39 h 97"/>
                <a:gd name="T34" fmla="*/ 68 w 68"/>
                <a:gd name="T35" fmla="*/ 97 h 97"/>
                <a:gd name="T36" fmla="*/ 53 w 68"/>
                <a:gd name="T37" fmla="*/ 92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8" h="97">
                  <a:moveTo>
                    <a:pt x="53" y="92"/>
                  </a:moveTo>
                  <a:lnTo>
                    <a:pt x="52" y="88"/>
                  </a:lnTo>
                  <a:lnTo>
                    <a:pt x="51" y="75"/>
                  </a:lnTo>
                  <a:lnTo>
                    <a:pt x="47" y="59"/>
                  </a:lnTo>
                  <a:lnTo>
                    <a:pt x="44" y="44"/>
                  </a:lnTo>
                  <a:lnTo>
                    <a:pt x="38" y="32"/>
                  </a:lnTo>
                  <a:lnTo>
                    <a:pt x="31" y="30"/>
                  </a:lnTo>
                  <a:lnTo>
                    <a:pt x="22" y="40"/>
                  </a:lnTo>
                  <a:lnTo>
                    <a:pt x="13" y="67"/>
                  </a:lnTo>
                  <a:lnTo>
                    <a:pt x="0" y="63"/>
                  </a:lnTo>
                  <a:lnTo>
                    <a:pt x="2" y="57"/>
                  </a:lnTo>
                  <a:lnTo>
                    <a:pt x="7" y="42"/>
                  </a:lnTo>
                  <a:lnTo>
                    <a:pt x="15" y="22"/>
                  </a:lnTo>
                  <a:lnTo>
                    <a:pt x="24" y="7"/>
                  </a:lnTo>
                  <a:lnTo>
                    <a:pt x="36" y="0"/>
                  </a:lnTo>
                  <a:lnTo>
                    <a:pt x="47" y="9"/>
                  </a:lnTo>
                  <a:lnTo>
                    <a:pt x="58" y="39"/>
                  </a:lnTo>
                  <a:lnTo>
                    <a:pt x="68" y="97"/>
                  </a:lnTo>
                  <a:lnTo>
                    <a:pt x="53" y="92"/>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61" name="Freeform 57"/>
            <p:cNvSpPr>
              <a:spLocks/>
            </p:cNvSpPr>
            <p:nvPr/>
          </p:nvSpPr>
          <p:spPr bwMode="auto">
            <a:xfrm>
              <a:off x="3382963" y="5029200"/>
              <a:ext cx="53975" cy="77788"/>
            </a:xfrm>
            <a:custGeom>
              <a:avLst/>
              <a:gdLst>
                <a:gd name="T0" fmla="*/ 54 w 69"/>
                <a:gd name="T1" fmla="*/ 94 h 97"/>
                <a:gd name="T2" fmla="*/ 54 w 69"/>
                <a:gd name="T3" fmla="*/ 89 h 97"/>
                <a:gd name="T4" fmla="*/ 52 w 69"/>
                <a:gd name="T5" fmla="*/ 76 h 97"/>
                <a:gd name="T6" fmla="*/ 48 w 69"/>
                <a:gd name="T7" fmla="*/ 60 h 97"/>
                <a:gd name="T8" fmla="*/ 45 w 69"/>
                <a:gd name="T9" fmla="*/ 45 h 97"/>
                <a:gd name="T10" fmla="*/ 39 w 69"/>
                <a:gd name="T11" fmla="*/ 34 h 97"/>
                <a:gd name="T12" fmla="*/ 32 w 69"/>
                <a:gd name="T13" fmla="*/ 32 h 97"/>
                <a:gd name="T14" fmla="*/ 23 w 69"/>
                <a:gd name="T15" fmla="*/ 42 h 97"/>
                <a:gd name="T16" fmla="*/ 13 w 69"/>
                <a:gd name="T17" fmla="*/ 68 h 97"/>
                <a:gd name="T18" fmla="*/ 0 w 69"/>
                <a:gd name="T19" fmla="*/ 65 h 97"/>
                <a:gd name="T20" fmla="*/ 2 w 69"/>
                <a:gd name="T21" fmla="*/ 58 h 97"/>
                <a:gd name="T22" fmla="*/ 7 w 69"/>
                <a:gd name="T23" fmla="*/ 42 h 97"/>
                <a:gd name="T24" fmla="*/ 15 w 69"/>
                <a:gd name="T25" fmla="*/ 24 h 97"/>
                <a:gd name="T26" fmla="*/ 25 w 69"/>
                <a:gd name="T27" fmla="*/ 7 h 97"/>
                <a:gd name="T28" fmla="*/ 37 w 69"/>
                <a:gd name="T29" fmla="*/ 0 h 97"/>
                <a:gd name="T30" fmla="*/ 48 w 69"/>
                <a:gd name="T31" fmla="*/ 9 h 97"/>
                <a:gd name="T32" fmla="*/ 59 w 69"/>
                <a:gd name="T33" fmla="*/ 40 h 97"/>
                <a:gd name="T34" fmla="*/ 69 w 69"/>
                <a:gd name="T35" fmla="*/ 97 h 97"/>
                <a:gd name="T36" fmla="*/ 54 w 69"/>
                <a:gd name="T37" fmla="*/ 9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9" h="97">
                  <a:moveTo>
                    <a:pt x="54" y="94"/>
                  </a:moveTo>
                  <a:lnTo>
                    <a:pt x="54" y="89"/>
                  </a:lnTo>
                  <a:lnTo>
                    <a:pt x="52" y="76"/>
                  </a:lnTo>
                  <a:lnTo>
                    <a:pt x="48" y="60"/>
                  </a:lnTo>
                  <a:lnTo>
                    <a:pt x="45" y="45"/>
                  </a:lnTo>
                  <a:lnTo>
                    <a:pt x="39" y="34"/>
                  </a:lnTo>
                  <a:lnTo>
                    <a:pt x="32" y="32"/>
                  </a:lnTo>
                  <a:lnTo>
                    <a:pt x="23" y="42"/>
                  </a:lnTo>
                  <a:lnTo>
                    <a:pt x="13" y="68"/>
                  </a:lnTo>
                  <a:lnTo>
                    <a:pt x="0" y="65"/>
                  </a:lnTo>
                  <a:lnTo>
                    <a:pt x="2" y="58"/>
                  </a:lnTo>
                  <a:lnTo>
                    <a:pt x="7" y="42"/>
                  </a:lnTo>
                  <a:lnTo>
                    <a:pt x="15" y="24"/>
                  </a:lnTo>
                  <a:lnTo>
                    <a:pt x="25" y="7"/>
                  </a:lnTo>
                  <a:lnTo>
                    <a:pt x="37" y="0"/>
                  </a:lnTo>
                  <a:lnTo>
                    <a:pt x="48" y="9"/>
                  </a:lnTo>
                  <a:lnTo>
                    <a:pt x="59" y="40"/>
                  </a:lnTo>
                  <a:lnTo>
                    <a:pt x="69" y="97"/>
                  </a:lnTo>
                  <a:lnTo>
                    <a:pt x="54" y="94"/>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62" name="Freeform 58"/>
            <p:cNvSpPr>
              <a:spLocks/>
            </p:cNvSpPr>
            <p:nvPr/>
          </p:nvSpPr>
          <p:spPr bwMode="auto">
            <a:xfrm>
              <a:off x="3340101" y="5038725"/>
              <a:ext cx="57150" cy="76200"/>
            </a:xfrm>
            <a:custGeom>
              <a:avLst/>
              <a:gdLst>
                <a:gd name="T0" fmla="*/ 54 w 71"/>
                <a:gd name="T1" fmla="*/ 92 h 97"/>
                <a:gd name="T2" fmla="*/ 53 w 71"/>
                <a:gd name="T3" fmla="*/ 88 h 97"/>
                <a:gd name="T4" fmla="*/ 52 w 71"/>
                <a:gd name="T5" fmla="*/ 75 h 97"/>
                <a:gd name="T6" fmla="*/ 48 w 71"/>
                <a:gd name="T7" fmla="*/ 59 h 97"/>
                <a:gd name="T8" fmla="*/ 44 w 71"/>
                <a:gd name="T9" fmla="*/ 44 h 97"/>
                <a:gd name="T10" fmla="*/ 38 w 71"/>
                <a:gd name="T11" fmla="*/ 32 h 97"/>
                <a:gd name="T12" fmla="*/ 31 w 71"/>
                <a:gd name="T13" fmla="*/ 30 h 97"/>
                <a:gd name="T14" fmla="*/ 23 w 71"/>
                <a:gd name="T15" fmla="*/ 40 h 97"/>
                <a:gd name="T16" fmla="*/ 13 w 71"/>
                <a:gd name="T17" fmla="*/ 67 h 97"/>
                <a:gd name="T18" fmla="*/ 0 w 71"/>
                <a:gd name="T19" fmla="*/ 63 h 97"/>
                <a:gd name="T20" fmla="*/ 2 w 71"/>
                <a:gd name="T21" fmla="*/ 56 h 97"/>
                <a:gd name="T22" fmla="*/ 8 w 71"/>
                <a:gd name="T23" fmla="*/ 40 h 97"/>
                <a:gd name="T24" fmla="*/ 16 w 71"/>
                <a:gd name="T25" fmla="*/ 22 h 97"/>
                <a:gd name="T26" fmla="*/ 26 w 71"/>
                <a:gd name="T27" fmla="*/ 6 h 97"/>
                <a:gd name="T28" fmla="*/ 38 w 71"/>
                <a:gd name="T29" fmla="*/ 0 h 97"/>
                <a:gd name="T30" fmla="*/ 49 w 71"/>
                <a:gd name="T31" fmla="*/ 8 h 97"/>
                <a:gd name="T32" fmla="*/ 61 w 71"/>
                <a:gd name="T33" fmla="*/ 39 h 97"/>
                <a:gd name="T34" fmla="*/ 71 w 71"/>
                <a:gd name="T35" fmla="*/ 97 h 97"/>
                <a:gd name="T36" fmla="*/ 54 w 71"/>
                <a:gd name="T37" fmla="*/ 92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1" h="97">
                  <a:moveTo>
                    <a:pt x="54" y="92"/>
                  </a:moveTo>
                  <a:lnTo>
                    <a:pt x="53" y="88"/>
                  </a:lnTo>
                  <a:lnTo>
                    <a:pt x="52" y="75"/>
                  </a:lnTo>
                  <a:lnTo>
                    <a:pt x="48" y="59"/>
                  </a:lnTo>
                  <a:lnTo>
                    <a:pt x="44" y="44"/>
                  </a:lnTo>
                  <a:lnTo>
                    <a:pt x="38" y="32"/>
                  </a:lnTo>
                  <a:lnTo>
                    <a:pt x="31" y="30"/>
                  </a:lnTo>
                  <a:lnTo>
                    <a:pt x="23" y="40"/>
                  </a:lnTo>
                  <a:lnTo>
                    <a:pt x="13" y="67"/>
                  </a:lnTo>
                  <a:lnTo>
                    <a:pt x="0" y="63"/>
                  </a:lnTo>
                  <a:lnTo>
                    <a:pt x="2" y="56"/>
                  </a:lnTo>
                  <a:lnTo>
                    <a:pt x="8" y="40"/>
                  </a:lnTo>
                  <a:lnTo>
                    <a:pt x="16" y="22"/>
                  </a:lnTo>
                  <a:lnTo>
                    <a:pt x="26" y="6"/>
                  </a:lnTo>
                  <a:lnTo>
                    <a:pt x="38" y="0"/>
                  </a:lnTo>
                  <a:lnTo>
                    <a:pt x="49" y="8"/>
                  </a:lnTo>
                  <a:lnTo>
                    <a:pt x="61" y="39"/>
                  </a:lnTo>
                  <a:lnTo>
                    <a:pt x="71" y="97"/>
                  </a:lnTo>
                  <a:lnTo>
                    <a:pt x="54" y="92"/>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63" name="Freeform 59"/>
            <p:cNvSpPr>
              <a:spLocks/>
            </p:cNvSpPr>
            <p:nvPr/>
          </p:nvSpPr>
          <p:spPr bwMode="auto">
            <a:xfrm>
              <a:off x="3297238" y="5046663"/>
              <a:ext cx="57150" cy="77788"/>
            </a:xfrm>
            <a:custGeom>
              <a:avLst/>
              <a:gdLst>
                <a:gd name="T0" fmla="*/ 54 w 71"/>
                <a:gd name="T1" fmla="*/ 94 h 98"/>
                <a:gd name="T2" fmla="*/ 54 w 71"/>
                <a:gd name="T3" fmla="*/ 89 h 98"/>
                <a:gd name="T4" fmla="*/ 52 w 71"/>
                <a:gd name="T5" fmla="*/ 76 h 98"/>
                <a:gd name="T6" fmla="*/ 48 w 71"/>
                <a:gd name="T7" fmla="*/ 60 h 98"/>
                <a:gd name="T8" fmla="*/ 45 w 71"/>
                <a:gd name="T9" fmla="*/ 44 h 98"/>
                <a:gd name="T10" fmla="*/ 39 w 71"/>
                <a:gd name="T11" fmla="*/ 34 h 98"/>
                <a:gd name="T12" fmla="*/ 32 w 71"/>
                <a:gd name="T13" fmla="*/ 31 h 98"/>
                <a:gd name="T14" fmla="*/ 23 w 71"/>
                <a:gd name="T15" fmla="*/ 42 h 98"/>
                <a:gd name="T16" fmla="*/ 12 w 71"/>
                <a:gd name="T17" fmla="*/ 68 h 98"/>
                <a:gd name="T18" fmla="*/ 0 w 71"/>
                <a:gd name="T19" fmla="*/ 64 h 98"/>
                <a:gd name="T20" fmla="*/ 2 w 71"/>
                <a:gd name="T21" fmla="*/ 57 h 98"/>
                <a:gd name="T22" fmla="*/ 8 w 71"/>
                <a:gd name="T23" fmla="*/ 42 h 98"/>
                <a:gd name="T24" fmla="*/ 16 w 71"/>
                <a:gd name="T25" fmla="*/ 22 h 98"/>
                <a:gd name="T26" fmla="*/ 26 w 71"/>
                <a:gd name="T27" fmla="*/ 7 h 98"/>
                <a:gd name="T28" fmla="*/ 38 w 71"/>
                <a:gd name="T29" fmla="*/ 0 h 98"/>
                <a:gd name="T30" fmla="*/ 49 w 71"/>
                <a:gd name="T31" fmla="*/ 9 h 98"/>
                <a:gd name="T32" fmla="*/ 61 w 71"/>
                <a:gd name="T33" fmla="*/ 41 h 98"/>
                <a:gd name="T34" fmla="*/ 71 w 71"/>
                <a:gd name="T35" fmla="*/ 98 h 98"/>
                <a:gd name="T36" fmla="*/ 54 w 71"/>
                <a:gd name="T37" fmla="*/ 94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1" h="98">
                  <a:moveTo>
                    <a:pt x="54" y="94"/>
                  </a:moveTo>
                  <a:lnTo>
                    <a:pt x="54" y="89"/>
                  </a:lnTo>
                  <a:lnTo>
                    <a:pt x="52" y="76"/>
                  </a:lnTo>
                  <a:lnTo>
                    <a:pt x="48" y="60"/>
                  </a:lnTo>
                  <a:lnTo>
                    <a:pt x="45" y="44"/>
                  </a:lnTo>
                  <a:lnTo>
                    <a:pt x="39" y="34"/>
                  </a:lnTo>
                  <a:lnTo>
                    <a:pt x="32" y="31"/>
                  </a:lnTo>
                  <a:lnTo>
                    <a:pt x="23" y="42"/>
                  </a:lnTo>
                  <a:lnTo>
                    <a:pt x="12" y="68"/>
                  </a:lnTo>
                  <a:lnTo>
                    <a:pt x="0" y="64"/>
                  </a:lnTo>
                  <a:lnTo>
                    <a:pt x="2" y="57"/>
                  </a:lnTo>
                  <a:lnTo>
                    <a:pt x="8" y="42"/>
                  </a:lnTo>
                  <a:lnTo>
                    <a:pt x="16" y="22"/>
                  </a:lnTo>
                  <a:lnTo>
                    <a:pt x="26" y="7"/>
                  </a:lnTo>
                  <a:lnTo>
                    <a:pt x="38" y="0"/>
                  </a:lnTo>
                  <a:lnTo>
                    <a:pt x="49" y="9"/>
                  </a:lnTo>
                  <a:lnTo>
                    <a:pt x="61" y="41"/>
                  </a:lnTo>
                  <a:lnTo>
                    <a:pt x="71" y="98"/>
                  </a:lnTo>
                  <a:lnTo>
                    <a:pt x="54" y="94"/>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64" name="Freeform 60"/>
            <p:cNvSpPr>
              <a:spLocks/>
            </p:cNvSpPr>
            <p:nvPr/>
          </p:nvSpPr>
          <p:spPr bwMode="auto">
            <a:xfrm>
              <a:off x="3255963" y="5054600"/>
              <a:ext cx="57150" cy="77788"/>
            </a:xfrm>
            <a:custGeom>
              <a:avLst/>
              <a:gdLst>
                <a:gd name="T0" fmla="*/ 54 w 71"/>
                <a:gd name="T1" fmla="*/ 93 h 98"/>
                <a:gd name="T2" fmla="*/ 53 w 71"/>
                <a:gd name="T3" fmla="*/ 88 h 98"/>
                <a:gd name="T4" fmla="*/ 52 w 71"/>
                <a:gd name="T5" fmla="*/ 76 h 98"/>
                <a:gd name="T6" fmla="*/ 48 w 71"/>
                <a:gd name="T7" fmla="*/ 60 h 98"/>
                <a:gd name="T8" fmla="*/ 44 w 71"/>
                <a:gd name="T9" fmla="*/ 43 h 98"/>
                <a:gd name="T10" fmla="*/ 38 w 71"/>
                <a:gd name="T11" fmla="*/ 33 h 98"/>
                <a:gd name="T12" fmla="*/ 31 w 71"/>
                <a:gd name="T13" fmla="*/ 31 h 98"/>
                <a:gd name="T14" fmla="*/ 23 w 71"/>
                <a:gd name="T15" fmla="*/ 41 h 98"/>
                <a:gd name="T16" fmla="*/ 13 w 71"/>
                <a:gd name="T17" fmla="*/ 68 h 98"/>
                <a:gd name="T18" fmla="*/ 0 w 71"/>
                <a:gd name="T19" fmla="*/ 63 h 98"/>
                <a:gd name="T20" fmla="*/ 2 w 71"/>
                <a:gd name="T21" fmla="*/ 56 h 98"/>
                <a:gd name="T22" fmla="*/ 8 w 71"/>
                <a:gd name="T23" fmla="*/ 41 h 98"/>
                <a:gd name="T24" fmla="*/ 16 w 71"/>
                <a:gd name="T25" fmla="*/ 22 h 98"/>
                <a:gd name="T26" fmla="*/ 26 w 71"/>
                <a:gd name="T27" fmla="*/ 7 h 98"/>
                <a:gd name="T28" fmla="*/ 38 w 71"/>
                <a:gd name="T29" fmla="*/ 0 h 98"/>
                <a:gd name="T30" fmla="*/ 49 w 71"/>
                <a:gd name="T31" fmla="*/ 9 h 98"/>
                <a:gd name="T32" fmla="*/ 61 w 71"/>
                <a:gd name="T33" fmla="*/ 40 h 98"/>
                <a:gd name="T34" fmla="*/ 71 w 71"/>
                <a:gd name="T35" fmla="*/ 98 h 98"/>
                <a:gd name="T36" fmla="*/ 54 w 71"/>
                <a:gd name="T37" fmla="*/ 93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1" h="98">
                  <a:moveTo>
                    <a:pt x="54" y="93"/>
                  </a:moveTo>
                  <a:lnTo>
                    <a:pt x="53" y="88"/>
                  </a:lnTo>
                  <a:lnTo>
                    <a:pt x="52" y="76"/>
                  </a:lnTo>
                  <a:lnTo>
                    <a:pt x="48" y="60"/>
                  </a:lnTo>
                  <a:lnTo>
                    <a:pt x="44" y="43"/>
                  </a:lnTo>
                  <a:lnTo>
                    <a:pt x="38" y="33"/>
                  </a:lnTo>
                  <a:lnTo>
                    <a:pt x="31" y="31"/>
                  </a:lnTo>
                  <a:lnTo>
                    <a:pt x="23" y="41"/>
                  </a:lnTo>
                  <a:lnTo>
                    <a:pt x="13" y="68"/>
                  </a:lnTo>
                  <a:lnTo>
                    <a:pt x="0" y="63"/>
                  </a:lnTo>
                  <a:lnTo>
                    <a:pt x="2" y="56"/>
                  </a:lnTo>
                  <a:lnTo>
                    <a:pt x="8" y="41"/>
                  </a:lnTo>
                  <a:lnTo>
                    <a:pt x="16" y="22"/>
                  </a:lnTo>
                  <a:lnTo>
                    <a:pt x="26" y="7"/>
                  </a:lnTo>
                  <a:lnTo>
                    <a:pt x="38" y="0"/>
                  </a:lnTo>
                  <a:lnTo>
                    <a:pt x="49" y="9"/>
                  </a:lnTo>
                  <a:lnTo>
                    <a:pt x="61" y="40"/>
                  </a:lnTo>
                  <a:lnTo>
                    <a:pt x="71" y="98"/>
                  </a:lnTo>
                  <a:lnTo>
                    <a:pt x="54" y="93"/>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65" name="Freeform 61"/>
            <p:cNvSpPr>
              <a:spLocks/>
            </p:cNvSpPr>
            <p:nvPr/>
          </p:nvSpPr>
          <p:spPr bwMode="auto">
            <a:xfrm>
              <a:off x="3273426" y="5089525"/>
              <a:ext cx="222250" cy="52388"/>
            </a:xfrm>
            <a:custGeom>
              <a:avLst/>
              <a:gdLst>
                <a:gd name="T0" fmla="*/ 273 w 280"/>
                <a:gd name="T1" fmla="*/ 0 h 67"/>
                <a:gd name="T2" fmla="*/ 280 w 280"/>
                <a:gd name="T3" fmla="*/ 10 h 67"/>
                <a:gd name="T4" fmla="*/ 11 w 280"/>
                <a:gd name="T5" fmla="*/ 67 h 67"/>
                <a:gd name="T6" fmla="*/ 0 w 280"/>
                <a:gd name="T7" fmla="*/ 57 h 67"/>
                <a:gd name="T8" fmla="*/ 273 w 280"/>
                <a:gd name="T9" fmla="*/ 0 h 67"/>
              </a:gdLst>
              <a:ahLst/>
              <a:cxnLst>
                <a:cxn ang="0">
                  <a:pos x="T0" y="T1"/>
                </a:cxn>
                <a:cxn ang="0">
                  <a:pos x="T2" y="T3"/>
                </a:cxn>
                <a:cxn ang="0">
                  <a:pos x="T4" y="T5"/>
                </a:cxn>
                <a:cxn ang="0">
                  <a:pos x="T6" y="T7"/>
                </a:cxn>
                <a:cxn ang="0">
                  <a:pos x="T8" y="T9"/>
                </a:cxn>
              </a:cxnLst>
              <a:rect l="0" t="0" r="r" b="b"/>
              <a:pathLst>
                <a:path w="280" h="67">
                  <a:moveTo>
                    <a:pt x="273" y="0"/>
                  </a:moveTo>
                  <a:lnTo>
                    <a:pt x="280" y="10"/>
                  </a:lnTo>
                  <a:lnTo>
                    <a:pt x="11" y="67"/>
                  </a:lnTo>
                  <a:lnTo>
                    <a:pt x="0" y="57"/>
                  </a:lnTo>
                  <a:lnTo>
                    <a:pt x="273" y="0"/>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66" name="Freeform 62"/>
            <p:cNvSpPr>
              <a:spLocks/>
            </p:cNvSpPr>
            <p:nvPr/>
          </p:nvSpPr>
          <p:spPr bwMode="auto">
            <a:xfrm>
              <a:off x="3232151" y="5065713"/>
              <a:ext cx="222250" cy="52388"/>
            </a:xfrm>
            <a:custGeom>
              <a:avLst/>
              <a:gdLst>
                <a:gd name="T0" fmla="*/ 273 w 280"/>
                <a:gd name="T1" fmla="*/ 0 h 67"/>
                <a:gd name="T2" fmla="*/ 280 w 280"/>
                <a:gd name="T3" fmla="*/ 10 h 67"/>
                <a:gd name="T4" fmla="*/ 11 w 280"/>
                <a:gd name="T5" fmla="*/ 67 h 67"/>
                <a:gd name="T6" fmla="*/ 0 w 280"/>
                <a:gd name="T7" fmla="*/ 57 h 67"/>
                <a:gd name="T8" fmla="*/ 273 w 280"/>
                <a:gd name="T9" fmla="*/ 0 h 67"/>
              </a:gdLst>
              <a:ahLst/>
              <a:cxnLst>
                <a:cxn ang="0">
                  <a:pos x="T0" y="T1"/>
                </a:cxn>
                <a:cxn ang="0">
                  <a:pos x="T2" y="T3"/>
                </a:cxn>
                <a:cxn ang="0">
                  <a:pos x="T4" y="T5"/>
                </a:cxn>
                <a:cxn ang="0">
                  <a:pos x="T6" y="T7"/>
                </a:cxn>
                <a:cxn ang="0">
                  <a:pos x="T8" y="T9"/>
                </a:cxn>
              </a:cxnLst>
              <a:rect l="0" t="0" r="r" b="b"/>
              <a:pathLst>
                <a:path w="280" h="67">
                  <a:moveTo>
                    <a:pt x="273" y="0"/>
                  </a:moveTo>
                  <a:lnTo>
                    <a:pt x="280" y="10"/>
                  </a:lnTo>
                  <a:lnTo>
                    <a:pt x="11" y="67"/>
                  </a:lnTo>
                  <a:lnTo>
                    <a:pt x="0" y="57"/>
                  </a:lnTo>
                  <a:lnTo>
                    <a:pt x="273" y="0"/>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grpSp>
      <p:sp>
        <p:nvSpPr>
          <p:cNvPr id="67" name="Textfeld 66"/>
          <p:cNvSpPr txBox="1"/>
          <p:nvPr/>
        </p:nvSpPr>
        <p:spPr>
          <a:xfrm>
            <a:off x="251520" y="6309320"/>
            <a:ext cx="504056" cy="261610"/>
          </a:xfrm>
          <a:prstGeom prst="rect">
            <a:avLst/>
          </a:prstGeom>
          <a:noFill/>
        </p:spPr>
        <p:txBody>
          <a:bodyPr wrap="square" rtlCol="0">
            <a:spAutoFit/>
          </a:bodyPr>
          <a:lstStyle/>
          <a:p>
            <a:r>
              <a:rPr lang="de-DE" sz="1100" dirty="0" smtClean="0">
                <a:latin typeface="Arial" panose="020B0604020202020204" pitchFamily="34" charset="0"/>
                <a:cs typeface="Arial" panose="020B0604020202020204" pitchFamily="34" charset="0"/>
              </a:rPr>
              <a:t>21</a:t>
            </a:r>
            <a:endParaRPr lang="de-DE"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40401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Freihandform 74"/>
          <p:cNvSpPr/>
          <p:nvPr/>
        </p:nvSpPr>
        <p:spPr>
          <a:xfrm>
            <a:off x="3347864" y="4076700"/>
            <a:ext cx="5544616" cy="1728564"/>
          </a:xfrm>
          <a:custGeom>
            <a:avLst/>
            <a:gdLst>
              <a:gd name="connsiteX0" fmla="*/ 425459 w 2552700"/>
              <a:gd name="connsiteY0" fmla="*/ 0 h 4424171"/>
              <a:gd name="connsiteX1" fmla="*/ 2127241 w 2552700"/>
              <a:gd name="connsiteY1" fmla="*/ 0 h 4424171"/>
              <a:gd name="connsiteX2" fmla="*/ 2552700 w 2552700"/>
              <a:gd name="connsiteY2" fmla="*/ 425459 h 4424171"/>
              <a:gd name="connsiteX3" fmla="*/ 2552700 w 2552700"/>
              <a:gd name="connsiteY3" fmla="*/ 4424171 h 4424171"/>
              <a:gd name="connsiteX4" fmla="*/ 2552700 w 2552700"/>
              <a:gd name="connsiteY4" fmla="*/ 4424171 h 4424171"/>
              <a:gd name="connsiteX5" fmla="*/ 0 w 2552700"/>
              <a:gd name="connsiteY5" fmla="*/ 4424171 h 4424171"/>
              <a:gd name="connsiteX6" fmla="*/ 0 w 2552700"/>
              <a:gd name="connsiteY6" fmla="*/ 4424171 h 4424171"/>
              <a:gd name="connsiteX7" fmla="*/ 0 w 2552700"/>
              <a:gd name="connsiteY7" fmla="*/ 425459 h 4424171"/>
              <a:gd name="connsiteX8" fmla="*/ 425459 w 2552700"/>
              <a:gd name="connsiteY8" fmla="*/ 0 h 4424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52700" h="4424171">
                <a:moveTo>
                  <a:pt x="2552700" y="737378"/>
                </a:moveTo>
                <a:lnTo>
                  <a:pt x="2552700" y="3686793"/>
                </a:lnTo>
                <a:cubicBezTo>
                  <a:pt x="2552700" y="4094036"/>
                  <a:pt x="2442792" y="4424170"/>
                  <a:pt x="2307214" y="4424170"/>
                </a:cubicBezTo>
                <a:lnTo>
                  <a:pt x="0" y="4424170"/>
                </a:lnTo>
                <a:lnTo>
                  <a:pt x="0" y="4424170"/>
                </a:lnTo>
                <a:lnTo>
                  <a:pt x="0" y="1"/>
                </a:lnTo>
                <a:lnTo>
                  <a:pt x="0" y="1"/>
                </a:lnTo>
                <a:lnTo>
                  <a:pt x="2307214" y="1"/>
                </a:lnTo>
                <a:cubicBezTo>
                  <a:pt x="2442792" y="1"/>
                  <a:pt x="2552700" y="330135"/>
                  <a:pt x="2552700" y="737378"/>
                </a:cubicBezTo>
                <a:close/>
              </a:path>
            </a:pathLst>
          </a:custGeom>
          <a:ln>
            <a:solidFill>
              <a:schemeClr val="bg1">
                <a:lumMod val="65000"/>
              </a:schemeClr>
            </a:solidFill>
          </a:ln>
        </p:spPr>
        <p:style>
          <a:lnRef idx="2">
            <a:schemeClr val="accent6"/>
          </a:lnRef>
          <a:fillRef idx="1">
            <a:schemeClr val="lt1"/>
          </a:fillRef>
          <a:effectRef idx="0">
            <a:schemeClr val="accent6"/>
          </a:effectRef>
          <a:fontRef idx="minor">
            <a:schemeClr val="dk1"/>
          </a:fontRef>
        </p:style>
        <p:txBody>
          <a:bodyPr spcFirstLastPara="0" vert="horz" wrap="square" lIns="80011" tIns="164619" rIns="180000" bIns="164618" numCol="1" spcCol="1270" anchor="ctr" anchorCtr="0">
            <a:noAutofit/>
          </a:bodyPr>
          <a:lstStyle/>
          <a:p>
            <a:pPr marL="285750" indent="-285750">
              <a:buFont typeface="Arial" panose="020B0604020202020204" pitchFamily="34" charset="0"/>
              <a:buChar char="•"/>
            </a:pPr>
            <a:r>
              <a:rPr lang="de-DE" sz="1800" dirty="0">
                <a:latin typeface="Arial" panose="020B0604020202020204" pitchFamily="34" charset="0"/>
                <a:cs typeface="Arial" panose="020B0604020202020204" pitchFamily="34" charset="0"/>
              </a:rPr>
              <a:t>Fachliche Beratung durch Fachberater/innen </a:t>
            </a:r>
            <a:r>
              <a:rPr lang="de-DE" sz="1800" dirty="0" smtClean="0">
                <a:latin typeface="Arial" panose="020B0604020202020204" pitchFamily="34" charset="0"/>
                <a:cs typeface="Arial" panose="020B0604020202020204" pitchFamily="34" charset="0"/>
              </a:rPr>
              <a:t>Unterricht</a:t>
            </a:r>
            <a:endParaRPr lang="de-DE" sz="18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de-DE" sz="1800" dirty="0" smtClean="0">
                <a:latin typeface="Arial" panose="020B0604020202020204" pitchFamily="34" charset="0"/>
                <a:cs typeface="Arial" panose="020B0604020202020204" pitchFamily="34" charset="0"/>
              </a:rPr>
              <a:t>Lehrkräftefortbildung</a:t>
            </a:r>
            <a:endParaRPr lang="de-DE" sz="18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de-DE" sz="1800" dirty="0">
                <a:latin typeface="Arial" panose="020B0604020202020204" pitchFamily="34" charset="0"/>
                <a:cs typeface="Arial" panose="020B0604020202020204" pitchFamily="34" charset="0"/>
              </a:rPr>
              <a:t>Umsetzungshilfen </a:t>
            </a:r>
            <a:r>
              <a:rPr lang="de-DE" sz="1800" dirty="0" smtClean="0">
                <a:latin typeface="Arial" panose="020B0604020202020204" pitchFamily="34" charset="0"/>
                <a:cs typeface="Arial" panose="020B0604020202020204" pitchFamily="34" charset="0"/>
              </a:rPr>
              <a:t>(Beispielcurricula</a:t>
            </a:r>
            <a:r>
              <a:rPr lang="de-DE" sz="1800" dirty="0">
                <a:latin typeface="Arial" panose="020B0604020202020204" pitchFamily="34" charset="0"/>
                <a:cs typeface="Arial" panose="020B0604020202020204" pitchFamily="34" charset="0"/>
              </a:rPr>
              <a:t>, Kompetenz-raster, Lernwegelisten, Lernmaterialien</a:t>
            </a:r>
            <a:r>
              <a:rPr lang="de-DE" sz="1800" dirty="0" smtClean="0">
                <a:latin typeface="Arial" panose="020B0604020202020204" pitchFamily="34" charset="0"/>
                <a:cs typeface="Arial" panose="020B0604020202020204" pitchFamily="34" charset="0"/>
              </a:rPr>
              <a:t>)</a:t>
            </a:r>
            <a:endParaRPr lang="de-DE" sz="18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de-DE" sz="1800" dirty="0" smtClean="0">
                <a:latin typeface="Arial" panose="020B0604020202020204" pitchFamily="34" charset="0"/>
                <a:cs typeface="Arial" panose="020B0604020202020204" pitchFamily="34" charset="0"/>
              </a:rPr>
              <a:t>Online-Plattform</a:t>
            </a:r>
            <a:endParaRPr lang="de-DE" sz="1800" dirty="0">
              <a:latin typeface="Arial" panose="020B0604020202020204" pitchFamily="34" charset="0"/>
              <a:cs typeface="Arial" panose="020B0604020202020204" pitchFamily="34" charset="0"/>
            </a:endParaRPr>
          </a:p>
        </p:txBody>
      </p:sp>
      <p:sp>
        <p:nvSpPr>
          <p:cNvPr id="4" name="Textfeld 3"/>
          <p:cNvSpPr txBox="1">
            <a:spLocks noChangeArrowheads="1"/>
          </p:cNvSpPr>
          <p:nvPr/>
        </p:nvSpPr>
        <p:spPr bwMode="auto">
          <a:xfrm>
            <a:off x="223838" y="961564"/>
            <a:ext cx="8696325" cy="523220"/>
          </a:xfrm>
          <a:prstGeom prst="rect">
            <a:avLst/>
          </a:prstGeom>
          <a:noFill/>
          <a:ln w="9525">
            <a:noFill/>
            <a:miter lim="800000"/>
            <a:headEnd/>
            <a:tailEnd/>
          </a:ln>
        </p:spPr>
        <p:txBody>
          <a:bodyPr>
            <a:spAutoFit/>
          </a:bodyPr>
          <a:lstStyle/>
          <a:p>
            <a:pPr marL="533400" indent="-533400" algn="ctr">
              <a:spcAft>
                <a:spcPct val="70000"/>
              </a:spcAft>
              <a:buSzPct val="150000"/>
            </a:pPr>
            <a:r>
              <a:rPr lang="de-DE" sz="2800" dirty="0" smtClean="0">
                <a:latin typeface="Calibri"/>
                <a:cs typeface="Calibri"/>
              </a:rPr>
              <a:t>Implementierung – Unterstützung für die Schulen </a:t>
            </a:r>
            <a:endParaRPr lang="de-DE" sz="2800" dirty="0">
              <a:latin typeface="Calibri"/>
              <a:cs typeface="Calibri"/>
            </a:endParaRPr>
          </a:p>
        </p:txBody>
      </p:sp>
      <p:sp>
        <p:nvSpPr>
          <p:cNvPr id="67" name="Freihandform 66"/>
          <p:cNvSpPr/>
          <p:nvPr/>
        </p:nvSpPr>
        <p:spPr>
          <a:xfrm>
            <a:off x="3347864" y="1772816"/>
            <a:ext cx="5544616" cy="1080120"/>
          </a:xfrm>
          <a:custGeom>
            <a:avLst/>
            <a:gdLst>
              <a:gd name="connsiteX0" fmla="*/ 425459 w 2552700"/>
              <a:gd name="connsiteY0" fmla="*/ 0 h 4424171"/>
              <a:gd name="connsiteX1" fmla="*/ 2127241 w 2552700"/>
              <a:gd name="connsiteY1" fmla="*/ 0 h 4424171"/>
              <a:gd name="connsiteX2" fmla="*/ 2552700 w 2552700"/>
              <a:gd name="connsiteY2" fmla="*/ 425459 h 4424171"/>
              <a:gd name="connsiteX3" fmla="*/ 2552700 w 2552700"/>
              <a:gd name="connsiteY3" fmla="*/ 4424171 h 4424171"/>
              <a:gd name="connsiteX4" fmla="*/ 2552700 w 2552700"/>
              <a:gd name="connsiteY4" fmla="*/ 4424171 h 4424171"/>
              <a:gd name="connsiteX5" fmla="*/ 0 w 2552700"/>
              <a:gd name="connsiteY5" fmla="*/ 4424171 h 4424171"/>
              <a:gd name="connsiteX6" fmla="*/ 0 w 2552700"/>
              <a:gd name="connsiteY6" fmla="*/ 4424171 h 4424171"/>
              <a:gd name="connsiteX7" fmla="*/ 0 w 2552700"/>
              <a:gd name="connsiteY7" fmla="*/ 425459 h 4424171"/>
              <a:gd name="connsiteX8" fmla="*/ 425459 w 2552700"/>
              <a:gd name="connsiteY8" fmla="*/ 0 h 4424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52700" h="4424171">
                <a:moveTo>
                  <a:pt x="2552700" y="737378"/>
                </a:moveTo>
                <a:lnTo>
                  <a:pt x="2552700" y="3686793"/>
                </a:lnTo>
                <a:cubicBezTo>
                  <a:pt x="2552700" y="4094036"/>
                  <a:pt x="2442792" y="4424170"/>
                  <a:pt x="2307214" y="4424170"/>
                </a:cubicBezTo>
                <a:lnTo>
                  <a:pt x="0" y="4424170"/>
                </a:lnTo>
                <a:lnTo>
                  <a:pt x="0" y="4424170"/>
                </a:lnTo>
                <a:lnTo>
                  <a:pt x="0" y="1"/>
                </a:lnTo>
                <a:lnTo>
                  <a:pt x="0" y="1"/>
                </a:lnTo>
                <a:lnTo>
                  <a:pt x="2307214" y="1"/>
                </a:lnTo>
                <a:cubicBezTo>
                  <a:pt x="2442792" y="1"/>
                  <a:pt x="2552700" y="330135"/>
                  <a:pt x="2552700" y="737378"/>
                </a:cubicBezTo>
                <a:close/>
              </a:path>
            </a:pathLst>
          </a:custGeom>
          <a:ln>
            <a:solidFill>
              <a:schemeClr val="bg1">
                <a:lumMod val="65000"/>
              </a:schemeClr>
            </a:solidFill>
          </a:ln>
        </p:spPr>
        <p:style>
          <a:lnRef idx="2">
            <a:schemeClr val="accent6"/>
          </a:lnRef>
          <a:fillRef idx="1">
            <a:schemeClr val="lt1"/>
          </a:fillRef>
          <a:effectRef idx="0">
            <a:schemeClr val="accent6"/>
          </a:effectRef>
          <a:fontRef idx="minor">
            <a:schemeClr val="dk1"/>
          </a:fontRef>
        </p:style>
        <p:txBody>
          <a:bodyPr spcFirstLastPara="0" vert="horz" wrap="square" lIns="80011" tIns="164619" rIns="204623" bIns="164618" numCol="1" spcCol="1270" anchor="ctr" anchorCtr="0">
            <a:noAutofit/>
          </a:bodyPr>
          <a:lstStyle/>
          <a:p>
            <a:pPr marL="285750" indent="-285750">
              <a:buFont typeface="Arial" panose="020B0604020202020204" pitchFamily="34" charset="0"/>
              <a:buChar char="•"/>
            </a:pPr>
            <a:r>
              <a:rPr lang="de-DE" sz="1800" dirty="0">
                <a:latin typeface="Arial" panose="020B0604020202020204" pitchFamily="34" charset="0"/>
                <a:cs typeface="Arial" panose="020B0604020202020204" pitchFamily="34" charset="0"/>
              </a:rPr>
              <a:t>Prozessorientierte Veranstaltungen durch Fachberater/innen Schulentwicklung</a:t>
            </a:r>
          </a:p>
          <a:p>
            <a:pPr marL="285750" indent="-285750">
              <a:buFont typeface="Arial" panose="020B0604020202020204" pitchFamily="34" charset="0"/>
              <a:buChar char="•"/>
            </a:pPr>
            <a:r>
              <a:rPr lang="de-DE" sz="1800" dirty="0">
                <a:latin typeface="Arial" panose="020B0604020202020204" pitchFamily="34" charset="0"/>
                <a:cs typeface="Arial" panose="020B0604020202020204" pitchFamily="34" charset="0"/>
              </a:rPr>
              <a:t>Informationsveranstaltungen für </a:t>
            </a:r>
            <a:r>
              <a:rPr lang="de-DE" sz="1800" dirty="0" smtClean="0">
                <a:latin typeface="Arial" panose="020B0604020202020204" pitchFamily="34" charset="0"/>
                <a:cs typeface="Arial" panose="020B0604020202020204" pitchFamily="34" charset="0"/>
              </a:rPr>
              <a:t>Schulleitungen</a:t>
            </a:r>
          </a:p>
          <a:p>
            <a:pPr marL="285750" indent="-285750">
              <a:buFont typeface="Arial" panose="020B0604020202020204" pitchFamily="34" charset="0"/>
              <a:buChar char="•"/>
            </a:pPr>
            <a:r>
              <a:rPr lang="de-DE" sz="1800" dirty="0" smtClean="0">
                <a:latin typeface="Arial" panose="020B0604020202020204" pitchFamily="34" charset="0"/>
                <a:cs typeface="Arial" panose="020B0604020202020204" pitchFamily="34" charset="0"/>
              </a:rPr>
              <a:t>Begleitung durch die Schulaufsicht </a:t>
            </a:r>
            <a:endParaRPr lang="de-DE" sz="1800" dirty="0">
              <a:latin typeface="Arial" panose="020B0604020202020204" pitchFamily="34" charset="0"/>
              <a:cs typeface="Arial" panose="020B0604020202020204" pitchFamily="34" charset="0"/>
            </a:endParaRPr>
          </a:p>
        </p:txBody>
      </p:sp>
      <p:sp>
        <p:nvSpPr>
          <p:cNvPr id="68" name="Abgerundetes Rechteck 67"/>
          <p:cNvSpPr/>
          <p:nvPr/>
        </p:nvSpPr>
        <p:spPr>
          <a:xfrm>
            <a:off x="251520" y="1772816"/>
            <a:ext cx="2376264" cy="936104"/>
          </a:xfrm>
          <a:prstGeom prst="roundRect">
            <a:avLst/>
          </a:prstGeom>
          <a:ln/>
        </p:spPr>
        <p:style>
          <a:lnRef idx="3">
            <a:schemeClr val="lt1"/>
          </a:lnRef>
          <a:fillRef idx="1">
            <a:schemeClr val="accent2"/>
          </a:fillRef>
          <a:effectRef idx="1">
            <a:schemeClr val="accent2"/>
          </a:effectRef>
          <a:fontRef idx="minor">
            <a:schemeClr val="lt1"/>
          </a:fontRef>
        </p:style>
        <p:txBody>
          <a:bodyPr spcFirstLastPara="0" vert="horz" wrap="square" lIns="102870" tIns="102870" rIns="102870" bIns="102870" numCol="1" spcCol="1270" anchor="ctr" anchorCtr="0">
            <a:noAutofit/>
          </a:bodyPr>
          <a:lstStyle/>
          <a:p>
            <a:pPr algn="ctr" defTabSz="1200150">
              <a:lnSpc>
                <a:spcPct val="90000"/>
              </a:lnSpc>
              <a:spcAft>
                <a:spcPct val="35000"/>
              </a:spcAft>
            </a:pPr>
            <a:endParaRPr lang="de-DE" sz="1800" dirty="0">
              <a:latin typeface="Arial" panose="020B0604020202020204" pitchFamily="34" charset="0"/>
              <a:cs typeface="Arial" panose="020B0604020202020204" pitchFamily="34" charset="0"/>
            </a:endParaRPr>
          </a:p>
          <a:p>
            <a:pPr algn="ctr" defTabSz="1200150">
              <a:lnSpc>
                <a:spcPct val="90000"/>
              </a:lnSpc>
              <a:spcAft>
                <a:spcPct val="35000"/>
              </a:spcAft>
            </a:pPr>
            <a:endParaRPr lang="de-DE" sz="1800" dirty="0" smtClean="0">
              <a:latin typeface="Arial" panose="020B0604020202020204" pitchFamily="34" charset="0"/>
              <a:cs typeface="Arial" panose="020B0604020202020204" pitchFamily="34" charset="0"/>
            </a:endParaRPr>
          </a:p>
          <a:p>
            <a:pPr algn="ctr" defTabSz="1200150">
              <a:lnSpc>
                <a:spcPct val="90000"/>
              </a:lnSpc>
              <a:spcAft>
                <a:spcPct val="35000"/>
              </a:spcAft>
            </a:pPr>
            <a:r>
              <a:rPr lang="de-DE" sz="1800" dirty="0" smtClean="0">
                <a:latin typeface="Arial" panose="020B0604020202020204" pitchFamily="34" charset="0"/>
                <a:cs typeface="Arial" panose="020B0604020202020204" pitchFamily="34" charset="0"/>
              </a:rPr>
              <a:t>Planung/Steuerung</a:t>
            </a:r>
          </a:p>
          <a:p>
            <a:pPr algn="ctr" defTabSz="1200150">
              <a:lnSpc>
                <a:spcPct val="90000"/>
              </a:lnSpc>
              <a:spcAft>
                <a:spcPct val="35000"/>
              </a:spcAft>
            </a:pPr>
            <a:endParaRPr lang="de-DE" sz="1800" dirty="0">
              <a:latin typeface="Arial" panose="020B0604020202020204" pitchFamily="34" charset="0"/>
              <a:cs typeface="Arial" panose="020B0604020202020204" pitchFamily="34" charset="0"/>
            </a:endParaRPr>
          </a:p>
          <a:p>
            <a:pPr algn="ctr" defTabSz="1200150">
              <a:lnSpc>
                <a:spcPct val="90000"/>
              </a:lnSpc>
              <a:spcAft>
                <a:spcPct val="35000"/>
              </a:spcAft>
            </a:pPr>
            <a:endParaRPr lang="de-DE" sz="1800" dirty="0">
              <a:latin typeface="Arial" panose="020B0604020202020204" pitchFamily="34" charset="0"/>
              <a:cs typeface="Arial" panose="020B0604020202020204" pitchFamily="34" charset="0"/>
            </a:endParaRPr>
          </a:p>
        </p:txBody>
      </p:sp>
      <p:sp>
        <p:nvSpPr>
          <p:cNvPr id="69" name="Abgerundetes Rechteck 68"/>
          <p:cNvSpPr/>
          <p:nvPr/>
        </p:nvSpPr>
        <p:spPr>
          <a:xfrm>
            <a:off x="251520" y="2852936"/>
            <a:ext cx="2376264" cy="936104"/>
          </a:xfrm>
          <a:prstGeom prst="roundRect">
            <a:avLst/>
          </a:prstGeom>
        </p:spPr>
        <p:style>
          <a:lnRef idx="3">
            <a:schemeClr val="lt1"/>
          </a:lnRef>
          <a:fillRef idx="1">
            <a:schemeClr val="accent6"/>
          </a:fillRef>
          <a:effectRef idx="1">
            <a:schemeClr val="accent6"/>
          </a:effectRef>
          <a:fontRef idx="minor">
            <a:schemeClr val="lt1"/>
          </a:fontRef>
        </p:style>
        <p:txBody>
          <a:bodyPr wrap="square" rtlCol="0" anchor="ctr" anchorCtr="1">
            <a:noAutofit/>
          </a:bodyPr>
          <a:lstStyle/>
          <a:p>
            <a:pPr algn="ctr"/>
            <a:endParaRPr lang="de-DE" sz="1800" dirty="0">
              <a:solidFill>
                <a:schemeClr val="lt1"/>
              </a:solidFill>
              <a:latin typeface="Arial" panose="020B0604020202020204" pitchFamily="34" charset="0"/>
              <a:cs typeface="Arial" panose="020B0604020202020204" pitchFamily="34" charset="0"/>
            </a:endParaRPr>
          </a:p>
          <a:p>
            <a:pPr algn="ctr"/>
            <a:endParaRPr lang="de-DE" sz="1800" dirty="0">
              <a:solidFill>
                <a:schemeClr val="lt1"/>
              </a:solidFill>
              <a:latin typeface="Arial" panose="020B0604020202020204" pitchFamily="34" charset="0"/>
              <a:cs typeface="Arial" panose="020B0604020202020204" pitchFamily="34" charset="0"/>
            </a:endParaRPr>
          </a:p>
          <a:p>
            <a:pPr algn="ctr"/>
            <a:r>
              <a:rPr lang="de-DE" sz="1800" dirty="0" smtClean="0">
                <a:solidFill>
                  <a:schemeClr val="lt1"/>
                </a:solidFill>
                <a:latin typeface="Arial" panose="020B0604020202020204" pitchFamily="34" charset="0"/>
                <a:cs typeface="Arial" panose="020B0604020202020204" pitchFamily="34" charset="0"/>
              </a:rPr>
              <a:t>Strukturelle Umsetzung </a:t>
            </a:r>
            <a:r>
              <a:rPr lang="de-DE" sz="1800" dirty="0">
                <a:solidFill>
                  <a:schemeClr val="lt1"/>
                </a:solidFill>
                <a:latin typeface="Arial" panose="020B0604020202020204" pitchFamily="34" charset="0"/>
                <a:cs typeface="Arial" panose="020B0604020202020204" pitchFamily="34" charset="0"/>
              </a:rPr>
              <a:t>auf der Ebene der Schule</a:t>
            </a:r>
          </a:p>
          <a:p>
            <a:pPr algn="ctr"/>
            <a:endParaRPr lang="de-DE" sz="1800" dirty="0">
              <a:solidFill>
                <a:schemeClr val="lt1"/>
              </a:solidFill>
              <a:latin typeface="Arial" panose="020B0604020202020204" pitchFamily="34" charset="0"/>
              <a:cs typeface="Arial" panose="020B0604020202020204" pitchFamily="34" charset="0"/>
            </a:endParaRPr>
          </a:p>
          <a:p>
            <a:pPr algn="ctr"/>
            <a:endParaRPr lang="de-DE" sz="1800" dirty="0">
              <a:solidFill>
                <a:schemeClr val="lt1"/>
              </a:solidFill>
              <a:latin typeface="Arial" panose="020B0604020202020204" pitchFamily="34" charset="0"/>
              <a:cs typeface="Arial" panose="020B0604020202020204" pitchFamily="34" charset="0"/>
            </a:endParaRPr>
          </a:p>
        </p:txBody>
      </p:sp>
      <p:sp>
        <p:nvSpPr>
          <p:cNvPr id="71" name="Freihandform 70"/>
          <p:cNvSpPr/>
          <p:nvPr/>
        </p:nvSpPr>
        <p:spPr>
          <a:xfrm>
            <a:off x="3347864" y="2996952"/>
            <a:ext cx="5544616" cy="936104"/>
          </a:xfrm>
          <a:custGeom>
            <a:avLst/>
            <a:gdLst>
              <a:gd name="connsiteX0" fmla="*/ 425459 w 2552700"/>
              <a:gd name="connsiteY0" fmla="*/ 0 h 4424171"/>
              <a:gd name="connsiteX1" fmla="*/ 2127241 w 2552700"/>
              <a:gd name="connsiteY1" fmla="*/ 0 h 4424171"/>
              <a:gd name="connsiteX2" fmla="*/ 2552700 w 2552700"/>
              <a:gd name="connsiteY2" fmla="*/ 425459 h 4424171"/>
              <a:gd name="connsiteX3" fmla="*/ 2552700 w 2552700"/>
              <a:gd name="connsiteY3" fmla="*/ 4424171 h 4424171"/>
              <a:gd name="connsiteX4" fmla="*/ 2552700 w 2552700"/>
              <a:gd name="connsiteY4" fmla="*/ 4424171 h 4424171"/>
              <a:gd name="connsiteX5" fmla="*/ 0 w 2552700"/>
              <a:gd name="connsiteY5" fmla="*/ 4424171 h 4424171"/>
              <a:gd name="connsiteX6" fmla="*/ 0 w 2552700"/>
              <a:gd name="connsiteY6" fmla="*/ 4424171 h 4424171"/>
              <a:gd name="connsiteX7" fmla="*/ 0 w 2552700"/>
              <a:gd name="connsiteY7" fmla="*/ 425459 h 4424171"/>
              <a:gd name="connsiteX8" fmla="*/ 425459 w 2552700"/>
              <a:gd name="connsiteY8" fmla="*/ 0 h 4424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52700" h="4424171">
                <a:moveTo>
                  <a:pt x="2552700" y="737378"/>
                </a:moveTo>
                <a:lnTo>
                  <a:pt x="2552700" y="3686793"/>
                </a:lnTo>
                <a:cubicBezTo>
                  <a:pt x="2552700" y="4094036"/>
                  <a:pt x="2442792" y="4424170"/>
                  <a:pt x="2307214" y="4424170"/>
                </a:cubicBezTo>
                <a:lnTo>
                  <a:pt x="0" y="4424170"/>
                </a:lnTo>
                <a:lnTo>
                  <a:pt x="0" y="4424170"/>
                </a:lnTo>
                <a:lnTo>
                  <a:pt x="0" y="1"/>
                </a:lnTo>
                <a:lnTo>
                  <a:pt x="0" y="1"/>
                </a:lnTo>
                <a:lnTo>
                  <a:pt x="2307214" y="1"/>
                </a:lnTo>
                <a:cubicBezTo>
                  <a:pt x="2442792" y="1"/>
                  <a:pt x="2552700" y="330135"/>
                  <a:pt x="2552700" y="737378"/>
                </a:cubicBezTo>
                <a:close/>
              </a:path>
            </a:pathLst>
          </a:custGeom>
          <a:ln>
            <a:solidFill>
              <a:schemeClr val="bg1">
                <a:lumMod val="65000"/>
              </a:schemeClr>
            </a:solidFill>
          </a:ln>
        </p:spPr>
        <p:style>
          <a:lnRef idx="2">
            <a:schemeClr val="accent6"/>
          </a:lnRef>
          <a:fillRef idx="1">
            <a:schemeClr val="lt1"/>
          </a:fillRef>
          <a:effectRef idx="0">
            <a:schemeClr val="accent6"/>
          </a:effectRef>
          <a:fontRef idx="minor">
            <a:schemeClr val="dk1"/>
          </a:fontRef>
        </p:style>
        <p:txBody>
          <a:bodyPr spcFirstLastPara="0" vert="horz" wrap="square" lIns="80011" tIns="164619" rIns="204623" bIns="164618" numCol="1" spcCol="1270" anchor="ctr" anchorCtr="0">
            <a:noAutofit/>
          </a:bodyPr>
          <a:lstStyle/>
          <a:p>
            <a:pPr marL="285750" indent="-285750">
              <a:buFont typeface="Arial" panose="020B0604020202020204" pitchFamily="34" charset="0"/>
              <a:buChar char="•"/>
            </a:pPr>
            <a:r>
              <a:rPr lang="de-DE" sz="1800" dirty="0">
                <a:latin typeface="Arial" panose="020B0604020202020204" pitchFamily="34" charset="0"/>
                <a:cs typeface="Arial" panose="020B0604020202020204" pitchFamily="34" charset="0"/>
              </a:rPr>
              <a:t>Begleitung und Beratung durch Fachberater/innen Schulentwicklung</a:t>
            </a:r>
          </a:p>
          <a:p>
            <a:pPr marL="285750" indent="-285750">
              <a:buFont typeface="Arial" panose="020B0604020202020204" pitchFamily="34" charset="0"/>
              <a:buChar char="•"/>
            </a:pPr>
            <a:r>
              <a:rPr lang="de-DE" sz="1800" dirty="0">
                <a:latin typeface="Arial" panose="020B0604020202020204" pitchFamily="34" charset="0"/>
                <a:cs typeface="Arial" panose="020B0604020202020204" pitchFamily="34" charset="0"/>
              </a:rPr>
              <a:t>Schulinterne Informationsveranstaltungen</a:t>
            </a:r>
          </a:p>
        </p:txBody>
      </p:sp>
      <p:sp>
        <p:nvSpPr>
          <p:cNvPr id="73" name="Abgerundetes Rechteck 72"/>
          <p:cNvSpPr/>
          <p:nvPr/>
        </p:nvSpPr>
        <p:spPr>
          <a:xfrm>
            <a:off x="251520" y="3861048"/>
            <a:ext cx="2376264" cy="792088"/>
          </a:xfrm>
          <a:prstGeom prst="roundRect">
            <a:avLst/>
          </a:prstGeom>
          <a:solidFill>
            <a:schemeClr val="accent6">
              <a:lumMod val="60000"/>
              <a:lumOff val="40000"/>
            </a:schemeClr>
          </a:solidFill>
        </p:spPr>
        <p:style>
          <a:lnRef idx="3">
            <a:schemeClr val="lt1"/>
          </a:lnRef>
          <a:fillRef idx="1">
            <a:schemeClr val="accent6"/>
          </a:fillRef>
          <a:effectRef idx="1">
            <a:schemeClr val="accent6"/>
          </a:effectRef>
          <a:fontRef idx="minor">
            <a:schemeClr val="lt1"/>
          </a:fontRef>
        </p:style>
        <p:txBody>
          <a:bodyPr wrap="square" rtlCol="0" anchor="ctr" anchorCtr="1">
            <a:noAutofit/>
          </a:bodyPr>
          <a:lstStyle/>
          <a:p>
            <a:pPr algn="ctr"/>
            <a:endParaRPr lang="de-DE" sz="1800" dirty="0">
              <a:solidFill>
                <a:schemeClr val="lt1"/>
              </a:solidFill>
              <a:latin typeface="Arial" panose="020B0604020202020204" pitchFamily="34" charset="0"/>
              <a:cs typeface="Arial" panose="020B0604020202020204" pitchFamily="34" charset="0"/>
            </a:endParaRPr>
          </a:p>
          <a:p>
            <a:pPr algn="ctr"/>
            <a:endParaRPr lang="de-DE" sz="1800" dirty="0">
              <a:solidFill>
                <a:schemeClr val="lt1"/>
              </a:solidFill>
              <a:latin typeface="Arial" panose="020B0604020202020204" pitchFamily="34" charset="0"/>
              <a:cs typeface="Arial" panose="020B0604020202020204" pitchFamily="34" charset="0"/>
            </a:endParaRPr>
          </a:p>
          <a:p>
            <a:pPr algn="ctr"/>
            <a:r>
              <a:rPr lang="de-DE" sz="1800" dirty="0">
                <a:solidFill>
                  <a:schemeClr val="lt1"/>
                </a:solidFill>
                <a:latin typeface="Arial" panose="020B0604020202020204" pitchFamily="34" charset="0"/>
                <a:cs typeface="Arial" panose="020B0604020202020204" pitchFamily="34" charset="0"/>
              </a:rPr>
              <a:t>Fachbezogene Umsetzung</a:t>
            </a:r>
          </a:p>
          <a:p>
            <a:pPr algn="ctr"/>
            <a:endParaRPr lang="de-DE" sz="1800" dirty="0">
              <a:solidFill>
                <a:schemeClr val="lt1"/>
              </a:solidFill>
              <a:latin typeface="Arial" panose="020B0604020202020204" pitchFamily="34" charset="0"/>
              <a:cs typeface="Arial" panose="020B0604020202020204" pitchFamily="34" charset="0"/>
            </a:endParaRPr>
          </a:p>
          <a:p>
            <a:pPr algn="ctr"/>
            <a:endParaRPr lang="de-DE" sz="1800" dirty="0">
              <a:solidFill>
                <a:schemeClr val="lt1"/>
              </a:solidFill>
              <a:latin typeface="Arial" panose="020B0604020202020204" pitchFamily="34" charset="0"/>
              <a:cs typeface="Arial" panose="020B0604020202020204" pitchFamily="34" charset="0"/>
            </a:endParaRPr>
          </a:p>
        </p:txBody>
      </p:sp>
      <p:sp>
        <p:nvSpPr>
          <p:cNvPr id="74" name="Abgerundetes Rechteck 73"/>
          <p:cNvSpPr/>
          <p:nvPr/>
        </p:nvSpPr>
        <p:spPr>
          <a:xfrm>
            <a:off x="251520" y="4725144"/>
            <a:ext cx="2376264" cy="1080119"/>
          </a:xfrm>
          <a:prstGeom prst="roundRect">
            <a:avLst/>
          </a:prstGeom>
          <a:solidFill>
            <a:schemeClr val="accent6">
              <a:lumMod val="40000"/>
              <a:lumOff val="60000"/>
            </a:schemeClr>
          </a:solidFill>
        </p:spPr>
        <p:style>
          <a:lnRef idx="3">
            <a:schemeClr val="lt1"/>
          </a:lnRef>
          <a:fillRef idx="1">
            <a:schemeClr val="accent6"/>
          </a:fillRef>
          <a:effectRef idx="1">
            <a:schemeClr val="accent6"/>
          </a:effectRef>
          <a:fontRef idx="minor">
            <a:schemeClr val="lt1"/>
          </a:fontRef>
        </p:style>
        <p:txBody>
          <a:bodyPr wrap="square" rtlCol="0" anchor="ctr" anchorCtr="1">
            <a:noAutofit/>
          </a:bodyPr>
          <a:lstStyle/>
          <a:p>
            <a:pPr algn="ctr"/>
            <a:endParaRPr lang="de-DE" sz="1800" dirty="0">
              <a:solidFill>
                <a:schemeClr val="tx1"/>
              </a:solidFill>
              <a:latin typeface="Arial" panose="020B0604020202020204" pitchFamily="34" charset="0"/>
              <a:cs typeface="Arial" panose="020B0604020202020204" pitchFamily="34" charset="0"/>
            </a:endParaRPr>
          </a:p>
          <a:p>
            <a:pPr algn="ctr"/>
            <a:endParaRPr lang="de-DE" sz="1800" dirty="0">
              <a:solidFill>
                <a:schemeClr val="tx1"/>
              </a:solidFill>
              <a:latin typeface="Arial" panose="020B0604020202020204" pitchFamily="34" charset="0"/>
              <a:cs typeface="Arial" panose="020B0604020202020204" pitchFamily="34" charset="0"/>
            </a:endParaRPr>
          </a:p>
          <a:p>
            <a:pPr algn="ctr"/>
            <a:r>
              <a:rPr lang="de-DE" sz="1800" dirty="0">
                <a:solidFill>
                  <a:schemeClr val="tx1"/>
                </a:solidFill>
                <a:latin typeface="Arial" panose="020B0604020202020204" pitchFamily="34" charset="0"/>
                <a:cs typeface="Arial" panose="020B0604020202020204" pitchFamily="34" charset="0"/>
              </a:rPr>
              <a:t>Umsetzung übergreifender Themen</a:t>
            </a:r>
          </a:p>
          <a:p>
            <a:pPr algn="ctr"/>
            <a:endParaRPr lang="de-DE" sz="1800" dirty="0">
              <a:solidFill>
                <a:schemeClr val="tx1"/>
              </a:solidFill>
              <a:latin typeface="Arial" panose="020B0604020202020204" pitchFamily="34" charset="0"/>
              <a:cs typeface="Arial" panose="020B0604020202020204" pitchFamily="34" charset="0"/>
            </a:endParaRPr>
          </a:p>
          <a:p>
            <a:pPr algn="ctr"/>
            <a:endParaRPr lang="de-DE" sz="1800" dirty="0">
              <a:solidFill>
                <a:schemeClr val="tx1"/>
              </a:solidFill>
              <a:latin typeface="Arial" panose="020B0604020202020204" pitchFamily="34" charset="0"/>
              <a:cs typeface="Arial" panose="020B0604020202020204" pitchFamily="34" charset="0"/>
            </a:endParaRPr>
          </a:p>
        </p:txBody>
      </p:sp>
      <p:sp>
        <p:nvSpPr>
          <p:cNvPr id="2" name="Pfeil nach rechts 1"/>
          <p:cNvSpPr/>
          <p:nvPr/>
        </p:nvSpPr>
        <p:spPr>
          <a:xfrm>
            <a:off x="2699792" y="2060848"/>
            <a:ext cx="504056" cy="288032"/>
          </a:xfrm>
          <a:prstGeom prst="rightArrow">
            <a:avLst/>
          </a:prstGeom>
          <a:ln/>
        </p:spPr>
        <p:style>
          <a:lnRef idx="3">
            <a:schemeClr val="lt1"/>
          </a:lnRef>
          <a:fillRef idx="1">
            <a:schemeClr val="accent2"/>
          </a:fillRef>
          <a:effectRef idx="1">
            <a:schemeClr val="accent2"/>
          </a:effectRef>
          <a:fontRef idx="minor">
            <a:schemeClr val="lt1"/>
          </a:fontRef>
        </p:style>
        <p:txBody>
          <a:bodyPr spcFirstLastPara="0" vert="horz" wrap="square" lIns="102870" tIns="102870" rIns="102870" bIns="102870" numCol="1" spcCol="1270" anchor="ctr" anchorCtr="0">
            <a:noAutofit/>
          </a:bodyPr>
          <a:lstStyle/>
          <a:p>
            <a:pPr algn="ctr" defTabSz="1200150">
              <a:lnSpc>
                <a:spcPct val="90000"/>
              </a:lnSpc>
              <a:spcAft>
                <a:spcPct val="35000"/>
              </a:spcAft>
            </a:pPr>
            <a:endParaRPr lang="de-DE" sz="1800">
              <a:latin typeface="Arial" panose="020B0604020202020204" pitchFamily="34" charset="0"/>
              <a:cs typeface="Arial" panose="020B0604020202020204" pitchFamily="34" charset="0"/>
            </a:endParaRPr>
          </a:p>
        </p:txBody>
      </p:sp>
      <p:sp>
        <p:nvSpPr>
          <p:cNvPr id="79" name="Pfeil nach rechts 78"/>
          <p:cNvSpPr/>
          <p:nvPr/>
        </p:nvSpPr>
        <p:spPr>
          <a:xfrm rot="2113609">
            <a:off x="2665499" y="2661927"/>
            <a:ext cx="504056" cy="288032"/>
          </a:xfrm>
          <a:prstGeom prst="rightArrow">
            <a:avLst/>
          </a:prstGeom>
          <a:ln/>
        </p:spPr>
        <p:style>
          <a:lnRef idx="3">
            <a:schemeClr val="lt1"/>
          </a:lnRef>
          <a:fillRef idx="1">
            <a:schemeClr val="accent2"/>
          </a:fillRef>
          <a:effectRef idx="1">
            <a:schemeClr val="accent2"/>
          </a:effectRef>
          <a:fontRef idx="minor">
            <a:schemeClr val="lt1"/>
          </a:fontRef>
        </p:style>
        <p:txBody>
          <a:bodyPr spcFirstLastPara="0" vert="horz" wrap="square" lIns="102870" tIns="102870" rIns="102870" bIns="102870" numCol="1" spcCol="1270" anchor="ctr" anchorCtr="0">
            <a:noAutofit/>
          </a:bodyPr>
          <a:lstStyle/>
          <a:p>
            <a:pPr algn="ctr" defTabSz="1200150">
              <a:lnSpc>
                <a:spcPct val="90000"/>
              </a:lnSpc>
              <a:spcAft>
                <a:spcPct val="35000"/>
              </a:spcAft>
            </a:pPr>
            <a:endParaRPr lang="de-DE" sz="1800">
              <a:latin typeface="Arial" panose="020B0604020202020204" pitchFamily="34" charset="0"/>
              <a:cs typeface="Arial" panose="020B0604020202020204" pitchFamily="34" charset="0"/>
            </a:endParaRPr>
          </a:p>
        </p:txBody>
      </p:sp>
      <p:sp>
        <p:nvSpPr>
          <p:cNvPr id="80" name="Pfeil nach rechts 79"/>
          <p:cNvSpPr/>
          <p:nvPr/>
        </p:nvSpPr>
        <p:spPr>
          <a:xfrm>
            <a:off x="2699792" y="3212976"/>
            <a:ext cx="504056" cy="288032"/>
          </a:xfrm>
          <a:prstGeom prst="rightArrow">
            <a:avLst/>
          </a:prstGeom>
          <a:ln/>
        </p:spPr>
        <p:style>
          <a:lnRef idx="3">
            <a:schemeClr val="lt1"/>
          </a:lnRef>
          <a:fillRef idx="1">
            <a:schemeClr val="accent6"/>
          </a:fillRef>
          <a:effectRef idx="1">
            <a:schemeClr val="accent6"/>
          </a:effectRef>
          <a:fontRef idx="minor">
            <a:schemeClr val="lt1"/>
          </a:fontRef>
        </p:style>
        <p:txBody>
          <a:bodyPr spcFirstLastPara="0" vert="horz" wrap="square" lIns="102870" tIns="102870" rIns="102870" bIns="102870" numCol="1" spcCol="1270" anchor="ctr" anchorCtr="0">
            <a:noAutofit/>
          </a:bodyPr>
          <a:lstStyle/>
          <a:p>
            <a:pPr algn="ctr" defTabSz="1200150">
              <a:lnSpc>
                <a:spcPct val="90000"/>
              </a:lnSpc>
              <a:spcAft>
                <a:spcPct val="35000"/>
              </a:spcAft>
            </a:pPr>
            <a:endParaRPr lang="de-DE" sz="1800">
              <a:latin typeface="Arial" panose="020B0604020202020204" pitchFamily="34" charset="0"/>
              <a:cs typeface="Arial" panose="020B0604020202020204" pitchFamily="34" charset="0"/>
            </a:endParaRPr>
          </a:p>
        </p:txBody>
      </p:sp>
      <p:sp>
        <p:nvSpPr>
          <p:cNvPr id="82" name="Pfeil nach rechts 81"/>
          <p:cNvSpPr/>
          <p:nvPr/>
        </p:nvSpPr>
        <p:spPr>
          <a:xfrm>
            <a:off x="2699792" y="4149080"/>
            <a:ext cx="504056" cy="288032"/>
          </a:xfrm>
          <a:prstGeom prst="rightArrow">
            <a:avLst/>
          </a:prstGeom>
          <a:solidFill>
            <a:schemeClr val="accent6">
              <a:lumMod val="60000"/>
              <a:lumOff val="40000"/>
            </a:schemeClr>
          </a:solidFill>
        </p:spPr>
        <p:style>
          <a:lnRef idx="3">
            <a:schemeClr val="lt1"/>
          </a:lnRef>
          <a:fillRef idx="1">
            <a:schemeClr val="accent6"/>
          </a:fillRef>
          <a:effectRef idx="1">
            <a:schemeClr val="accent6"/>
          </a:effectRef>
          <a:fontRef idx="minor">
            <a:schemeClr val="lt1"/>
          </a:fontRef>
        </p:style>
        <p:txBody>
          <a:bodyPr wrap="square" rtlCol="0" anchor="ctr" anchorCtr="1">
            <a:noAutofit/>
          </a:bodyPr>
          <a:lstStyle/>
          <a:p>
            <a:pPr algn="ctr"/>
            <a:endParaRPr lang="de-DE" sz="1800">
              <a:latin typeface="Arial" panose="020B0604020202020204" pitchFamily="34" charset="0"/>
              <a:cs typeface="Arial" panose="020B0604020202020204" pitchFamily="34" charset="0"/>
            </a:endParaRPr>
          </a:p>
        </p:txBody>
      </p:sp>
      <p:sp>
        <p:nvSpPr>
          <p:cNvPr id="84" name="Pfeil nach rechts 83"/>
          <p:cNvSpPr/>
          <p:nvPr/>
        </p:nvSpPr>
        <p:spPr>
          <a:xfrm>
            <a:off x="2699792" y="5085184"/>
            <a:ext cx="504056" cy="288032"/>
          </a:xfrm>
          <a:prstGeom prst="rightArrow">
            <a:avLst/>
          </a:prstGeom>
          <a:solidFill>
            <a:schemeClr val="accent6">
              <a:lumMod val="40000"/>
              <a:lumOff val="60000"/>
            </a:schemeClr>
          </a:solidFill>
        </p:spPr>
        <p:style>
          <a:lnRef idx="3">
            <a:schemeClr val="lt1"/>
          </a:lnRef>
          <a:fillRef idx="1">
            <a:schemeClr val="accent6"/>
          </a:fillRef>
          <a:effectRef idx="1">
            <a:schemeClr val="accent6"/>
          </a:effectRef>
          <a:fontRef idx="minor">
            <a:schemeClr val="lt1"/>
          </a:fontRef>
        </p:style>
        <p:txBody>
          <a:bodyPr wrap="square" rtlCol="0" anchor="ctr" anchorCtr="1">
            <a:noAutofit/>
          </a:bodyPr>
          <a:lstStyle/>
          <a:p>
            <a:pPr algn="ctr"/>
            <a:endParaRPr lang="de-DE" sz="1800">
              <a:solidFill>
                <a:schemeClr val="tx1"/>
              </a:solidFill>
              <a:latin typeface="Arial" panose="020B0604020202020204" pitchFamily="34" charset="0"/>
              <a:cs typeface="Arial" panose="020B0604020202020204" pitchFamily="34" charset="0"/>
            </a:endParaRPr>
          </a:p>
        </p:txBody>
      </p:sp>
      <p:sp>
        <p:nvSpPr>
          <p:cNvPr id="85" name="Freeform 19"/>
          <p:cNvSpPr>
            <a:spLocks/>
          </p:cNvSpPr>
          <p:nvPr/>
        </p:nvSpPr>
        <p:spPr bwMode="auto">
          <a:xfrm>
            <a:off x="8820472" y="1871113"/>
            <a:ext cx="86359" cy="117727"/>
          </a:xfrm>
          <a:custGeom>
            <a:avLst/>
            <a:gdLst>
              <a:gd name="T0" fmla="*/ 196 w 196"/>
              <a:gd name="T1" fmla="*/ 76 h 99"/>
              <a:gd name="T2" fmla="*/ 196 w 196"/>
              <a:gd name="T3" fmla="*/ 0 h 99"/>
              <a:gd name="T4" fmla="*/ 13 w 196"/>
              <a:gd name="T5" fmla="*/ 13 h 99"/>
              <a:gd name="T6" fmla="*/ 10 w 196"/>
              <a:gd name="T7" fmla="*/ 35 h 99"/>
              <a:gd name="T8" fmla="*/ 8 w 196"/>
              <a:gd name="T9" fmla="*/ 55 h 99"/>
              <a:gd name="T10" fmla="*/ 5 w 196"/>
              <a:gd name="T11" fmla="*/ 77 h 99"/>
              <a:gd name="T12" fmla="*/ 0 w 196"/>
              <a:gd name="T13" fmla="*/ 99 h 99"/>
              <a:gd name="T14" fmla="*/ 196 w 196"/>
              <a:gd name="T15" fmla="*/ 76 h 9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6" h="99">
                <a:moveTo>
                  <a:pt x="196" y="76"/>
                </a:moveTo>
                <a:lnTo>
                  <a:pt x="196" y="0"/>
                </a:lnTo>
                <a:lnTo>
                  <a:pt x="13" y="13"/>
                </a:lnTo>
                <a:lnTo>
                  <a:pt x="10" y="35"/>
                </a:lnTo>
                <a:lnTo>
                  <a:pt x="8" y="55"/>
                </a:lnTo>
                <a:lnTo>
                  <a:pt x="5" y="77"/>
                </a:lnTo>
                <a:lnTo>
                  <a:pt x="0" y="99"/>
                </a:lnTo>
                <a:lnTo>
                  <a:pt x="196" y="7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grpSp>
        <p:nvGrpSpPr>
          <p:cNvPr id="17" name="Gruppieren 16"/>
          <p:cNvGrpSpPr/>
          <p:nvPr/>
        </p:nvGrpSpPr>
        <p:grpSpPr>
          <a:xfrm>
            <a:off x="7956376" y="1556791"/>
            <a:ext cx="1008112" cy="576065"/>
            <a:chOff x="2484424" y="4292590"/>
            <a:chExt cx="1816092" cy="1035051"/>
          </a:xfrm>
        </p:grpSpPr>
        <p:sp>
          <p:nvSpPr>
            <p:cNvPr id="18" name="AutoShape 15"/>
            <p:cNvSpPr>
              <a:spLocks noChangeAspect="1" noChangeArrowheads="1" noTextEdit="1"/>
            </p:cNvSpPr>
            <p:nvPr/>
          </p:nvSpPr>
          <p:spPr bwMode="auto">
            <a:xfrm>
              <a:off x="2484424" y="4292590"/>
              <a:ext cx="1816090" cy="103504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9" name="Freeform 17"/>
            <p:cNvSpPr>
              <a:spLocks/>
            </p:cNvSpPr>
            <p:nvPr/>
          </p:nvSpPr>
          <p:spPr bwMode="auto">
            <a:xfrm>
              <a:off x="4025879" y="4649777"/>
              <a:ext cx="152400" cy="57150"/>
            </a:xfrm>
            <a:custGeom>
              <a:avLst/>
              <a:gdLst>
                <a:gd name="T0" fmla="*/ 193 w 193"/>
                <a:gd name="T1" fmla="*/ 63 h 72"/>
                <a:gd name="T2" fmla="*/ 193 w 193"/>
                <a:gd name="T3" fmla="*/ 0 h 72"/>
                <a:gd name="T4" fmla="*/ 0 w 193"/>
                <a:gd name="T5" fmla="*/ 4 h 72"/>
                <a:gd name="T6" fmla="*/ 4 w 193"/>
                <a:gd name="T7" fmla="*/ 21 h 72"/>
                <a:gd name="T8" fmla="*/ 6 w 193"/>
                <a:gd name="T9" fmla="*/ 37 h 72"/>
                <a:gd name="T10" fmla="*/ 7 w 193"/>
                <a:gd name="T11" fmla="*/ 55 h 72"/>
                <a:gd name="T12" fmla="*/ 10 w 193"/>
                <a:gd name="T13" fmla="*/ 72 h 72"/>
                <a:gd name="T14" fmla="*/ 193 w 193"/>
                <a:gd name="T15" fmla="*/ 63 h 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3" h="72">
                  <a:moveTo>
                    <a:pt x="193" y="63"/>
                  </a:moveTo>
                  <a:lnTo>
                    <a:pt x="193" y="0"/>
                  </a:lnTo>
                  <a:lnTo>
                    <a:pt x="0" y="4"/>
                  </a:lnTo>
                  <a:lnTo>
                    <a:pt x="4" y="21"/>
                  </a:lnTo>
                  <a:lnTo>
                    <a:pt x="6" y="37"/>
                  </a:lnTo>
                  <a:lnTo>
                    <a:pt x="7" y="55"/>
                  </a:lnTo>
                  <a:lnTo>
                    <a:pt x="10" y="72"/>
                  </a:lnTo>
                  <a:lnTo>
                    <a:pt x="193" y="63"/>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2" name="Freeform 18"/>
            <p:cNvSpPr>
              <a:spLocks/>
            </p:cNvSpPr>
            <p:nvPr/>
          </p:nvSpPr>
          <p:spPr bwMode="auto">
            <a:xfrm>
              <a:off x="2627769" y="4293088"/>
              <a:ext cx="1619243" cy="792161"/>
            </a:xfrm>
            <a:custGeom>
              <a:avLst/>
              <a:gdLst>
                <a:gd name="T0" fmla="*/ 1731 w 2038"/>
                <a:gd name="T1" fmla="*/ 301 h 999"/>
                <a:gd name="T2" fmla="*/ 1181 w 2038"/>
                <a:gd name="T3" fmla="*/ 290 h 999"/>
                <a:gd name="T4" fmla="*/ 1181 w 2038"/>
                <a:gd name="T5" fmla="*/ 48 h 999"/>
                <a:gd name="T6" fmla="*/ 371 w 2038"/>
                <a:gd name="T7" fmla="*/ 0 h 999"/>
                <a:gd name="T8" fmla="*/ 0 w 2038"/>
                <a:gd name="T9" fmla="*/ 312 h 999"/>
                <a:gd name="T10" fmla="*/ 0 w 2038"/>
                <a:gd name="T11" fmla="*/ 780 h 999"/>
                <a:gd name="T12" fmla="*/ 383 w 2038"/>
                <a:gd name="T13" fmla="*/ 999 h 999"/>
                <a:gd name="T14" fmla="*/ 1756 w 2038"/>
                <a:gd name="T15" fmla="*/ 788 h 999"/>
                <a:gd name="T16" fmla="*/ 2012 w 2038"/>
                <a:gd name="T17" fmla="*/ 749 h 999"/>
                <a:gd name="T18" fmla="*/ 2012 w 2038"/>
                <a:gd name="T19" fmla="*/ 352 h 999"/>
                <a:gd name="T20" fmla="*/ 2038 w 2038"/>
                <a:gd name="T21" fmla="*/ 352 h 999"/>
                <a:gd name="T22" fmla="*/ 2038 w 2038"/>
                <a:gd name="T23" fmla="*/ 308 h 999"/>
                <a:gd name="T24" fmla="*/ 1731 w 2038"/>
                <a:gd name="T25" fmla="*/ 301 h 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8" h="999">
                  <a:moveTo>
                    <a:pt x="1731" y="301"/>
                  </a:moveTo>
                  <a:lnTo>
                    <a:pt x="1181" y="290"/>
                  </a:lnTo>
                  <a:lnTo>
                    <a:pt x="1181" y="48"/>
                  </a:lnTo>
                  <a:lnTo>
                    <a:pt x="371" y="0"/>
                  </a:lnTo>
                  <a:lnTo>
                    <a:pt x="0" y="312"/>
                  </a:lnTo>
                  <a:lnTo>
                    <a:pt x="0" y="780"/>
                  </a:lnTo>
                  <a:lnTo>
                    <a:pt x="383" y="999"/>
                  </a:lnTo>
                  <a:lnTo>
                    <a:pt x="1756" y="788"/>
                  </a:lnTo>
                  <a:lnTo>
                    <a:pt x="2012" y="749"/>
                  </a:lnTo>
                  <a:lnTo>
                    <a:pt x="2012" y="352"/>
                  </a:lnTo>
                  <a:lnTo>
                    <a:pt x="2038" y="352"/>
                  </a:lnTo>
                  <a:lnTo>
                    <a:pt x="2038" y="308"/>
                  </a:lnTo>
                  <a:lnTo>
                    <a:pt x="1731" y="301"/>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3" name="Freeform 19"/>
            <p:cNvSpPr>
              <a:spLocks/>
            </p:cNvSpPr>
            <p:nvPr/>
          </p:nvSpPr>
          <p:spPr bwMode="auto">
            <a:xfrm>
              <a:off x="4015221" y="4791065"/>
              <a:ext cx="155574" cy="79376"/>
            </a:xfrm>
            <a:custGeom>
              <a:avLst/>
              <a:gdLst>
                <a:gd name="T0" fmla="*/ 196 w 196"/>
                <a:gd name="T1" fmla="*/ 76 h 99"/>
                <a:gd name="T2" fmla="*/ 196 w 196"/>
                <a:gd name="T3" fmla="*/ 0 h 99"/>
                <a:gd name="T4" fmla="*/ 13 w 196"/>
                <a:gd name="T5" fmla="*/ 13 h 99"/>
                <a:gd name="T6" fmla="*/ 10 w 196"/>
                <a:gd name="T7" fmla="*/ 35 h 99"/>
                <a:gd name="T8" fmla="*/ 8 w 196"/>
                <a:gd name="T9" fmla="*/ 55 h 99"/>
                <a:gd name="T10" fmla="*/ 5 w 196"/>
                <a:gd name="T11" fmla="*/ 77 h 99"/>
                <a:gd name="T12" fmla="*/ 0 w 196"/>
                <a:gd name="T13" fmla="*/ 99 h 99"/>
                <a:gd name="T14" fmla="*/ 196 w 196"/>
                <a:gd name="T15" fmla="*/ 76 h 9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6" h="99">
                  <a:moveTo>
                    <a:pt x="196" y="76"/>
                  </a:moveTo>
                  <a:lnTo>
                    <a:pt x="196" y="0"/>
                  </a:lnTo>
                  <a:lnTo>
                    <a:pt x="13" y="13"/>
                  </a:lnTo>
                  <a:lnTo>
                    <a:pt x="10" y="35"/>
                  </a:lnTo>
                  <a:lnTo>
                    <a:pt x="8" y="55"/>
                  </a:lnTo>
                  <a:lnTo>
                    <a:pt x="5" y="77"/>
                  </a:lnTo>
                  <a:lnTo>
                    <a:pt x="0" y="99"/>
                  </a:lnTo>
                  <a:lnTo>
                    <a:pt x="196" y="7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4" name="Freeform 20"/>
            <p:cNvSpPr>
              <a:spLocks/>
            </p:cNvSpPr>
            <p:nvPr/>
          </p:nvSpPr>
          <p:spPr bwMode="auto">
            <a:xfrm>
              <a:off x="3813155" y="4802178"/>
              <a:ext cx="219074" cy="92075"/>
            </a:xfrm>
            <a:custGeom>
              <a:avLst/>
              <a:gdLst>
                <a:gd name="T0" fmla="*/ 0 w 277"/>
                <a:gd name="T1" fmla="*/ 116 h 116"/>
                <a:gd name="T2" fmla="*/ 264 w 277"/>
                <a:gd name="T3" fmla="*/ 86 h 116"/>
                <a:gd name="T4" fmla="*/ 269 w 277"/>
                <a:gd name="T5" fmla="*/ 64 h 116"/>
                <a:gd name="T6" fmla="*/ 272 w 277"/>
                <a:gd name="T7" fmla="*/ 42 h 116"/>
                <a:gd name="T8" fmla="*/ 274 w 277"/>
                <a:gd name="T9" fmla="*/ 22 h 116"/>
                <a:gd name="T10" fmla="*/ 277 w 277"/>
                <a:gd name="T11" fmla="*/ 0 h 116"/>
                <a:gd name="T12" fmla="*/ 0 w 277"/>
                <a:gd name="T13" fmla="*/ 18 h 116"/>
                <a:gd name="T14" fmla="*/ 0 w 277"/>
                <a:gd name="T15" fmla="*/ 116 h 1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7" h="116">
                  <a:moveTo>
                    <a:pt x="0" y="116"/>
                  </a:moveTo>
                  <a:lnTo>
                    <a:pt x="264" y="86"/>
                  </a:lnTo>
                  <a:lnTo>
                    <a:pt x="269" y="64"/>
                  </a:lnTo>
                  <a:lnTo>
                    <a:pt x="272" y="42"/>
                  </a:lnTo>
                  <a:lnTo>
                    <a:pt x="274" y="22"/>
                  </a:lnTo>
                  <a:lnTo>
                    <a:pt x="277" y="0"/>
                  </a:lnTo>
                  <a:lnTo>
                    <a:pt x="0" y="18"/>
                  </a:lnTo>
                  <a:lnTo>
                    <a:pt x="0" y="11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5" name="Freeform 21"/>
            <p:cNvSpPr>
              <a:spLocks/>
            </p:cNvSpPr>
            <p:nvPr/>
          </p:nvSpPr>
          <p:spPr bwMode="auto">
            <a:xfrm>
              <a:off x="3594081" y="4652954"/>
              <a:ext cx="438148" cy="74612"/>
            </a:xfrm>
            <a:custGeom>
              <a:avLst/>
              <a:gdLst>
                <a:gd name="T0" fmla="*/ 0 w 553"/>
                <a:gd name="T1" fmla="*/ 94 h 94"/>
                <a:gd name="T2" fmla="*/ 553 w 553"/>
                <a:gd name="T3" fmla="*/ 68 h 94"/>
                <a:gd name="T4" fmla="*/ 550 w 553"/>
                <a:gd name="T5" fmla="*/ 51 h 94"/>
                <a:gd name="T6" fmla="*/ 549 w 553"/>
                <a:gd name="T7" fmla="*/ 33 h 94"/>
                <a:gd name="T8" fmla="*/ 547 w 553"/>
                <a:gd name="T9" fmla="*/ 17 h 94"/>
                <a:gd name="T10" fmla="*/ 543 w 553"/>
                <a:gd name="T11" fmla="*/ 0 h 94"/>
                <a:gd name="T12" fmla="*/ 0 w 553"/>
                <a:gd name="T13" fmla="*/ 10 h 94"/>
                <a:gd name="T14" fmla="*/ 0 w 553"/>
                <a:gd name="T15" fmla="*/ 94 h 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3" h="94">
                  <a:moveTo>
                    <a:pt x="0" y="94"/>
                  </a:moveTo>
                  <a:lnTo>
                    <a:pt x="553" y="68"/>
                  </a:lnTo>
                  <a:lnTo>
                    <a:pt x="550" y="51"/>
                  </a:lnTo>
                  <a:lnTo>
                    <a:pt x="549" y="33"/>
                  </a:lnTo>
                  <a:lnTo>
                    <a:pt x="547" y="17"/>
                  </a:lnTo>
                  <a:lnTo>
                    <a:pt x="543" y="0"/>
                  </a:lnTo>
                  <a:lnTo>
                    <a:pt x="0" y="10"/>
                  </a:lnTo>
                  <a:lnTo>
                    <a:pt x="0" y="9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6" name="Freeform 22"/>
            <p:cNvSpPr>
              <a:spLocks/>
            </p:cNvSpPr>
            <p:nvPr/>
          </p:nvSpPr>
          <p:spPr bwMode="auto">
            <a:xfrm>
              <a:off x="3608368" y="4937115"/>
              <a:ext cx="303212" cy="84139"/>
            </a:xfrm>
            <a:custGeom>
              <a:avLst/>
              <a:gdLst>
                <a:gd name="T0" fmla="*/ 0 w 384"/>
                <a:gd name="T1" fmla="*/ 39 h 106"/>
                <a:gd name="T2" fmla="*/ 179 w 384"/>
                <a:gd name="T3" fmla="*/ 106 h 106"/>
                <a:gd name="T4" fmla="*/ 384 w 384"/>
                <a:gd name="T5" fmla="*/ 66 h 106"/>
                <a:gd name="T6" fmla="*/ 384 w 384"/>
                <a:gd name="T7" fmla="*/ 32 h 106"/>
                <a:gd name="T8" fmla="*/ 257 w 384"/>
                <a:gd name="T9" fmla="*/ 0 h 106"/>
                <a:gd name="T10" fmla="*/ 0 w 384"/>
                <a:gd name="T11" fmla="*/ 39 h 106"/>
              </a:gdLst>
              <a:ahLst/>
              <a:cxnLst>
                <a:cxn ang="0">
                  <a:pos x="T0" y="T1"/>
                </a:cxn>
                <a:cxn ang="0">
                  <a:pos x="T2" y="T3"/>
                </a:cxn>
                <a:cxn ang="0">
                  <a:pos x="T4" y="T5"/>
                </a:cxn>
                <a:cxn ang="0">
                  <a:pos x="T6" y="T7"/>
                </a:cxn>
                <a:cxn ang="0">
                  <a:pos x="T8" y="T9"/>
                </a:cxn>
                <a:cxn ang="0">
                  <a:pos x="T10" y="T11"/>
                </a:cxn>
              </a:cxnLst>
              <a:rect l="0" t="0" r="r" b="b"/>
              <a:pathLst>
                <a:path w="384" h="106">
                  <a:moveTo>
                    <a:pt x="0" y="39"/>
                  </a:moveTo>
                  <a:lnTo>
                    <a:pt x="179" y="106"/>
                  </a:lnTo>
                  <a:lnTo>
                    <a:pt x="384" y="66"/>
                  </a:lnTo>
                  <a:lnTo>
                    <a:pt x="384" y="32"/>
                  </a:lnTo>
                  <a:lnTo>
                    <a:pt x="257" y="0"/>
                  </a:lnTo>
                  <a:lnTo>
                    <a:pt x="0" y="39"/>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7" name="Freeform 23"/>
            <p:cNvSpPr>
              <a:spLocks/>
            </p:cNvSpPr>
            <p:nvPr/>
          </p:nvSpPr>
          <p:spPr bwMode="auto">
            <a:xfrm>
              <a:off x="3675043" y="4819641"/>
              <a:ext cx="80962" cy="112713"/>
            </a:xfrm>
            <a:custGeom>
              <a:avLst/>
              <a:gdLst>
                <a:gd name="T0" fmla="*/ 0 w 103"/>
                <a:gd name="T1" fmla="*/ 141 h 141"/>
                <a:gd name="T2" fmla="*/ 0 w 103"/>
                <a:gd name="T3" fmla="*/ 4 h 141"/>
                <a:gd name="T4" fmla="*/ 103 w 103"/>
                <a:gd name="T5" fmla="*/ 0 h 141"/>
                <a:gd name="T6" fmla="*/ 103 w 103"/>
                <a:gd name="T7" fmla="*/ 129 h 141"/>
                <a:gd name="T8" fmla="*/ 0 w 103"/>
                <a:gd name="T9" fmla="*/ 141 h 141"/>
              </a:gdLst>
              <a:ahLst/>
              <a:cxnLst>
                <a:cxn ang="0">
                  <a:pos x="T0" y="T1"/>
                </a:cxn>
                <a:cxn ang="0">
                  <a:pos x="T2" y="T3"/>
                </a:cxn>
                <a:cxn ang="0">
                  <a:pos x="T4" y="T5"/>
                </a:cxn>
                <a:cxn ang="0">
                  <a:pos x="T6" y="T7"/>
                </a:cxn>
                <a:cxn ang="0">
                  <a:pos x="T8" y="T9"/>
                </a:cxn>
              </a:cxnLst>
              <a:rect l="0" t="0" r="r" b="b"/>
              <a:pathLst>
                <a:path w="103" h="141">
                  <a:moveTo>
                    <a:pt x="0" y="141"/>
                  </a:moveTo>
                  <a:lnTo>
                    <a:pt x="0" y="4"/>
                  </a:lnTo>
                  <a:lnTo>
                    <a:pt x="103" y="0"/>
                  </a:lnTo>
                  <a:lnTo>
                    <a:pt x="103" y="129"/>
                  </a:lnTo>
                  <a:lnTo>
                    <a:pt x="0" y="14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8" name="Rectangle 24"/>
            <p:cNvSpPr>
              <a:spLocks noChangeArrowheads="1"/>
            </p:cNvSpPr>
            <p:nvPr/>
          </p:nvSpPr>
          <p:spPr bwMode="auto">
            <a:xfrm>
              <a:off x="3711555" y="4808528"/>
              <a:ext cx="9524" cy="127000"/>
            </a:xfrm>
            <a:prstGeom prst="rect">
              <a:avLst/>
            </a:prstGeom>
            <a:solidFill>
              <a:schemeClr val="accent2"/>
            </a:solidFill>
            <a:ln w="9525">
              <a:noFill/>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9" name="Freeform 25"/>
            <p:cNvSpPr>
              <a:spLocks/>
            </p:cNvSpPr>
            <p:nvPr/>
          </p:nvSpPr>
          <p:spPr bwMode="auto">
            <a:xfrm>
              <a:off x="3682982" y="4837104"/>
              <a:ext cx="19051" cy="34925"/>
            </a:xfrm>
            <a:custGeom>
              <a:avLst/>
              <a:gdLst>
                <a:gd name="T0" fmla="*/ 23 w 23"/>
                <a:gd name="T1" fmla="*/ 40 h 42"/>
                <a:gd name="T2" fmla="*/ 23 w 23"/>
                <a:gd name="T3" fmla="*/ 0 h 42"/>
                <a:gd name="T4" fmla="*/ 0 w 23"/>
                <a:gd name="T5" fmla="*/ 2 h 42"/>
                <a:gd name="T6" fmla="*/ 0 w 23"/>
                <a:gd name="T7" fmla="*/ 42 h 42"/>
                <a:gd name="T8" fmla="*/ 23 w 23"/>
                <a:gd name="T9" fmla="*/ 40 h 42"/>
              </a:gdLst>
              <a:ahLst/>
              <a:cxnLst>
                <a:cxn ang="0">
                  <a:pos x="T0" y="T1"/>
                </a:cxn>
                <a:cxn ang="0">
                  <a:pos x="T2" y="T3"/>
                </a:cxn>
                <a:cxn ang="0">
                  <a:pos x="T4" y="T5"/>
                </a:cxn>
                <a:cxn ang="0">
                  <a:pos x="T6" y="T7"/>
                </a:cxn>
                <a:cxn ang="0">
                  <a:pos x="T8" y="T9"/>
                </a:cxn>
              </a:cxnLst>
              <a:rect l="0" t="0" r="r" b="b"/>
              <a:pathLst>
                <a:path w="23" h="42">
                  <a:moveTo>
                    <a:pt x="23" y="40"/>
                  </a:moveTo>
                  <a:lnTo>
                    <a:pt x="23" y="0"/>
                  </a:lnTo>
                  <a:lnTo>
                    <a:pt x="0" y="2"/>
                  </a:lnTo>
                  <a:lnTo>
                    <a:pt x="0" y="42"/>
                  </a:lnTo>
                  <a:lnTo>
                    <a:pt x="23" y="40"/>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30" name="Freeform 26"/>
            <p:cNvSpPr>
              <a:spLocks/>
            </p:cNvSpPr>
            <p:nvPr/>
          </p:nvSpPr>
          <p:spPr bwMode="auto">
            <a:xfrm>
              <a:off x="3686156" y="4886315"/>
              <a:ext cx="15875" cy="33337"/>
            </a:xfrm>
            <a:custGeom>
              <a:avLst/>
              <a:gdLst>
                <a:gd name="T0" fmla="*/ 21 w 21"/>
                <a:gd name="T1" fmla="*/ 40 h 42"/>
                <a:gd name="T2" fmla="*/ 21 w 21"/>
                <a:gd name="T3" fmla="*/ 0 h 42"/>
                <a:gd name="T4" fmla="*/ 0 w 21"/>
                <a:gd name="T5" fmla="*/ 2 h 42"/>
                <a:gd name="T6" fmla="*/ 0 w 21"/>
                <a:gd name="T7" fmla="*/ 42 h 42"/>
                <a:gd name="T8" fmla="*/ 21 w 21"/>
                <a:gd name="T9" fmla="*/ 40 h 42"/>
              </a:gdLst>
              <a:ahLst/>
              <a:cxnLst>
                <a:cxn ang="0">
                  <a:pos x="T0" y="T1"/>
                </a:cxn>
                <a:cxn ang="0">
                  <a:pos x="T2" y="T3"/>
                </a:cxn>
                <a:cxn ang="0">
                  <a:pos x="T4" y="T5"/>
                </a:cxn>
                <a:cxn ang="0">
                  <a:pos x="T6" y="T7"/>
                </a:cxn>
                <a:cxn ang="0">
                  <a:pos x="T8" y="T9"/>
                </a:cxn>
              </a:cxnLst>
              <a:rect l="0" t="0" r="r" b="b"/>
              <a:pathLst>
                <a:path w="21" h="42">
                  <a:moveTo>
                    <a:pt x="21" y="40"/>
                  </a:moveTo>
                  <a:lnTo>
                    <a:pt x="21" y="0"/>
                  </a:lnTo>
                  <a:lnTo>
                    <a:pt x="0" y="2"/>
                  </a:lnTo>
                  <a:lnTo>
                    <a:pt x="0" y="42"/>
                  </a:lnTo>
                  <a:lnTo>
                    <a:pt x="21" y="40"/>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31" name="Freeform 27"/>
            <p:cNvSpPr>
              <a:spLocks/>
            </p:cNvSpPr>
            <p:nvPr/>
          </p:nvSpPr>
          <p:spPr bwMode="auto">
            <a:xfrm>
              <a:off x="3732193" y="4837104"/>
              <a:ext cx="17464" cy="34925"/>
            </a:xfrm>
            <a:custGeom>
              <a:avLst/>
              <a:gdLst>
                <a:gd name="T0" fmla="*/ 22 w 22"/>
                <a:gd name="T1" fmla="*/ 40 h 42"/>
                <a:gd name="T2" fmla="*/ 22 w 22"/>
                <a:gd name="T3" fmla="*/ 0 h 42"/>
                <a:gd name="T4" fmla="*/ 0 w 22"/>
                <a:gd name="T5" fmla="*/ 2 h 42"/>
                <a:gd name="T6" fmla="*/ 0 w 22"/>
                <a:gd name="T7" fmla="*/ 42 h 42"/>
                <a:gd name="T8" fmla="*/ 22 w 22"/>
                <a:gd name="T9" fmla="*/ 40 h 42"/>
              </a:gdLst>
              <a:ahLst/>
              <a:cxnLst>
                <a:cxn ang="0">
                  <a:pos x="T0" y="T1"/>
                </a:cxn>
                <a:cxn ang="0">
                  <a:pos x="T2" y="T3"/>
                </a:cxn>
                <a:cxn ang="0">
                  <a:pos x="T4" y="T5"/>
                </a:cxn>
                <a:cxn ang="0">
                  <a:pos x="T6" y="T7"/>
                </a:cxn>
                <a:cxn ang="0">
                  <a:pos x="T8" y="T9"/>
                </a:cxn>
              </a:cxnLst>
              <a:rect l="0" t="0" r="r" b="b"/>
              <a:pathLst>
                <a:path w="22" h="42">
                  <a:moveTo>
                    <a:pt x="22" y="40"/>
                  </a:moveTo>
                  <a:lnTo>
                    <a:pt x="22" y="0"/>
                  </a:lnTo>
                  <a:lnTo>
                    <a:pt x="0" y="2"/>
                  </a:lnTo>
                  <a:lnTo>
                    <a:pt x="0" y="42"/>
                  </a:lnTo>
                  <a:lnTo>
                    <a:pt x="22" y="40"/>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32" name="Freeform 28"/>
            <p:cNvSpPr>
              <a:spLocks/>
            </p:cNvSpPr>
            <p:nvPr/>
          </p:nvSpPr>
          <p:spPr bwMode="auto">
            <a:xfrm>
              <a:off x="3732193" y="4883140"/>
              <a:ext cx="15875" cy="31751"/>
            </a:xfrm>
            <a:custGeom>
              <a:avLst/>
              <a:gdLst>
                <a:gd name="T0" fmla="*/ 21 w 21"/>
                <a:gd name="T1" fmla="*/ 38 h 41"/>
                <a:gd name="T2" fmla="*/ 21 w 21"/>
                <a:gd name="T3" fmla="*/ 0 h 41"/>
                <a:gd name="T4" fmla="*/ 0 w 21"/>
                <a:gd name="T5" fmla="*/ 1 h 41"/>
                <a:gd name="T6" fmla="*/ 0 w 21"/>
                <a:gd name="T7" fmla="*/ 41 h 41"/>
                <a:gd name="T8" fmla="*/ 21 w 21"/>
                <a:gd name="T9" fmla="*/ 38 h 41"/>
              </a:gdLst>
              <a:ahLst/>
              <a:cxnLst>
                <a:cxn ang="0">
                  <a:pos x="T0" y="T1"/>
                </a:cxn>
                <a:cxn ang="0">
                  <a:pos x="T2" y="T3"/>
                </a:cxn>
                <a:cxn ang="0">
                  <a:pos x="T4" y="T5"/>
                </a:cxn>
                <a:cxn ang="0">
                  <a:pos x="T6" y="T7"/>
                </a:cxn>
                <a:cxn ang="0">
                  <a:pos x="T8" y="T9"/>
                </a:cxn>
              </a:cxnLst>
              <a:rect l="0" t="0" r="r" b="b"/>
              <a:pathLst>
                <a:path w="21" h="41">
                  <a:moveTo>
                    <a:pt x="21" y="38"/>
                  </a:moveTo>
                  <a:lnTo>
                    <a:pt x="21" y="0"/>
                  </a:lnTo>
                  <a:lnTo>
                    <a:pt x="0" y="1"/>
                  </a:lnTo>
                  <a:lnTo>
                    <a:pt x="0" y="41"/>
                  </a:lnTo>
                  <a:lnTo>
                    <a:pt x="21" y="38"/>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33" name="Rectangle 29"/>
            <p:cNvSpPr>
              <a:spLocks noChangeArrowheads="1"/>
            </p:cNvSpPr>
            <p:nvPr/>
          </p:nvSpPr>
          <p:spPr bwMode="auto">
            <a:xfrm>
              <a:off x="3678219" y="4638666"/>
              <a:ext cx="25399" cy="103188"/>
            </a:xfrm>
            <a:prstGeom prst="rect">
              <a:avLst/>
            </a:prstGeom>
            <a:solidFill>
              <a:schemeClr val="accent2"/>
            </a:solidFill>
            <a:ln w="9525">
              <a:noFill/>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4" name="Rectangle 30"/>
            <p:cNvSpPr>
              <a:spLocks noChangeArrowheads="1"/>
            </p:cNvSpPr>
            <p:nvPr/>
          </p:nvSpPr>
          <p:spPr bwMode="auto">
            <a:xfrm>
              <a:off x="3789343" y="4632316"/>
              <a:ext cx="23814" cy="103188"/>
            </a:xfrm>
            <a:prstGeom prst="rect">
              <a:avLst/>
            </a:prstGeom>
            <a:solidFill>
              <a:schemeClr val="accent2"/>
            </a:solidFill>
            <a:ln w="9525">
              <a:noFill/>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5" name="Rectangle 31"/>
            <p:cNvSpPr>
              <a:spLocks noChangeArrowheads="1"/>
            </p:cNvSpPr>
            <p:nvPr/>
          </p:nvSpPr>
          <p:spPr bwMode="auto">
            <a:xfrm>
              <a:off x="3881416" y="4625966"/>
              <a:ext cx="23814" cy="101600"/>
            </a:xfrm>
            <a:prstGeom prst="rect">
              <a:avLst/>
            </a:prstGeom>
            <a:solidFill>
              <a:schemeClr val="accent2"/>
            </a:solidFill>
            <a:ln w="9525">
              <a:noFill/>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6" name="Rectangle 32"/>
            <p:cNvSpPr>
              <a:spLocks noChangeArrowheads="1"/>
            </p:cNvSpPr>
            <p:nvPr/>
          </p:nvSpPr>
          <p:spPr bwMode="auto">
            <a:xfrm>
              <a:off x="3970316" y="4625966"/>
              <a:ext cx="23814" cy="101600"/>
            </a:xfrm>
            <a:prstGeom prst="rect">
              <a:avLst/>
            </a:prstGeom>
            <a:solidFill>
              <a:schemeClr val="accent2"/>
            </a:solidFill>
            <a:ln w="9525">
              <a:noFill/>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7" name="Rectangle 33"/>
            <p:cNvSpPr>
              <a:spLocks noChangeArrowheads="1"/>
            </p:cNvSpPr>
            <p:nvPr/>
          </p:nvSpPr>
          <p:spPr bwMode="auto">
            <a:xfrm>
              <a:off x="4043341" y="4618030"/>
              <a:ext cx="25399" cy="103188"/>
            </a:xfrm>
            <a:prstGeom prst="rect">
              <a:avLst/>
            </a:prstGeom>
            <a:solidFill>
              <a:schemeClr val="accent2"/>
            </a:solidFill>
            <a:ln w="9525">
              <a:noFill/>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8" name="Rectangle 34"/>
            <p:cNvSpPr>
              <a:spLocks noChangeArrowheads="1"/>
            </p:cNvSpPr>
            <p:nvPr/>
          </p:nvSpPr>
          <p:spPr bwMode="auto">
            <a:xfrm>
              <a:off x="4117954" y="4610092"/>
              <a:ext cx="25399" cy="104774"/>
            </a:xfrm>
            <a:prstGeom prst="rect">
              <a:avLst/>
            </a:prstGeom>
            <a:solidFill>
              <a:schemeClr val="accent2"/>
            </a:solidFill>
            <a:ln w="9525">
              <a:noFill/>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9" name="Rectangle 35"/>
            <p:cNvSpPr>
              <a:spLocks noChangeArrowheads="1"/>
            </p:cNvSpPr>
            <p:nvPr/>
          </p:nvSpPr>
          <p:spPr bwMode="auto">
            <a:xfrm>
              <a:off x="3881416" y="4795829"/>
              <a:ext cx="23814" cy="101600"/>
            </a:xfrm>
            <a:prstGeom prst="rect">
              <a:avLst/>
            </a:prstGeom>
            <a:solidFill>
              <a:schemeClr val="accent2"/>
            </a:solidFill>
            <a:ln w="9525">
              <a:noFill/>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40" name="Rectangle 36"/>
            <p:cNvSpPr>
              <a:spLocks noChangeArrowheads="1"/>
            </p:cNvSpPr>
            <p:nvPr/>
          </p:nvSpPr>
          <p:spPr bwMode="auto">
            <a:xfrm>
              <a:off x="3970316" y="4795829"/>
              <a:ext cx="23814" cy="101600"/>
            </a:xfrm>
            <a:prstGeom prst="rect">
              <a:avLst/>
            </a:prstGeom>
            <a:solidFill>
              <a:schemeClr val="accent2"/>
            </a:solidFill>
            <a:ln w="9525">
              <a:noFill/>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41" name="Rectangle 37"/>
            <p:cNvSpPr>
              <a:spLocks noChangeArrowheads="1"/>
            </p:cNvSpPr>
            <p:nvPr/>
          </p:nvSpPr>
          <p:spPr bwMode="auto">
            <a:xfrm>
              <a:off x="4043341" y="4787891"/>
              <a:ext cx="25399" cy="103188"/>
            </a:xfrm>
            <a:prstGeom prst="rect">
              <a:avLst/>
            </a:prstGeom>
            <a:solidFill>
              <a:schemeClr val="accent2"/>
            </a:solidFill>
            <a:ln w="9525">
              <a:noFill/>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42" name="Rectangle 38"/>
            <p:cNvSpPr>
              <a:spLocks noChangeArrowheads="1"/>
            </p:cNvSpPr>
            <p:nvPr/>
          </p:nvSpPr>
          <p:spPr bwMode="auto">
            <a:xfrm>
              <a:off x="4117954" y="4781541"/>
              <a:ext cx="25399" cy="101600"/>
            </a:xfrm>
            <a:prstGeom prst="rect">
              <a:avLst/>
            </a:prstGeom>
            <a:solidFill>
              <a:schemeClr val="accent2"/>
            </a:solidFill>
            <a:ln w="9525">
              <a:noFill/>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43" name="Freeform 39"/>
            <p:cNvSpPr>
              <a:spLocks/>
            </p:cNvSpPr>
            <p:nvPr/>
          </p:nvSpPr>
          <p:spPr bwMode="auto">
            <a:xfrm>
              <a:off x="3662342" y="4941878"/>
              <a:ext cx="214311" cy="49213"/>
            </a:xfrm>
            <a:custGeom>
              <a:avLst/>
              <a:gdLst>
                <a:gd name="T0" fmla="*/ 271 w 271"/>
                <a:gd name="T1" fmla="*/ 32 h 62"/>
                <a:gd name="T2" fmla="*/ 111 w 271"/>
                <a:gd name="T3" fmla="*/ 62 h 62"/>
                <a:gd name="T4" fmla="*/ 0 w 271"/>
                <a:gd name="T5" fmla="*/ 22 h 62"/>
                <a:gd name="T6" fmla="*/ 158 w 271"/>
                <a:gd name="T7" fmla="*/ 0 h 62"/>
                <a:gd name="T8" fmla="*/ 271 w 271"/>
                <a:gd name="T9" fmla="*/ 32 h 62"/>
              </a:gdLst>
              <a:ahLst/>
              <a:cxnLst>
                <a:cxn ang="0">
                  <a:pos x="T0" y="T1"/>
                </a:cxn>
                <a:cxn ang="0">
                  <a:pos x="T2" y="T3"/>
                </a:cxn>
                <a:cxn ang="0">
                  <a:pos x="T4" y="T5"/>
                </a:cxn>
                <a:cxn ang="0">
                  <a:pos x="T6" y="T7"/>
                </a:cxn>
                <a:cxn ang="0">
                  <a:pos x="T8" y="T9"/>
                </a:cxn>
              </a:cxnLst>
              <a:rect l="0" t="0" r="r" b="b"/>
              <a:pathLst>
                <a:path w="271" h="62">
                  <a:moveTo>
                    <a:pt x="271" y="32"/>
                  </a:moveTo>
                  <a:lnTo>
                    <a:pt x="111" y="62"/>
                  </a:lnTo>
                  <a:lnTo>
                    <a:pt x="0" y="22"/>
                  </a:lnTo>
                  <a:lnTo>
                    <a:pt x="158" y="0"/>
                  </a:lnTo>
                  <a:lnTo>
                    <a:pt x="271" y="3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44" name="Freeform 40"/>
            <p:cNvSpPr>
              <a:spLocks/>
            </p:cNvSpPr>
            <p:nvPr/>
          </p:nvSpPr>
          <p:spPr bwMode="auto">
            <a:xfrm>
              <a:off x="4000480" y="4556116"/>
              <a:ext cx="192086" cy="17463"/>
            </a:xfrm>
            <a:custGeom>
              <a:avLst/>
              <a:gdLst>
                <a:gd name="T0" fmla="*/ 239 w 243"/>
                <a:gd name="T1" fmla="*/ 19 h 21"/>
                <a:gd name="T2" fmla="*/ 243 w 243"/>
                <a:gd name="T3" fmla="*/ 1 h 21"/>
                <a:gd name="T4" fmla="*/ 0 w 243"/>
                <a:gd name="T5" fmla="*/ 0 h 21"/>
                <a:gd name="T6" fmla="*/ 2 w 243"/>
                <a:gd name="T7" fmla="*/ 5 h 21"/>
                <a:gd name="T8" fmla="*/ 4 w 243"/>
                <a:gd name="T9" fmla="*/ 10 h 21"/>
                <a:gd name="T10" fmla="*/ 6 w 243"/>
                <a:gd name="T11" fmla="*/ 15 h 21"/>
                <a:gd name="T12" fmla="*/ 7 w 243"/>
                <a:gd name="T13" fmla="*/ 21 h 21"/>
                <a:gd name="T14" fmla="*/ 239 w 243"/>
                <a:gd name="T15" fmla="*/ 19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3" h="21">
                  <a:moveTo>
                    <a:pt x="239" y="19"/>
                  </a:moveTo>
                  <a:lnTo>
                    <a:pt x="243" y="1"/>
                  </a:lnTo>
                  <a:lnTo>
                    <a:pt x="0" y="0"/>
                  </a:lnTo>
                  <a:lnTo>
                    <a:pt x="2" y="5"/>
                  </a:lnTo>
                  <a:lnTo>
                    <a:pt x="4" y="10"/>
                  </a:lnTo>
                  <a:lnTo>
                    <a:pt x="6" y="15"/>
                  </a:lnTo>
                  <a:lnTo>
                    <a:pt x="7" y="21"/>
                  </a:lnTo>
                  <a:lnTo>
                    <a:pt x="239" y="1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45" name="Freeform 41"/>
            <p:cNvSpPr>
              <a:spLocks/>
            </p:cNvSpPr>
            <p:nvPr/>
          </p:nvSpPr>
          <p:spPr bwMode="auto">
            <a:xfrm>
              <a:off x="3568682" y="4554529"/>
              <a:ext cx="436561" cy="22224"/>
            </a:xfrm>
            <a:custGeom>
              <a:avLst/>
              <a:gdLst>
                <a:gd name="T0" fmla="*/ 0 w 549"/>
                <a:gd name="T1" fmla="*/ 28 h 28"/>
                <a:gd name="T2" fmla="*/ 549 w 549"/>
                <a:gd name="T3" fmla="*/ 25 h 28"/>
                <a:gd name="T4" fmla="*/ 548 w 549"/>
                <a:gd name="T5" fmla="*/ 19 h 28"/>
                <a:gd name="T6" fmla="*/ 546 w 549"/>
                <a:gd name="T7" fmla="*/ 14 h 28"/>
                <a:gd name="T8" fmla="*/ 544 w 549"/>
                <a:gd name="T9" fmla="*/ 9 h 28"/>
                <a:gd name="T10" fmla="*/ 542 w 549"/>
                <a:gd name="T11" fmla="*/ 4 h 28"/>
                <a:gd name="T12" fmla="*/ 0 w 549"/>
                <a:gd name="T13" fmla="*/ 0 h 28"/>
                <a:gd name="T14" fmla="*/ 0 w 549"/>
                <a:gd name="T15" fmla="*/ 28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9" h="28">
                  <a:moveTo>
                    <a:pt x="0" y="28"/>
                  </a:moveTo>
                  <a:lnTo>
                    <a:pt x="549" y="25"/>
                  </a:lnTo>
                  <a:lnTo>
                    <a:pt x="548" y="19"/>
                  </a:lnTo>
                  <a:lnTo>
                    <a:pt x="546" y="14"/>
                  </a:lnTo>
                  <a:lnTo>
                    <a:pt x="544" y="9"/>
                  </a:lnTo>
                  <a:lnTo>
                    <a:pt x="542" y="4"/>
                  </a:lnTo>
                  <a:lnTo>
                    <a:pt x="0" y="0"/>
                  </a:lnTo>
                  <a:lnTo>
                    <a:pt x="0" y="2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46" name="Freeform 42"/>
            <p:cNvSpPr>
              <a:spLocks/>
            </p:cNvSpPr>
            <p:nvPr/>
          </p:nvSpPr>
          <p:spPr bwMode="auto">
            <a:xfrm>
              <a:off x="3946504" y="4943465"/>
              <a:ext cx="354012" cy="122237"/>
            </a:xfrm>
            <a:custGeom>
              <a:avLst/>
              <a:gdLst>
                <a:gd name="T0" fmla="*/ 447 w 447"/>
                <a:gd name="T1" fmla="*/ 28 h 153"/>
                <a:gd name="T2" fmla="*/ 401 w 447"/>
                <a:gd name="T3" fmla="*/ 0 h 153"/>
                <a:gd name="T4" fmla="*/ 38 w 447"/>
                <a:gd name="T5" fmla="*/ 83 h 153"/>
                <a:gd name="T6" fmla="*/ 34 w 447"/>
                <a:gd name="T7" fmla="*/ 92 h 153"/>
                <a:gd name="T8" fmla="*/ 29 w 447"/>
                <a:gd name="T9" fmla="*/ 102 h 153"/>
                <a:gd name="T10" fmla="*/ 24 w 447"/>
                <a:gd name="T11" fmla="*/ 110 h 153"/>
                <a:gd name="T12" fmla="*/ 20 w 447"/>
                <a:gd name="T13" fmla="*/ 119 h 153"/>
                <a:gd name="T14" fmla="*/ 15 w 447"/>
                <a:gd name="T15" fmla="*/ 127 h 153"/>
                <a:gd name="T16" fmla="*/ 11 w 447"/>
                <a:gd name="T17" fmla="*/ 136 h 153"/>
                <a:gd name="T18" fmla="*/ 5 w 447"/>
                <a:gd name="T19" fmla="*/ 144 h 153"/>
                <a:gd name="T20" fmla="*/ 0 w 447"/>
                <a:gd name="T21" fmla="*/ 153 h 153"/>
                <a:gd name="T22" fmla="*/ 447 w 447"/>
                <a:gd name="T23" fmla="*/ 28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7" h="153">
                  <a:moveTo>
                    <a:pt x="447" y="28"/>
                  </a:moveTo>
                  <a:lnTo>
                    <a:pt x="401" y="0"/>
                  </a:lnTo>
                  <a:lnTo>
                    <a:pt x="38" y="83"/>
                  </a:lnTo>
                  <a:lnTo>
                    <a:pt x="34" y="92"/>
                  </a:lnTo>
                  <a:lnTo>
                    <a:pt x="29" y="102"/>
                  </a:lnTo>
                  <a:lnTo>
                    <a:pt x="24" y="110"/>
                  </a:lnTo>
                  <a:lnTo>
                    <a:pt x="20" y="119"/>
                  </a:lnTo>
                  <a:lnTo>
                    <a:pt x="15" y="127"/>
                  </a:lnTo>
                  <a:lnTo>
                    <a:pt x="11" y="136"/>
                  </a:lnTo>
                  <a:lnTo>
                    <a:pt x="5" y="144"/>
                  </a:lnTo>
                  <a:lnTo>
                    <a:pt x="0" y="153"/>
                  </a:lnTo>
                  <a:lnTo>
                    <a:pt x="447" y="28"/>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47" name="Freeform 43"/>
            <p:cNvSpPr>
              <a:spLocks/>
            </p:cNvSpPr>
            <p:nvPr/>
          </p:nvSpPr>
          <p:spPr bwMode="auto">
            <a:xfrm>
              <a:off x="2484424" y="4919654"/>
              <a:ext cx="1492242" cy="407987"/>
            </a:xfrm>
            <a:custGeom>
              <a:avLst/>
              <a:gdLst>
                <a:gd name="T0" fmla="*/ 100 w 1879"/>
                <a:gd name="T1" fmla="*/ 6 h 515"/>
                <a:gd name="T2" fmla="*/ 0 w 1879"/>
                <a:gd name="T3" fmla="*/ 0 h 515"/>
                <a:gd name="T4" fmla="*/ 649 w 1879"/>
                <a:gd name="T5" fmla="*/ 515 h 515"/>
                <a:gd name="T6" fmla="*/ 1841 w 1879"/>
                <a:gd name="T7" fmla="*/ 184 h 515"/>
                <a:gd name="T8" fmla="*/ 1846 w 1879"/>
                <a:gd name="T9" fmla="*/ 175 h 515"/>
                <a:gd name="T10" fmla="*/ 1852 w 1879"/>
                <a:gd name="T11" fmla="*/ 167 h 515"/>
                <a:gd name="T12" fmla="*/ 1856 w 1879"/>
                <a:gd name="T13" fmla="*/ 158 h 515"/>
                <a:gd name="T14" fmla="*/ 1861 w 1879"/>
                <a:gd name="T15" fmla="*/ 150 h 515"/>
                <a:gd name="T16" fmla="*/ 1865 w 1879"/>
                <a:gd name="T17" fmla="*/ 141 h 515"/>
                <a:gd name="T18" fmla="*/ 1870 w 1879"/>
                <a:gd name="T19" fmla="*/ 133 h 515"/>
                <a:gd name="T20" fmla="*/ 1875 w 1879"/>
                <a:gd name="T21" fmla="*/ 123 h 515"/>
                <a:gd name="T22" fmla="*/ 1879 w 1879"/>
                <a:gd name="T23" fmla="*/ 114 h 515"/>
                <a:gd name="T24" fmla="*/ 691 w 1879"/>
                <a:gd name="T25" fmla="*/ 384 h 515"/>
                <a:gd name="T26" fmla="*/ 100 w 1879"/>
                <a:gd name="T27" fmla="*/ 6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79" h="515">
                  <a:moveTo>
                    <a:pt x="100" y="6"/>
                  </a:moveTo>
                  <a:lnTo>
                    <a:pt x="0" y="0"/>
                  </a:lnTo>
                  <a:lnTo>
                    <a:pt x="649" y="515"/>
                  </a:lnTo>
                  <a:lnTo>
                    <a:pt x="1841" y="184"/>
                  </a:lnTo>
                  <a:lnTo>
                    <a:pt x="1846" y="175"/>
                  </a:lnTo>
                  <a:lnTo>
                    <a:pt x="1852" y="167"/>
                  </a:lnTo>
                  <a:lnTo>
                    <a:pt x="1856" y="158"/>
                  </a:lnTo>
                  <a:lnTo>
                    <a:pt x="1861" y="150"/>
                  </a:lnTo>
                  <a:lnTo>
                    <a:pt x="1865" y="141"/>
                  </a:lnTo>
                  <a:lnTo>
                    <a:pt x="1870" y="133"/>
                  </a:lnTo>
                  <a:lnTo>
                    <a:pt x="1875" y="123"/>
                  </a:lnTo>
                  <a:lnTo>
                    <a:pt x="1879" y="114"/>
                  </a:lnTo>
                  <a:lnTo>
                    <a:pt x="691" y="384"/>
                  </a:lnTo>
                  <a:lnTo>
                    <a:pt x="100" y="6"/>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48" name="Freeform 44"/>
            <p:cNvSpPr>
              <a:spLocks/>
            </p:cNvSpPr>
            <p:nvPr/>
          </p:nvSpPr>
          <p:spPr bwMode="auto">
            <a:xfrm>
              <a:off x="3773470" y="4992678"/>
              <a:ext cx="214311" cy="65088"/>
            </a:xfrm>
            <a:custGeom>
              <a:avLst/>
              <a:gdLst>
                <a:gd name="T0" fmla="*/ 0 w 268"/>
                <a:gd name="T1" fmla="*/ 27 h 81"/>
                <a:gd name="T2" fmla="*/ 140 w 268"/>
                <a:gd name="T3" fmla="*/ 81 h 81"/>
                <a:gd name="T4" fmla="*/ 268 w 268"/>
                <a:gd name="T5" fmla="*/ 41 h 81"/>
                <a:gd name="T6" fmla="*/ 134 w 268"/>
                <a:gd name="T7" fmla="*/ 0 h 81"/>
                <a:gd name="T8" fmla="*/ 0 w 268"/>
                <a:gd name="T9" fmla="*/ 27 h 81"/>
              </a:gdLst>
              <a:ahLst/>
              <a:cxnLst>
                <a:cxn ang="0">
                  <a:pos x="T0" y="T1"/>
                </a:cxn>
                <a:cxn ang="0">
                  <a:pos x="T2" y="T3"/>
                </a:cxn>
                <a:cxn ang="0">
                  <a:pos x="T4" y="T5"/>
                </a:cxn>
                <a:cxn ang="0">
                  <a:pos x="T6" y="T7"/>
                </a:cxn>
                <a:cxn ang="0">
                  <a:pos x="T8" y="T9"/>
                </a:cxn>
              </a:cxnLst>
              <a:rect l="0" t="0" r="r" b="b"/>
              <a:pathLst>
                <a:path w="268" h="81">
                  <a:moveTo>
                    <a:pt x="0" y="27"/>
                  </a:moveTo>
                  <a:lnTo>
                    <a:pt x="140" y="81"/>
                  </a:lnTo>
                  <a:lnTo>
                    <a:pt x="268" y="41"/>
                  </a:lnTo>
                  <a:lnTo>
                    <a:pt x="134" y="0"/>
                  </a:lnTo>
                  <a:lnTo>
                    <a:pt x="0" y="27"/>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49" name="Freeform 45"/>
            <p:cNvSpPr>
              <a:spLocks/>
            </p:cNvSpPr>
            <p:nvPr/>
          </p:nvSpPr>
          <p:spPr bwMode="auto">
            <a:xfrm>
              <a:off x="2960674" y="4395780"/>
              <a:ext cx="536572" cy="112713"/>
            </a:xfrm>
            <a:custGeom>
              <a:avLst/>
              <a:gdLst>
                <a:gd name="T0" fmla="*/ 0 w 677"/>
                <a:gd name="T1" fmla="*/ 0 h 143"/>
                <a:gd name="T2" fmla="*/ 0 w 677"/>
                <a:gd name="T3" fmla="*/ 143 h 143"/>
                <a:gd name="T4" fmla="*/ 677 w 677"/>
                <a:gd name="T5" fmla="*/ 134 h 143"/>
                <a:gd name="T6" fmla="*/ 677 w 677"/>
                <a:gd name="T7" fmla="*/ 36 h 143"/>
                <a:gd name="T8" fmla="*/ 0 w 677"/>
                <a:gd name="T9" fmla="*/ 0 h 143"/>
              </a:gdLst>
              <a:ahLst/>
              <a:cxnLst>
                <a:cxn ang="0">
                  <a:pos x="T0" y="T1"/>
                </a:cxn>
                <a:cxn ang="0">
                  <a:pos x="T2" y="T3"/>
                </a:cxn>
                <a:cxn ang="0">
                  <a:pos x="T4" y="T5"/>
                </a:cxn>
                <a:cxn ang="0">
                  <a:pos x="T6" y="T7"/>
                </a:cxn>
                <a:cxn ang="0">
                  <a:pos x="T8" y="T9"/>
                </a:cxn>
              </a:cxnLst>
              <a:rect l="0" t="0" r="r" b="b"/>
              <a:pathLst>
                <a:path w="677" h="143">
                  <a:moveTo>
                    <a:pt x="0" y="0"/>
                  </a:moveTo>
                  <a:lnTo>
                    <a:pt x="0" y="143"/>
                  </a:lnTo>
                  <a:lnTo>
                    <a:pt x="677" y="134"/>
                  </a:lnTo>
                  <a:lnTo>
                    <a:pt x="677" y="36"/>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50" name="Freeform 46"/>
            <p:cNvSpPr>
              <a:spLocks/>
            </p:cNvSpPr>
            <p:nvPr/>
          </p:nvSpPr>
          <p:spPr bwMode="auto">
            <a:xfrm>
              <a:off x="2960674" y="4621205"/>
              <a:ext cx="544510" cy="114299"/>
            </a:xfrm>
            <a:custGeom>
              <a:avLst/>
              <a:gdLst>
                <a:gd name="T0" fmla="*/ 0 w 686"/>
                <a:gd name="T1" fmla="*/ 0 h 143"/>
                <a:gd name="T2" fmla="*/ 0 w 686"/>
                <a:gd name="T3" fmla="*/ 143 h 143"/>
                <a:gd name="T4" fmla="*/ 686 w 686"/>
                <a:gd name="T5" fmla="*/ 111 h 143"/>
                <a:gd name="T6" fmla="*/ 686 w 686"/>
                <a:gd name="T7" fmla="*/ 14 h 143"/>
                <a:gd name="T8" fmla="*/ 0 w 686"/>
                <a:gd name="T9" fmla="*/ 0 h 143"/>
              </a:gdLst>
              <a:ahLst/>
              <a:cxnLst>
                <a:cxn ang="0">
                  <a:pos x="T0" y="T1"/>
                </a:cxn>
                <a:cxn ang="0">
                  <a:pos x="T2" y="T3"/>
                </a:cxn>
                <a:cxn ang="0">
                  <a:pos x="T4" y="T5"/>
                </a:cxn>
                <a:cxn ang="0">
                  <a:pos x="T6" y="T7"/>
                </a:cxn>
                <a:cxn ang="0">
                  <a:pos x="T8" y="T9"/>
                </a:cxn>
              </a:cxnLst>
              <a:rect l="0" t="0" r="r" b="b"/>
              <a:pathLst>
                <a:path w="686" h="143">
                  <a:moveTo>
                    <a:pt x="0" y="0"/>
                  </a:moveTo>
                  <a:lnTo>
                    <a:pt x="0" y="143"/>
                  </a:lnTo>
                  <a:lnTo>
                    <a:pt x="686" y="111"/>
                  </a:lnTo>
                  <a:lnTo>
                    <a:pt x="686" y="14"/>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51" name="Freeform 47"/>
            <p:cNvSpPr>
              <a:spLocks/>
            </p:cNvSpPr>
            <p:nvPr/>
          </p:nvSpPr>
          <p:spPr bwMode="auto">
            <a:xfrm>
              <a:off x="2960674" y="4835515"/>
              <a:ext cx="547686" cy="139700"/>
            </a:xfrm>
            <a:custGeom>
              <a:avLst/>
              <a:gdLst>
                <a:gd name="T0" fmla="*/ 0 w 691"/>
                <a:gd name="T1" fmla="*/ 36 h 178"/>
                <a:gd name="T2" fmla="*/ 0 w 691"/>
                <a:gd name="T3" fmla="*/ 178 h 178"/>
                <a:gd name="T4" fmla="*/ 691 w 691"/>
                <a:gd name="T5" fmla="*/ 97 h 178"/>
                <a:gd name="T6" fmla="*/ 691 w 691"/>
                <a:gd name="T7" fmla="*/ 0 h 178"/>
                <a:gd name="T8" fmla="*/ 0 w 691"/>
                <a:gd name="T9" fmla="*/ 36 h 178"/>
              </a:gdLst>
              <a:ahLst/>
              <a:cxnLst>
                <a:cxn ang="0">
                  <a:pos x="T0" y="T1"/>
                </a:cxn>
                <a:cxn ang="0">
                  <a:pos x="T2" y="T3"/>
                </a:cxn>
                <a:cxn ang="0">
                  <a:pos x="T4" y="T5"/>
                </a:cxn>
                <a:cxn ang="0">
                  <a:pos x="T6" y="T7"/>
                </a:cxn>
                <a:cxn ang="0">
                  <a:pos x="T8" y="T9"/>
                </a:cxn>
              </a:cxnLst>
              <a:rect l="0" t="0" r="r" b="b"/>
              <a:pathLst>
                <a:path w="691" h="178">
                  <a:moveTo>
                    <a:pt x="0" y="36"/>
                  </a:moveTo>
                  <a:lnTo>
                    <a:pt x="0" y="178"/>
                  </a:lnTo>
                  <a:lnTo>
                    <a:pt x="691" y="97"/>
                  </a:lnTo>
                  <a:lnTo>
                    <a:pt x="691" y="0"/>
                  </a:lnTo>
                  <a:lnTo>
                    <a:pt x="0" y="3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52" name="Rectangle 48"/>
            <p:cNvSpPr>
              <a:spLocks noChangeArrowheads="1"/>
            </p:cNvSpPr>
            <p:nvPr/>
          </p:nvSpPr>
          <p:spPr bwMode="auto">
            <a:xfrm>
              <a:off x="3081322" y="4384667"/>
              <a:ext cx="25399" cy="611186"/>
            </a:xfrm>
            <a:prstGeom prst="rect">
              <a:avLst/>
            </a:prstGeom>
            <a:solidFill>
              <a:schemeClr val="accent2"/>
            </a:solidFill>
            <a:ln w="9525">
              <a:noFill/>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53" name="Rectangle 49"/>
            <p:cNvSpPr>
              <a:spLocks noChangeArrowheads="1"/>
            </p:cNvSpPr>
            <p:nvPr/>
          </p:nvSpPr>
          <p:spPr bwMode="auto">
            <a:xfrm>
              <a:off x="3208323" y="4378317"/>
              <a:ext cx="25399" cy="611186"/>
            </a:xfrm>
            <a:prstGeom prst="rect">
              <a:avLst/>
            </a:prstGeom>
            <a:solidFill>
              <a:schemeClr val="accent2"/>
            </a:solidFill>
            <a:ln w="9525">
              <a:noFill/>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54" name="Rectangle 50"/>
            <p:cNvSpPr>
              <a:spLocks noChangeArrowheads="1"/>
            </p:cNvSpPr>
            <p:nvPr/>
          </p:nvSpPr>
          <p:spPr bwMode="auto">
            <a:xfrm>
              <a:off x="3317860" y="4373554"/>
              <a:ext cx="25399" cy="612774"/>
            </a:xfrm>
            <a:prstGeom prst="rect">
              <a:avLst/>
            </a:prstGeom>
            <a:solidFill>
              <a:schemeClr val="accent2"/>
            </a:solidFill>
            <a:ln w="9525">
              <a:noFill/>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55" name="Rectangle 51"/>
            <p:cNvSpPr>
              <a:spLocks noChangeArrowheads="1"/>
            </p:cNvSpPr>
            <p:nvPr/>
          </p:nvSpPr>
          <p:spPr bwMode="auto">
            <a:xfrm>
              <a:off x="3414697" y="4359266"/>
              <a:ext cx="22225" cy="612774"/>
            </a:xfrm>
            <a:prstGeom prst="rect">
              <a:avLst/>
            </a:prstGeom>
            <a:solidFill>
              <a:schemeClr val="accent2"/>
            </a:solidFill>
            <a:ln w="9525">
              <a:noFill/>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56" name="Freeform 52"/>
            <p:cNvSpPr>
              <a:spLocks/>
            </p:cNvSpPr>
            <p:nvPr/>
          </p:nvSpPr>
          <p:spPr bwMode="auto">
            <a:xfrm>
              <a:off x="2655874" y="4568817"/>
              <a:ext cx="236538" cy="452437"/>
            </a:xfrm>
            <a:custGeom>
              <a:avLst/>
              <a:gdLst>
                <a:gd name="T0" fmla="*/ 0 w 299"/>
                <a:gd name="T1" fmla="*/ 0 h 570"/>
                <a:gd name="T2" fmla="*/ 0 w 299"/>
                <a:gd name="T3" fmla="*/ 413 h 570"/>
                <a:gd name="T4" fmla="*/ 299 w 299"/>
                <a:gd name="T5" fmla="*/ 570 h 570"/>
                <a:gd name="T6" fmla="*/ 0 w 299"/>
                <a:gd name="T7" fmla="*/ 0 h 570"/>
              </a:gdLst>
              <a:ahLst/>
              <a:cxnLst>
                <a:cxn ang="0">
                  <a:pos x="T0" y="T1"/>
                </a:cxn>
                <a:cxn ang="0">
                  <a:pos x="T2" y="T3"/>
                </a:cxn>
                <a:cxn ang="0">
                  <a:pos x="T4" y="T5"/>
                </a:cxn>
                <a:cxn ang="0">
                  <a:pos x="T6" y="T7"/>
                </a:cxn>
              </a:cxnLst>
              <a:rect l="0" t="0" r="r" b="b"/>
              <a:pathLst>
                <a:path w="299" h="570">
                  <a:moveTo>
                    <a:pt x="0" y="0"/>
                  </a:moveTo>
                  <a:lnTo>
                    <a:pt x="0" y="413"/>
                  </a:lnTo>
                  <a:lnTo>
                    <a:pt x="299" y="570"/>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57" name="Rectangle 53"/>
            <p:cNvSpPr>
              <a:spLocks noChangeArrowheads="1"/>
            </p:cNvSpPr>
            <p:nvPr/>
          </p:nvSpPr>
          <p:spPr bwMode="auto">
            <a:xfrm>
              <a:off x="3614720" y="4344980"/>
              <a:ext cx="20638" cy="690561"/>
            </a:xfrm>
            <a:prstGeom prst="rect">
              <a:avLst/>
            </a:prstGeom>
            <a:solidFill>
              <a:schemeClr val="accent2"/>
            </a:solidFill>
            <a:ln w="9525">
              <a:noFill/>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58" name="Freeform 54"/>
            <p:cNvSpPr>
              <a:spLocks/>
            </p:cNvSpPr>
            <p:nvPr/>
          </p:nvSpPr>
          <p:spPr bwMode="auto">
            <a:xfrm>
              <a:off x="3629008" y="4351330"/>
              <a:ext cx="184149" cy="139700"/>
            </a:xfrm>
            <a:custGeom>
              <a:avLst/>
              <a:gdLst>
                <a:gd name="T0" fmla="*/ 0 w 232"/>
                <a:gd name="T1" fmla="*/ 19 h 176"/>
                <a:gd name="T2" fmla="*/ 4 w 232"/>
                <a:gd name="T3" fmla="*/ 17 h 176"/>
                <a:gd name="T4" fmla="*/ 16 w 232"/>
                <a:gd name="T5" fmla="*/ 14 h 176"/>
                <a:gd name="T6" fmla="*/ 32 w 232"/>
                <a:gd name="T7" fmla="*/ 8 h 176"/>
                <a:gd name="T8" fmla="*/ 51 w 232"/>
                <a:gd name="T9" fmla="*/ 2 h 176"/>
                <a:gd name="T10" fmla="*/ 72 w 232"/>
                <a:gd name="T11" fmla="*/ 0 h 176"/>
                <a:gd name="T12" fmla="*/ 93 w 232"/>
                <a:gd name="T13" fmla="*/ 1 h 176"/>
                <a:gd name="T14" fmla="*/ 109 w 232"/>
                <a:gd name="T15" fmla="*/ 7 h 176"/>
                <a:gd name="T16" fmla="*/ 121 w 232"/>
                <a:gd name="T17" fmla="*/ 19 h 176"/>
                <a:gd name="T18" fmla="*/ 131 w 232"/>
                <a:gd name="T19" fmla="*/ 33 h 176"/>
                <a:gd name="T20" fmla="*/ 146 w 232"/>
                <a:gd name="T21" fmla="*/ 42 h 176"/>
                <a:gd name="T22" fmla="*/ 162 w 232"/>
                <a:gd name="T23" fmla="*/ 48 h 176"/>
                <a:gd name="T24" fmla="*/ 179 w 232"/>
                <a:gd name="T25" fmla="*/ 49 h 176"/>
                <a:gd name="T26" fmla="*/ 195 w 232"/>
                <a:gd name="T27" fmla="*/ 47 h 176"/>
                <a:gd name="T28" fmla="*/ 212 w 232"/>
                <a:gd name="T29" fmla="*/ 42 h 176"/>
                <a:gd name="T30" fmla="*/ 224 w 232"/>
                <a:gd name="T31" fmla="*/ 37 h 176"/>
                <a:gd name="T32" fmla="*/ 232 w 232"/>
                <a:gd name="T33" fmla="*/ 29 h 176"/>
                <a:gd name="T34" fmla="*/ 223 w 232"/>
                <a:gd name="T35" fmla="*/ 162 h 176"/>
                <a:gd name="T36" fmla="*/ 221 w 232"/>
                <a:gd name="T37" fmla="*/ 163 h 176"/>
                <a:gd name="T38" fmla="*/ 213 w 232"/>
                <a:gd name="T39" fmla="*/ 168 h 176"/>
                <a:gd name="T40" fmla="*/ 201 w 232"/>
                <a:gd name="T41" fmla="*/ 173 h 176"/>
                <a:gd name="T42" fmla="*/ 186 w 232"/>
                <a:gd name="T43" fmla="*/ 175 h 176"/>
                <a:gd name="T44" fmla="*/ 168 w 232"/>
                <a:gd name="T45" fmla="*/ 176 h 176"/>
                <a:gd name="T46" fmla="*/ 148 w 232"/>
                <a:gd name="T47" fmla="*/ 171 h 176"/>
                <a:gd name="T48" fmla="*/ 127 w 232"/>
                <a:gd name="T49" fmla="*/ 160 h 176"/>
                <a:gd name="T50" fmla="*/ 107 w 232"/>
                <a:gd name="T51" fmla="*/ 140 h 176"/>
                <a:gd name="T52" fmla="*/ 89 w 232"/>
                <a:gd name="T53" fmla="*/ 125 h 176"/>
                <a:gd name="T54" fmla="*/ 72 w 232"/>
                <a:gd name="T55" fmla="*/ 120 h 176"/>
                <a:gd name="T56" fmla="*/ 55 w 232"/>
                <a:gd name="T57" fmla="*/ 120 h 176"/>
                <a:gd name="T58" fmla="*/ 39 w 232"/>
                <a:gd name="T59" fmla="*/ 125 h 176"/>
                <a:gd name="T60" fmla="*/ 25 w 232"/>
                <a:gd name="T61" fmla="*/ 132 h 176"/>
                <a:gd name="T62" fmla="*/ 15 w 232"/>
                <a:gd name="T63" fmla="*/ 140 h 176"/>
                <a:gd name="T64" fmla="*/ 7 w 232"/>
                <a:gd name="T65" fmla="*/ 146 h 176"/>
                <a:gd name="T66" fmla="*/ 4 w 232"/>
                <a:gd name="T67" fmla="*/ 148 h 176"/>
                <a:gd name="T68" fmla="*/ 0 w 232"/>
                <a:gd name="T69" fmla="*/ 19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2" h="176">
                  <a:moveTo>
                    <a:pt x="0" y="19"/>
                  </a:moveTo>
                  <a:lnTo>
                    <a:pt x="4" y="17"/>
                  </a:lnTo>
                  <a:lnTo>
                    <a:pt x="16" y="14"/>
                  </a:lnTo>
                  <a:lnTo>
                    <a:pt x="32" y="8"/>
                  </a:lnTo>
                  <a:lnTo>
                    <a:pt x="51" y="2"/>
                  </a:lnTo>
                  <a:lnTo>
                    <a:pt x="72" y="0"/>
                  </a:lnTo>
                  <a:lnTo>
                    <a:pt x="93" y="1"/>
                  </a:lnTo>
                  <a:lnTo>
                    <a:pt x="109" y="7"/>
                  </a:lnTo>
                  <a:lnTo>
                    <a:pt x="121" y="19"/>
                  </a:lnTo>
                  <a:lnTo>
                    <a:pt x="131" y="33"/>
                  </a:lnTo>
                  <a:lnTo>
                    <a:pt x="146" y="42"/>
                  </a:lnTo>
                  <a:lnTo>
                    <a:pt x="162" y="48"/>
                  </a:lnTo>
                  <a:lnTo>
                    <a:pt x="179" y="49"/>
                  </a:lnTo>
                  <a:lnTo>
                    <a:pt x="195" y="47"/>
                  </a:lnTo>
                  <a:lnTo>
                    <a:pt x="212" y="42"/>
                  </a:lnTo>
                  <a:lnTo>
                    <a:pt x="224" y="37"/>
                  </a:lnTo>
                  <a:lnTo>
                    <a:pt x="232" y="29"/>
                  </a:lnTo>
                  <a:lnTo>
                    <a:pt x="223" y="162"/>
                  </a:lnTo>
                  <a:lnTo>
                    <a:pt x="221" y="163"/>
                  </a:lnTo>
                  <a:lnTo>
                    <a:pt x="213" y="168"/>
                  </a:lnTo>
                  <a:lnTo>
                    <a:pt x="201" y="173"/>
                  </a:lnTo>
                  <a:lnTo>
                    <a:pt x="186" y="175"/>
                  </a:lnTo>
                  <a:lnTo>
                    <a:pt x="168" y="176"/>
                  </a:lnTo>
                  <a:lnTo>
                    <a:pt x="148" y="171"/>
                  </a:lnTo>
                  <a:lnTo>
                    <a:pt x="127" y="160"/>
                  </a:lnTo>
                  <a:lnTo>
                    <a:pt x="107" y="140"/>
                  </a:lnTo>
                  <a:lnTo>
                    <a:pt x="89" y="125"/>
                  </a:lnTo>
                  <a:lnTo>
                    <a:pt x="72" y="120"/>
                  </a:lnTo>
                  <a:lnTo>
                    <a:pt x="55" y="120"/>
                  </a:lnTo>
                  <a:lnTo>
                    <a:pt x="39" y="125"/>
                  </a:lnTo>
                  <a:lnTo>
                    <a:pt x="25" y="132"/>
                  </a:lnTo>
                  <a:lnTo>
                    <a:pt x="15" y="140"/>
                  </a:lnTo>
                  <a:lnTo>
                    <a:pt x="7" y="146"/>
                  </a:lnTo>
                  <a:lnTo>
                    <a:pt x="4" y="148"/>
                  </a:lnTo>
                  <a:lnTo>
                    <a:pt x="0" y="19"/>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59" name="Freeform 55"/>
            <p:cNvSpPr>
              <a:spLocks/>
            </p:cNvSpPr>
            <p:nvPr/>
          </p:nvSpPr>
          <p:spPr bwMode="auto">
            <a:xfrm>
              <a:off x="3608374" y="4321164"/>
              <a:ext cx="34925" cy="34925"/>
            </a:xfrm>
            <a:custGeom>
              <a:avLst/>
              <a:gdLst>
                <a:gd name="T0" fmla="*/ 22 w 44"/>
                <a:gd name="T1" fmla="*/ 44 h 44"/>
                <a:gd name="T2" fmla="*/ 31 w 44"/>
                <a:gd name="T3" fmla="*/ 42 h 44"/>
                <a:gd name="T4" fmla="*/ 38 w 44"/>
                <a:gd name="T5" fmla="*/ 38 h 44"/>
                <a:gd name="T6" fmla="*/ 43 w 44"/>
                <a:gd name="T7" fmla="*/ 31 h 44"/>
                <a:gd name="T8" fmla="*/ 44 w 44"/>
                <a:gd name="T9" fmla="*/ 22 h 44"/>
                <a:gd name="T10" fmla="*/ 43 w 44"/>
                <a:gd name="T11" fmla="*/ 13 h 44"/>
                <a:gd name="T12" fmla="*/ 38 w 44"/>
                <a:gd name="T13" fmla="*/ 6 h 44"/>
                <a:gd name="T14" fmla="*/ 31 w 44"/>
                <a:gd name="T15" fmla="*/ 1 h 44"/>
                <a:gd name="T16" fmla="*/ 22 w 44"/>
                <a:gd name="T17" fmla="*/ 0 h 44"/>
                <a:gd name="T18" fmla="*/ 13 w 44"/>
                <a:gd name="T19" fmla="*/ 1 h 44"/>
                <a:gd name="T20" fmla="*/ 6 w 44"/>
                <a:gd name="T21" fmla="*/ 6 h 44"/>
                <a:gd name="T22" fmla="*/ 1 w 44"/>
                <a:gd name="T23" fmla="*/ 13 h 44"/>
                <a:gd name="T24" fmla="*/ 0 w 44"/>
                <a:gd name="T25" fmla="*/ 22 h 44"/>
                <a:gd name="T26" fmla="*/ 1 w 44"/>
                <a:gd name="T27" fmla="*/ 31 h 44"/>
                <a:gd name="T28" fmla="*/ 6 w 44"/>
                <a:gd name="T29" fmla="*/ 38 h 44"/>
                <a:gd name="T30" fmla="*/ 13 w 44"/>
                <a:gd name="T31" fmla="*/ 42 h 44"/>
                <a:gd name="T32" fmla="*/ 22 w 44"/>
                <a:gd name="T33"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4" h="44">
                  <a:moveTo>
                    <a:pt x="22" y="44"/>
                  </a:moveTo>
                  <a:lnTo>
                    <a:pt x="31" y="42"/>
                  </a:lnTo>
                  <a:lnTo>
                    <a:pt x="38" y="38"/>
                  </a:lnTo>
                  <a:lnTo>
                    <a:pt x="43" y="31"/>
                  </a:lnTo>
                  <a:lnTo>
                    <a:pt x="44" y="22"/>
                  </a:lnTo>
                  <a:lnTo>
                    <a:pt x="43" y="13"/>
                  </a:lnTo>
                  <a:lnTo>
                    <a:pt x="38" y="6"/>
                  </a:lnTo>
                  <a:lnTo>
                    <a:pt x="31" y="1"/>
                  </a:lnTo>
                  <a:lnTo>
                    <a:pt x="22" y="0"/>
                  </a:lnTo>
                  <a:lnTo>
                    <a:pt x="13" y="1"/>
                  </a:lnTo>
                  <a:lnTo>
                    <a:pt x="6" y="6"/>
                  </a:lnTo>
                  <a:lnTo>
                    <a:pt x="1" y="13"/>
                  </a:lnTo>
                  <a:lnTo>
                    <a:pt x="0" y="22"/>
                  </a:lnTo>
                  <a:lnTo>
                    <a:pt x="1" y="31"/>
                  </a:lnTo>
                  <a:lnTo>
                    <a:pt x="6" y="38"/>
                  </a:lnTo>
                  <a:lnTo>
                    <a:pt x="13" y="42"/>
                  </a:lnTo>
                  <a:lnTo>
                    <a:pt x="22" y="44"/>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60" name="Freeform 56"/>
            <p:cNvSpPr>
              <a:spLocks/>
            </p:cNvSpPr>
            <p:nvPr/>
          </p:nvSpPr>
          <p:spPr bwMode="auto">
            <a:xfrm>
              <a:off x="3425814" y="5021243"/>
              <a:ext cx="53974" cy="76200"/>
            </a:xfrm>
            <a:custGeom>
              <a:avLst/>
              <a:gdLst>
                <a:gd name="T0" fmla="*/ 53 w 68"/>
                <a:gd name="T1" fmla="*/ 92 h 97"/>
                <a:gd name="T2" fmla="*/ 52 w 68"/>
                <a:gd name="T3" fmla="*/ 88 h 97"/>
                <a:gd name="T4" fmla="*/ 51 w 68"/>
                <a:gd name="T5" fmla="*/ 75 h 97"/>
                <a:gd name="T6" fmla="*/ 47 w 68"/>
                <a:gd name="T7" fmla="*/ 59 h 97"/>
                <a:gd name="T8" fmla="*/ 44 w 68"/>
                <a:gd name="T9" fmla="*/ 44 h 97"/>
                <a:gd name="T10" fmla="*/ 38 w 68"/>
                <a:gd name="T11" fmla="*/ 32 h 97"/>
                <a:gd name="T12" fmla="*/ 31 w 68"/>
                <a:gd name="T13" fmla="*/ 30 h 97"/>
                <a:gd name="T14" fmla="*/ 22 w 68"/>
                <a:gd name="T15" fmla="*/ 40 h 97"/>
                <a:gd name="T16" fmla="*/ 13 w 68"/>
                <a:gd name="T17" fmla="*/ 67 h 97"/>
                <a:gd name="T18" fmla="*/ 0 w 68"/>
                <a:gd name="T19" fmla="*/ 63 h 97"/>
                <a:gd name="T20" fmla="*/ 2 w 68"/>
                <a:gd name="T21" fmla="*/ 57 h 97"/>
                <a:gd name="T22" fmla="*/ 7 w 68"/>
                <a:gd name="T23" fmla="*/ 42 h 97"/>
                <a:gd name="T24" fmla="*/ 15 w 68"/>
                <a:gd name="T25" fmla="*/ 22 h 97"/>
                <a:gd name="T26" fmla="*/ 24 w 68"/>
                <a:gd name="T27" fmla="*/ 7 h 97"/>
                <a:gd name="T28" fmla="*/ 36 w 68"/>
                <a:gd name="T29" fmla="*/ 0 h 97"/>
                <a:gd name="T30" fmla="*/ 47 w 68"/>
                <a:gd name="T31" fmla="*/ 9 h 97"/>
                <a:gd name="T32" fmla="*/ 58 w 68"/>
                <a:gd name="T33" fmla="*/ 39 h 97"/>
                <a:gd name="T34" fmla="*/ 68 w 68"/>
                <a:gd name="T35" fmla="*/ 97 h 97"/>
                <a:gd name="T36" fmla="*/ 53 w 68"/>
                <a:gd name="T37" fmla="*/ 92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8" h="97">
                  <a:moveTo>
                    <a:pt x="53" y="92"/>
                  </a:moveTo>
                  <a:lnTo>
                    <a:pt x="52" y="88"/>
                  </a:lnTo>
                  <a:lnTo>
                    <a:pt x="51" y="75"/>
                  </a:lnTo>
                  <a:lnTo>
                    <a:pt x="47" y="59"/>
                  </a:lnTo>
                  <a:lnTo>
                    <a:pt x="44" y="44"/>
                  </a:lnTo>
                  <a:lnTo>
                    <a:pt x="38" y="32"/>
                  </a:lnTo>
                  <a:lnTo>
                    <a:pt x="31" y="30"/>
                  </a:lnTo>
                  <a:lnTo>
                    <a:pt x="22" y="40"/>
                  </a:lnTo>
                  <a:lnTo>
                    <a:pt x="13" y="67"/>
                  </a:lnTo>
                  <a:lnTo>
                    <a:pt x="0" y="63"/>
                  </a:lnTo>
                  <a:lnTo>
                    <a:pt x="2" y="57"/>
                  </a:lnTo>
                  <a:lnTo>
                    <a:pt x="7" y="42"/>
                  </a:lnTo>
                  <a:lnTo>
                    <a:pt x="15" y="22"/>
                  </a:lnTo>
                  <a:lnTo>
                    <a:pt x="24" y="7"/>
                  </a:lnTo>
                  <a:lnTo>
                    <a:pt x="36" y="0"/>
                  </a:lnTo>
                  <a:lnTo>
                    <a:pt x="47" y="9"/>
                  </a:lnTo>
                  <a:lnTo>
                    <a:pt x="58" y="39"/>
                  </a:lnTo>
                  <a:lnTo>
                    <a:pt x="68" y="97"/>
                  </a:lnTo>
                  <a:lnTo>
                    <a:pt x="53" y="92"/>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61" name="Freeform 57"/>
            <p:cNvSpPr>
              <a:spLocks/>
            </p:cNvSpPr>
            <p:nvPr/>
          </p:nvSpPr>
          <p:spPr bwMode="auto">
            <a:xfrm>
              <a:off x="3382949" y="5029201"/>
              <a:ext cx="53974" cy="77787"/>
            </a:xfrm>
            <a:custGeom>
              <a:avLst/>
              <a:gdLst>
                <a:gd name="T0" fmla="*/ 54 w 69"/>
                <a:gd name="T1" fmla="*/ 94 h 97"/>
                <a:gd name="T2" fmla="*/ 54 w 69"/>
                <a:gd name="T3" fmla="*/ 89 h 97"/>
                <a:gd name="T4" fmla="*/ 52 w 69"/>
                <a:gd name="T5" fmla="*/ 76 h 97"/>
                <a:gd name="T6" fmla="*/ 48 w 69"/>
                <a:gd name="T7" fmla="*/ 60 h 97"/>
                <a:gd name="T8" fmla="*/ 45 w 69"/>
                <a:gd name="T9" fmla="*/ 45 h 97"/>
                <a:gd name="T10" fmla="*/ 39 w 69"/>
                <a:gd name="T11" fmla="*/ 34 h 97"/>
                <a:gd name="T12" fmla="*/ 32 w 69"/>
                <a:gd name="T13" fmla="*/ 32 h 97"/>
                <a:gd name="T14" fmla="*/ 23 w 69"/>
                <a:gd name="T15" fmla="*/ 42 h 97"/>
                <a:gd name="T16" fmla="*/ 13 w 69"/>
                <a:gd name="T17" fmla="*/ 68 h 97"/>
                <a:gd name="T18" fmla="*/ 0 w 69"/>
                <a:gd name="T19" fmla="*/ 65 h 97"/>
                <a:gd name="T20" fmla="*/ 2 w 69"/>
                <a:gd name="T21" fmla="*/ 58 h 97"/>
                <a:gd name="T22" fmla="*/ 7 w 69"/>
                <a:gd name="T23" fmla="*/ 42 h 97"/>
                <a:gd name="T24" fmla="*/ 15 w 69"/>
                <a:gd name="T25" fmla="*/ 24 h 97"/>
                <a:gd name="T26" fmla="*/ 25 w 69"/>
                <a:gd name="T27" fmla="*/ 7 h 97"/>
                <a:gd name="T28" fmla="*/ 37 w 69"/>
                <a:gd name="T29" fmla="*/ 0 h 97"/>
                <a:gd name="T30" fmla="*/ 48 w 69"/>
                <a:gd name="T31" fmla="*/ 9 h 97"/>
                <a:gd name="T32" fmla="*/ 59 w 69"/>
                <a:gd name="T33" fmla="*/ 40 h 97"/>
                <a:gd name="T34" fmla="*/ 69 w 69"/>
                <a:gd name="T35" fmla="*/ 97 h 97"/>
                <a:gd name="T36" fmla="*/ 54 w 69"/>
                <a:gd name="T37" fmla="*/ 9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9" h="97">
                  <a:moveTo>
                    <a:pt x="54" y="94"/>
                  </a:moveTo>
                  <a:lnTo>
                    <a:pt x="54" y="89"/>
                  </a:lnTo>
                  <a:lnTo>
                    <a:pt x="52" y="76"/>
                  </a:lnTo>
                  <a:lnTo>
                    <a:pt x="48" y="60"/>
                  </a:lnTo>
                  <a:lnTo>
                    <a:pt x="45" y="45"/>
                  </a:lnTo>
                  <a:lnTo>
                    <a:pt x="39" y="34"/>
                  </a:lnTo>
                  <a:lnTo>
                    <a:pt x="32" y="32"/>
                  </a:lnTo>
                  <a:lnTo>
                    <a:pt x="23" y="42"/>
                  </a:lnTo>
                  <a:lnTo>
                    <a:pt x="13" y="68"/>
                  </a:lnTo>
                  <a:lnTo>
                    <a:pt x="0" y="65"/>
                  </a:lnTo>
                  <a:lnTo>
                    <a:pt x="2" y="58"/>
                  </a:lnTo>
                  <a:lnTo>
                    <a:pt x="7" y="42"/>
                  </a:lnTo>
                  <a:lnTo>
                    <a:pt x="15" y="24"/>
                  </a:lnTo>
                  <a:lnTo>
                    <a:pt x="25" y="7"/>
                  </a:lnTo>
                  <a:lnTo>
                    <a:pt x="37" y="0"/>
                  </a:lnTo>
                  <a:lnTo>
                    <a:pt x="48" y="9"/>
                  </a:lnTo>
                  <a:lnTo>
                    <a:pt x="59" y="40"/>
                  </a:lnTo>
                  <a:lnTo>
                    <a:pt x="69" y="97"/>
                  </a:lnTo>
                  <a:lnTo>
                    <a:pt x="54" y="94"/>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62" name="Freeform 58"/>
            <p:cNvSpPr>
              <a:spLocks/>
            </p:cNvSpPr>
            <p:nvPr/>
          </p:nvSpPr>
          <p:spPr bwMode="auto">
            <a:xfrm>
              <a:off x="3340089" y="5038709"/>
              <a:ext cx="57150" cy="76201"/>
            </a:xfrm>
            <a:custGeom>
              <a:avLst/>
              <a:gdLst>
                <a:gd name="T0" fmla="*/ 54 w 71"/>
                <a:gd name="T1" fmla="*/ 92 h 97"/>
                <a:gd name="T2" fmla="*/ 53 w 71"/>
                <a:gd name="T3" fmla="*/ 88 h 97"/>
                <a:gd name="T4" fmla="*/ 52 w 71"/>
                <a:gd name="T5" fmla="*/ 75 h 97"/>
                <a:gd name="T6" fmla="*/ 48 w 71"/>
                <a:gd name="T7" fmla="*/ 59 h 97"/>
                <a:gd name="T8" fmla="*/ 44 w 71"/>
                <a:gd name="T9" fmla="*/ 44 h 97"/>
                <a:gd name="T10" fmla="*/ 38 w 71"/>
                <a:gd name="T11" fmla="*/ 32 h 97"/>
                <a:gd name="T12" fmla="*/ 31 w 71"/>
                <a:gd name="T13" fmla="*/ 30 h 97"/>
                <a:gd name="T14" fmla="*/ 23 w 71"/>
                <a:gd name="T15" fmla="*/ 40 h 97"/>
                <a:gd name="T16" fmla="*/ 13 w 71"/>
                <a:gd name="T17" fmla="*/ 67 h 97"/>
                <a:gd name="T18" fmla="*/ 0 w 71"/>
                <a:gd name="T19" fmla="*/ 63 h 97"/>
                <a:gd name="T20" fmla="*/ 2 w 71"/>
                <a:gd name="T21" fmla="*/ 56 h 97"/>
                <a:gd name="T22" fmla="*/ 8 w 71"/>
                <a:gd name="T23" fmla="*/ 40 h 97"/>
                <a:gd name="T24" fmla="*/ 16 w 71"/>
                <a:gd name="T25" fmla="*/ 22 h 97"/>
                <a:gd name="T26" fmla="*/ 26 w 71"/>
                <a:gd name="T27" fmla="*/ 6 h 97"/>
                <a:gd name="T28" fmla="*/ 38 w 71"/>
                <a:gd name="T29" fmla="*/ 0 h 97"/>
                <a:gd name="T30" fmla="*/ 49 w 71"/>
                <a:gd name="T31" fmla="*/ 8 h 97"/>
                <a:gd name="T32" fmla="*/ 61 w 71"/>
                <a:gd name="T33" fmla="*/ 39 h 97"/>
                <a:gd name="T34" fmla="*/ 71 w 71"/>
                <a:gd name="T35" fmla="*/ 97 h 97"/>
                <a:gd name="T36" fmla="*/ 54 w 71"/>
                <a:gd name="T37" fmla="*/ 92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1" h="97">
                  <a:moveTo>
                    <a:pt x="54" y="92"/>
                  </a:moveTo>
                  <a:lnTo>
                    <a:pt x="53" y="88"/>
                  </a:lnTo>
                  <a:lnTo>
                    <a:pt x="52" y="75"/>
                  </a:lnTo>
                  <a:lnTo>
                    <a:pt x="48" y="59"/>
                  </a:lnTo>
                  <a:lnTo>
                    <a:pt x="44" y="44"/>
                  </a:lnTo>
                  <a:lnTo>
                    <a:pt x="38" y="32"/>
                  </a:lnTo>
                  <a:lnTo>
                    <a:pt x="31" y="30"/>
                  </a:lnTo>
                  <a:lnTo>
                    <a:pt x="23" y="40"/>
                  </a:lnTo>
                  <a:lnTo>
                    <a:pt x="13" y="67"/>
                  </a:lnTo>
                  <a:lnTo>
                    <a:pt x="0" y="63"/>
                  </a:lnTo>
                  <a:lnTo>
                    <a:pt x="2" y="56"/>
                  </a:lnTo>
                  <a:lnTo>
                    <a:pt x="8" y="40"/>
                  </a:lnTo>
                  <a:lnTo>
                    <a:pt x="16" y="22"/>
                  </a:lnTo>
                  <a:lnTo>
                    <a:pt x="26" y="6"/>
                  </a:lnTo>
                  <a:lnTo>
                    <a:pt x="38" y="0"/>
                  </a:lnTo>
                  <a:lnTo>
                    <a:pt x="49" y="8"/>
                  </a:lnTo>
                  <a:lnTo>
                    <a:pt x="61" y="39"/>
                  </a:lnTo>
                  <a:lnTo>
                    <a:pt x="71" y="97"/>
                  </a:lnTo>
                  <a:lnTo>
                    <a:pt x="54" y="92"/>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63" name="Freeform 59"/>
            <p:cNvSpPr>
              <a:spLocks/>
            </p:cNvSpPr>
            <p:nvPr/>
          </p:nvSpPr>
          <p:spPr bwMode="auto">
            <a:xfrm>
              <a:off x="3297226" y="5046642"/>
              <a:ext cx="57150" cy="77787"/>
            </a:xfrm>
            <a:custGeom>
              <a:avLst/>
              <a:gdLst>
                <a:gd name="T0" fmla="*/ 54 w 71"/>
                <a:gd name="T1" fmla="*/ 94 h 98"/>
                <a:gd name="T2" fmla="*/ 54 w 71"/>
                <a:gd name="T3" fmla="*/ 89 h 98"/>
                <a:gd name="T4" fmla="*/ 52 w 71"/>
                <a:gd name="T5" fmla="*/ 76 h 98"/>
                <a:gd name="T6" fmla="*/ 48 w 71"/>
                <a:gd name="T7" fmla="*/ 60 h 98"/>
                <a:gd name="T8" fmla="*/ 45 w 71"/>
                <a:gd name="T9" fmla="*/ 44 h 98"/>
                <a:gd name="T10" fmla="*/ 39 w 71"/>
                <a:gd name="T11" fmla="*/ 34 h 98"/>
                <a:gd name="T12" fmla="*/ 32 w 71"/>
                <a:gd name="T13" fmla="*/ 31 h 98"/>
                <a:gd name="T14" fmla="*/ 23 w 71"/>
                <a:gd name="T15" fmla="*/ 42 h 98"/>
                <a:gd name="T16" fmla="*/ 12 w 71"/>
                <a:gd name="T17" fmla="*/ 68 h 98"/>
                <a:gd name="T18" fmla="*/ 0 w 71"/>
                <a:gd name="T19" fmla="*/ 64 h 98"/>
                <a:gd name="T20" fmla="*/ 2 w 71"/>
                <a:gd name="T21" fmla="*/ 57 h 98"/>
                <a:gd name="T22" fmla="*/ 8 w 71"/>
                <a:gd name="T23" fmla="*/ 42 h 98"/>
                <a:gd name="T24" fmla="*/ 16 w 71"/>
                <a:gd name="T25" fmla="*/ 22 h 98"/>
                <a:gd name="T26" fmla="*/ 26 w 71"/>
                <a:gd name="T27" fmla="*/ 7 h 98"/>
                <a:gd name="T28" fmla="*/ 38 w 71"/>
                <a:gd name="T29" fmla="*/ 0 h 98"/>
                <a:gd name="T30" fmla="*/ 49 w 71"/>
                <a:gd name="T31" fmla="*/ 9 h 98"/>
                <a:gd name="T32" fmla="*/ 61 w 71"/>
                <a:gd name="T33" fmla="*/ 41 h 98"/>
                <a:gd name="T34" fmla="*/ 71 w 71"/>
                <a:gd name="T35" fmla="*/ 98 h 98"/>
                <a:gd name="T36" fmla="*/ 54 w 71"/>
                <a:gd name="T37" fmla="*/ 94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1" h="98">
                  <a:moveTo>
                    <a:pt x="54" y="94"/>
                  </a:moveTo>
                  <a:lnTo>
                    <a:pt x="54" y="89"/>
                  </a:lnTo>
                  <a:lnTo>
                    <a:pt x="52" y="76"/>
                  </a:lnTo>
                  <a:lnTo>
                    <a:pt x="48" y="60"/>
                  </a:lnTo>
                  <a:lnTo>
                    <a:pt x="45" y="44"/>
                  </a:lnTo>
                  <a:lnTo>
                    <a:pt x="39" y="34"/>
                  </a:lnTo>
                  <a:lnTo>
                    <a:pt x="32" y="31"/>
                  </a:lnTo>
                  <a:lnTo>
                    <a:pt x="23" y="42"/>
                  </a:lnTo>
                  <a:lnTo>
                    <a:pt x="12" y="68"/>
                  </a:lnTo>
                  <a:lnTo>
                    <a:pt x="0" y="64"/>
                  </a:lnTo>
                  <a:lnTo>
                    <a:pt x="2" y="57"/>
                  </a:lnTo>
                  <a:lnTo>
                    <a:pt x="8" y="42"/>
                  </a:lnTo>
                  <a:lnTo>
                    <a:pt x="16" y="22"/>
                  </a:lnTo>
                  <a:lnTo>
                    <a:pt x="26" y="7"/>
                  </a:lnTo>
                  <a:lnTo>
                    <a:pt x="38" y="0"/>
                  </a:lnTo>
                  <a:lnTo>
                    <a:pt x="49" y="9"/>
                  </a:lnTo>
                  <a:lnTo>
                    <a:pt x="61" y="41"/>
                  </a:lnTo>
                  <a:lnTo>
                    <a:pt x="71" y="98"/>
                  </a:lnTo>
                  <a:lnTo>
                    <a:pt x="54" y="94"/>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64" name="Freeform 60"/>
            <p:cNvSpPr>
              <a:spLocks/>
            </p:cNvSpPr>
            <p:nvPr/>
          </p:nvSpPr>
          <p:spPr bwMode="auto">
            <a:xfrm>
              <a:off x="3255950" y="5054573"/>
              <a:ext cx="57150" cy="77787"/>
            </a:xfrm>
            <a:custGeom>
              <a:avLst/>
              <a:gdLst>
                <a:gd name="T0" fmla="*/ 54 w 71"/>
                <a:gd name="T1" fmla="*/ 93 h 98"/>
                <a:gd name="T2" fmla="*/ 53 w 71"/>
                <a:gd name="T3" fmla="*/ 88 h 98"/>
                <a:gd name="T4" fmla="*/ 52 w 71"/>
                <a:gd name="T5" fmla="*/ 76 h 98"/>
                <a:gd name="T6" fmla="*/ 48 w 71"/>
                <a:gd name="T7" fmla="*/ 60 h 98"/>
                <a:gd name="T8" fmla="*/ 44 w 71"/>
                <a:gd name="T9" fmla="*/ 43 h 98"/>
                <a:gd name="T10" fmla="*/ 38 w 71"/>
                <a:gd name="T11" fmla="*/ 33 h 98"/>
                <a:gd name="T12" fmla="*/ 31 w 71"/>
                <a:gd name="T13" fmla="*/ 31 h 98"/>
                <a:gd name="T14" fmla="*/ 23 w 71"/>
                <a:gd name="T15" fmla="*/ 41 h 98"/>
                <a:gd name="T16" fmla="*/ 13 w 71"/>
                <a:gd name="T17" fmla="*/ 68 h 98"/>
                <a:gd name="T18" fmla="*/ 0 w 71"/>
                <a:gd name="T19" fmla="*/ 63 h 98"/>
                <a:gd name="T20" fmla="*/ 2 w 71"/>
                <a:gd name="T21" fmla="*/ 56 h 98"/>
                <a:gd name="T22" fmla="*/ 8 w 71"/>
                <a:gd name="T23" fmla="*/ 41 h 98"/>
                <a:gd name="T24" fmla="*/ 16 w 71"/>
                <a:gd name="T25" fmla="*/ 22 h 98"/>
                <a:gd name="T26" fmla="*/ 26 w 71"/>
                <a:gd name="T27" fmla="*/ 7 h 98"/>
                <a:gd name="T28" fmla="*/ 38 w 71"/>
                <a:gd name="T29" fmla="*/ 0 h 98"/>
                <a:gd name="T30" fmla="*/ 49 w 71"/>
                <a:gd name="T31" fmla="*/ 9 h 98"/>
                <a:gd name="T32" fmla="*/ 61 w 71"/>
                <a:gd name="T33" fmla="*/ 40 h 98"/>
                <a:gd name="T34" fmla="*/ 71 w 71"/>
                <a:gd name="T35" fmla="*/ 98 h 98"/>
                <a:gd name="T36" fmla="*/ 54 w 71"/>
                <a:gd name="T37" fmla="*/ 93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1" h="98">
                  <a:moveTo>
                    <a:pt x="54" y="93"/>
                  </a:moveTo>
                  <a:lnTo>
                    <a:pt x="53" y="88"/>
                  </a:lnTo>
                  <a:lnTo>
                    <a:pt x="52" y="76"/>
                  </a:lnTo>
                  <a:lnTo>
                    <a:pt x="48" y="60"/>
                  </a:lnTo>
                  <a:lnTo>
                    <a:pt x="44" y="43"/>
                  </a:lnTo>
                  <a:lnTo>
                    <a:pt x="38" y="33"/>
                  </a:lnTo>
                  <a:lnTo>
                    <a:pt x="31" y="31"/>
                  </a:lnTo>
                  <a:lnTo>
                    <a:pt x="23" y="41"/>
                  </a:lnTo>
                  <a:lnTo>
                    <a:pt x="13" y="68"/>
                  </a:lnTo>
                  <a:lnTo>
                    <a:pt x="0" y="63"/>
                  </a:lnTo>
                  <a:lnTo>
                    <a:pt x="2" y="56"/>
                  </a:lnTo>
                  <a:lnTo>
                    <a:pt x="8" y="41"/>
                  </a:lnTo>
                  <a:lnTo>
                    <a:pt x="16" y="22"/>
                  </a:lnTo>
                  <a:lnTo>
                    <a:pt x="26" y="7"/>
                  </a:lnTo>
                  <a:lnTo>
                    <a:pt x="38" y="0"/>
                  </a:lnTo>
                  <a:lnTo>
                    <a:pt x="49" y="9"/>
                  </a:lnTo>
                  <a:lnTo>
                    <a:pt x="61" y="40"/>
                  </a:lnTo>
                  <a:lnTo>
                    <a:pt x="71" y="98"/>
                  </a:lnTo>
                  <a:lnTo>
                    <a:pt x="54" y="93"/>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65" name="Freeform 61"/>
            <p:cNvSpPr>
              <a:spLocks/>
            </p:cNvSpPr>
            <p:nvPr/>
          </p:nvSpPr>
          <p:spPr bwMode="auto">
            <a:xfrm>
              <a:off x="3273419" y="5089502"/>
              <a:ext cx="222249" cy="52388"/>
            </a:xfrm>
            <a:custGeom>
              <a:avLst/>
              <a:gdLst>
                <a:gd name="T0" fmla="*/ 273 w 280"/>
                <a:gd name="T1" fmla="*/ 0 h 67"/>
                <a:gd name="T2" fmla="*/ 280 w 280"/>
                <a:gd name="T3" fmla="*/ 10 h 67"/>
                <a:gd name="T4" fmla="*/ 11 w 280"/>
                <a:gd name="T5" fmla="*/ 67 h 67"/>
                <a:gd name="T6" fmla="*/ 0 w 280"/>
                <a:gd name="T7" fmla="*/ 57 h 67"/>
                <a:gd name="T8" fmla="*/ 273 w 280"/>
                <a:gd name="T9" fmla="*/ 0 h 67"/>
              </a:gdLst>
              <a:ahLst/>
              <a:cxnLst>
                <a:cxn ang="0">
                  <a:pos x="T0" y="T1"/>
                </a:cxn>
                <a:cxn ang="0">
                  <a:pos x="T2" y="T3"/>
                </a:cxn>
                <a:cxn ang="0">
                  <a:pos x="T4" y="T5"/>
                </a:cxn>
                <a:cxn ang="0">
                  <a:pos x="T6" y="T7"/>
                </a:cxn>
                <a:cxn ang="0">
                  <a:pos x="T8" y="T9"/>
                </a:cxn>
              </a:cxnLst>
              <a:rect l="0" t="0" r="r" b="b"/>
              <a:pathLst>
                <a:path w="280" h="67">
                  <a:moveTo>
                    <a:pt x="273" y="0"/>
                  </a:moveTo>
                  <a:lnTo>
                    <a:pt x="280" y="10"/>
                  </a:lnTo>
                  <a:lnTo>
                    <a:pt x="11" y="67"/>
                  </a:lnTo>
                  <a:lnTo>
                    <a:pt x="0" y="57"/>
                  </a:lnTo>
                  <a:lnTo>
                    <a:pt x="273" y="0"/>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66" name="Freeform 62"/>
            <p:cNvSpPr>
              <a:spLocks/>
            </p:cNvSpPr>
            <p:nvPr/>
          </p:nvSpPr>
          <p:spPr bwMode="auto">
            <a:xfrm>
              <a:off x="3232151" y="5065713"/>
              <a:ext cx="222249" cy="52388"/>
            </a:xfrm>
            <a:custGeom>
              <a:avLst/>
              <a:gdLst>
                <a:gd name="T0" fmla="*/ 273 w 280"/>
                <a:gd name="T1" fmla="*/ 0 h 67"/>
                <a:gd name="T2" fmla="*/ 280 w 280"/>
                <a:gd name="T3" fmla="*/ 10 h 67"/>
                <a:gd name="T4" fmla="*/ 11 w 280"/>
                <a:gd name="T5" fmla="*/ 67 h 67"/>
                <a:gd name="T6" fmla="*/ 0 w 280"/>
                <a:gd name="T7" fmla="*/ 57 h 67"/>
                <a:gd name="T8" fmla="*/ 273 w 280"/>
                <a:gd name="T9" fmla="*/ 0 h 67"/>
              </a:gdLst>
              <a:ahLst/>
              <a:cxnLst>
                <a:cxn ang="0">
                  <a:pos x="T0" y="T1"/>
                </a:cxn>
                <a:cxn ang="0">
                  <a:pos x="T2" y="T3"/>
                </a:cxn>
                <a:cxn ang="0">
                  <a:pos x="T4" y="T5"/>
                </a:cxn>
                <a:cxn ang="0">
                  <a:pos x="T6" y="T7"/>
                </a:cxn>
                <a:cxn ang="0">
                  <a:pos x="T8" y="T9"/>
                </a:cxn>
              </a:cxnLst>
              <a:rect l="0" t="0" r="r" b="b"/>
              <a:pathLst>
                <a:path w="280" h="67">
                  <a:moveTo>
                    <a:pt x="273" y="0"/>
                  </a:moveTo>
                  <a:lnTo>
                    <a:pt x="280" y="10"/>
                  </a:lnTo>
                  <a:lnTo>
                    <a:pt x="11" y="67"/>
                  </a:lnTo>
                  <a:lnTo>
                    <a:pt x="0" y="57"/>
                  </a:lnTo>
                  <a:lnTo>
                    <a:pt x="273" y="0"/>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grpSp>
      <p:sp>
        <p:nvSpPr>
          <p:cNvPr id="86" name="Textfeld 85"/>
          <p:cNvSpPr txBox="1"/>
          <p:nvPr/>
        </p:nvSpPr>
        <p:spPr>
          <a:xfrm>
            <a:off x="251520" y="6309320"/>
            <a:ext cx="504056" cy="261610"/>
          </a:xfrm>
          <a:prstGeom prst="rect">
            <a:avLst/>
          </a:prstGeom>
          <a:noFill/>
        </p:spPr>
        <p:txBody>
          <a:bodyPr wrap="square" rtlCol="0">
            <a:spAutoFit/>
          </a:bodyPr>
          <a:lstStyle/>
          <a:p>
            <a:r>
              <a:rPr lang="de-DE" sz="1100" dirty="0" smtClean="0">
                <a:latin typeface="Arial" panose="020B0604020202020204" pitchFamily="34" charset="0"/>
                <a:cs typeface="Arial" panose="020B0604020202020204" pitchFamily="34" charset="0"/>
              </a:rPr>
              <a:t>22</a:t>
            </a:r>
            <a:endParaRPr lang="de-DE"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6957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feld 3"/>
          <p:cNvSpPr txBox="1">
            <a:spLocks noChangeArrowheads="1"/>
          </p:cNvSpPr>
          <p:nvPr/>
        </p:nvSpPr>
        <p:spPr bwMode="auto">
          <a:xfrm>
            <a:off x="223838" y="960909"/>
            <a:ext cx="8696325" cy="523875"/>
          </a:xfrm>
          <a:prstGeom prst="rect">
            <a:avLst/>
          </a:prstGeom>
          <a:noFill/>
          <a:ln w="9525">
            <a:noFill/>
            <a:miter lim="800000"/>
            <a:headEnd/>
            <a:tailEnd/>
          </a:ln>
        </p:spPr>
        <p:txBody>
          <a:bodyPr>
            <a:spAutoFit/>
          </a:bodyPr>
          <a:lstStyle/>
          <a:p>
            <a:pPr algn="ctr"/>
            <a:r>
              <a:rPr lang="de-DE" sz="2800" dirty="0" smtClean="0">
                <a:latin typeface="Calibri"/>
                <a:cs typeface="Calibri"/>
              </a:rPr>
              <a:t>Implementierung - Fortbildungskonzeption</a:t>
            </a:r>
            <a:endParaRPr lang="de-DE" sz="2800" dirty="0">
              <a:latin typeface="Calibri"/>
              <a:cs typeface="Calibri"/>
            </a:endParaRPr>
          </a:p>
        </p:txBody>
      </p:sp>
      <p:sp>
        <p:nvSpPr>
          <p:cNvPr id="33" name="Shape 148"/>
          <p:cNvSpPr/>
          <p:nvPr/>
        </p:nvSpPr>
        <p:spPr>
          <a:xfrm>
            <a:off x="539552" y="5561439"/>
            <a:ext cx="7848872" cy="360194"/>
          </a:xfrm>
          <a:prstGeom prst="rightArrow">
            <a:avLst>
              <a:gd name="adj1" fmla="val 51477"/>
              <a:gd name="adj2" fmla="val 54094"/>
            </a:avLst>
          </a:prstGeom>
          <a:gradFill flip="none" rotWithShape="1">
            <a:gsLst>
              <a:gs pos="0">
                <a:schemeClr val="accent6">
                  <a:tint val="50000"/>
                  <a:satMod val="300000"/>
                </a:schemeClr>
              </a:gs>
              <a:gs pos="35000">
                <a:schemeClr val="accent6">
                  <a:tint val="37000"/>
                  <a:satMod val="300000"/>
                </a:schemeClr>
              </a:gs>
              <a:gs pos="100000">
                <a:schemeClr val="accent6">
                  <a:tint val="15000"/>
                  <a:satMod val="350000"/>
                </a:schemeClr>
              </a:gs>
            </a:gsLst>
            <a:path path="circle">
              <a:fillToRect r="100000" b="100000"/>
            </a:path>
            <a:tileRect l="-100000" t="-100000"/>
          </a:gradFill>
          <a:ln/>
          <a:extLst>
            <a:ext uri="{C572A759-6A51-4108-AA02-DFA0A04FC94B}">
              <ma14:wrappingTextBoxFlag xmlns:ma14="http://schemas.microsoft.com/office/mac/drawingml/2011/main" xmlns="" val="1"/>
            </a:ext>
          </a:extLst>
        </p:spPr>
        <p:style>
          <a:lnRef idx="1">
            <a:schemeClr val="accent6"/>
          </a:lnRef>
          <a:fillRef idx="2">
            <a:schemeClr val="accent6"/>
          </a:fillRef>
          <a:effectRef idx="1">
            <a:schemeClr val="accent6"/>
          </a:effectRef>
          <a:fontRef idx="minor">
            <a:schemeClr val="dk1"/>
          </a:fontRef>
        </p:style>
        <p:txBody>
          <a:bodyPr wrap="square" lIns="35719" tIns="35719" rIns="35719" bIns="35719" numCol="1" anchor="ctr">
            <a:noAutofit/>
          </a:bodyPr>
          <a:lstStyle>
            <a:lvl1pPr>
              <a:defRPr sz="3000">
                <a:solidFill>
                  <a:srgbClr val="FFFFFF"/>
                </a:solidFill>
                <a:effectLst>
                  <a:outerShdw blurRad="38100" dist="12700" dir="5400000" rotWithShape="0">
                    <a:srgbClr val="000000">
                      <a:alpha val="50000"/>
                    </a:srgbClr>
                  </a:outerShdw>
                </a:effectLst>
              </a:defRPr>
            </a:lvl1pPr>
          </a:lstStyle>
          <a:p>
            <a:pPr lvl="0" algn="ctr">
              <a:defRPr sz="1800">
                <a:solidFill>
                  <a:srgbClr val="000000"/>
                </a:solidFill>
                <a:effectLst/>
              </a:defRPr>
            </a:pPr>
            <a:r>
              <a:rPr sz="1600" i="1" dirty="0" err="1" smtClean="0">
                <a:latin typeface="Arial" panose="020B0604020202020204" pitchFamily="34" charset="0"/>
                <a:cs typeface="Arial" panose="020B0604020202020204" pitchFamily="34" charset="0"/>
              </a:rPr>
              <a:t>Schulentwicklungsprozess</a:t>
            </a:r>
            <a:r>
              <a:rPr sz="1600" i="1" dirty="0" smtClean="0">
                <a:latin typeface="Arial" panose="020B0604020202020204" pitchFamily="34" charset="0"/>
                <a:cs typeface="Arial" panose="020B0604020202020204" pitchFamily="34" charset="0"/>
              </a:rPr>
              <a:t> </a:t>
            </a:r>
            <a:r>
              <a:rPr lang="de-DE" sz="1600" i="1" dirty="0">
                <a:latin typeface="Arial" panose="020B0604020202020204" pitchFamily="34" charset="0"/>
                <a:cs typeface="Arial" panose="020B0604020202020204" pitchFamily="34" charset="0"/>
              </a:rPr>
              <a:t>(ggf. </a:t>
            </a:r>
            <a:r>
              <a:rPr sz="1600" i="1" dirty="0" err="1" smtClean="0">
                <a:latin typeface="Arial" panose="020B0604020202020204" pitchFamily="34" charset="0"/>
                <a:cs typeface="Arial" panose="020B0604020202020204" pitchFamily="34" charset="0"/>
              </a:rPr>
              <a:t>mit</a:t>
            </a:r>
            <a:r>
              <a:rPr sz="1600" i="1" dirty="0" smtClean="0">
                <a:latin typeface="Arial" panose="020B0604020202020204" pitchFamily="34" charset="0"/>
                <a:cs typeface="Arial" panose="020B0604020202020204" pitchFamily="34" charset="0"/>
              </a:rPr>
              <a:t> </a:t>
            </a:r>
            <a:r>
              <a:rPr sz="1600" i="1" dirty="0" err="1">
                <a:latin typeface="Arial" panose="020B0604020202020204" pitchFamily="34" charset="0"/>
                <a:cs typeface="Arial" panose="020B0604020202020204" pitchFamily="34" charset="0"/>
              </a:rPr>
              <a:t>Unterstützung</a:t>
            </a:r>
            <a:r>
              <a:rPr sz="1600" i="1" dirty="0">
                <a:latin typeface="Arial" panose="020B0604020202020204" pitchFamily="34" charset="0"/>
                <a:cs typeface="Arial" panose="020B0604020202020204" pitchFamily="34" charset="0"/>
              </a:rPr>
              <a:t> </a:t>
            </a:r>
            <a:r>
              <a:rPr sz="1600" i="1" dirty="0" smtClean="0">
                <a:latin typeface="Arial" panose="020B0604020202020204" pitchFamily="34" charset="0"/>
                <a:cs typeface="Arial" panose="020B0604020202020204" pitchFamily="34" charset="0"/>
              </a:rPr>
              <a:t>FBS</a:t>
            </a:r>
            <a:r>
              <a:rPr lang="de-DE" sz="1600" i="1" dirty="0" smtClean="0">
                <a:latin typeface="Arial" panose="020B0604020202020204" pitchFamily="34" charset="0"/>
                <a:cs typeface="Arial" panose="020B0604020202020204" pitchFamily="34" charset="0"/>
              </a:rPr>
              <a:t>)</a:t>
            </a:r>
            <a:endParaRPr sz="1600" i="1" dirty="0">
              <a:latin typeface="Arial" panose="020B0604020202020204" pitchFamily="34" charset="0"/>
              <a:cs typeface="Arial" panose="020B0604020202020204" pitchFamily="34" charset="0"/>
            </a:endParaRPr>
          </a:p>
        </p:txBody>
      </p:sp>
      <p:sp>
        <p:nvSpPr>
          <p:cNvPr id="3" name="Eine Ecke des Rechtecks schneiden 2"/>
          <p:cNvSpPr/>
          <p:nvPr/>
        </p:nvSpPr>
        <p:spPr>
          <a:xfrm>
            <a:off x="539552" y="1556792"/>
            <a:ext cx="1959988" cy="3528392"/>
          </a:xfrm>
          <a:prstGeom prst="snip1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de-DE"/>
          </a:p>
        </p:txBody>
      </p:sp>
      <p:sp>
        <p:nvSpPr>
          <p:cNvPr id="36" name="Eine Ecke des Rechtecks schneiden 35"/>
          <p:cNvSpPr/>
          <p:nvPr/>
        </p:nvSpPr>
        <p:spPr>
          <a:xfrm>
            <a:off x="2627784" y="1556792"/>
            <a:ext cx="2020684" cy="3528392"/>
          </a:xfrm>
          <a:prstGeom prst="snip1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de-DE"/>
          </a:p>
        </p:txBody>
      </p:sp>
      <p:sp>
        <p:nvSpPr>
          <p:cNvPr id="37" name="Eine Ecke des Rechtecks schneiden 36"/>
          <p:cNvSpPr/>
          <p:nvPr/>
        </p:nvSpPr>
        <p:spPr>
          <a:xfrm>
            <a:off x="4716015" y="1556792"/>
            <a:ext cx="1973286" cy="3528392"/>
          </a:xfrm>
          <a:prstGeom prst="snip1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de-DE"/>
          </a:p>
        </p:txBody>
      </p:sp>
      <p:sp>
        <p:nvSpPr>
          <p:cNvPr id="38" name="Eine Ecke des Rechtecks schneiden 37"/>
          <p:cNvSpPr/>
          <p:nvPr/>
        </p:nvSpPr>
        <p:spPr>
          <a:xfrm>
            <a:off x="6788476" y="1556792"/>
            <a:ext cx="1959988" cy="3528392"/>
          </a:xfrm>
          <a:prstGeom prst="snip1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de-DE"/>
          </a:p>
        </p:txBody>
      </p:sp>
      <p:sp>
        <p:nvSpPr>
          <p:cNvPr id="4" name="Abgerundetes Rechteck 3"/>
          <p:cNvSpPr/>
          <p:nvPr/>
        </p:nvSpPr>
        <p:spPr>
          <a:xfrm>
            <a:off x="827584" y="4437112"/>
            <a:ext cx="1311916" cy="271313"/>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de-DE" sz="1600" dirty="0" err="1" smtClean="0">
                <a:latin typeface="Arial" panose="020B0604020202020204" pitchFamily="34" charset="0"/>
                <a:cs typeface="Arial" panose="020B0604020202020204" pitchFamily="34" charset="0"/>
              </a:rPr>
              <a:t>RPen</a:t>
            </a:r>
            <a:r>
              <a:rPr lang="de-DE" sz="1600" dirty="0" smtClean="0">
                <a:latin typeface="Arial" panose="020B0604020202020204" pitchFamily="34" charset="0"/>
                <a:cs typeface="Arial" panose="020B0604020202020204" pitchFamily="34" charset="0"/>
              </a:rPr>
              <a:t>, SSÄ</a:t>
            </a:r>
            <a:endParaRPr lang="de-DE" sz="1600" dirty="0">
              <a:latin typeface="Arial" panose="020B0604020202020204" pitchFamily="34" charset="0"/>
              <a:cs typeface="Arial" panose="020B0604020202020204" pitchFamily="34" charset="0"/>
            </a:endParaRPr>
          </a:p>
        </p:txBody>
      </p:sp>
      <p:sp>
        <p:nvSpPr>
          <p:cNvPr id="39" name="Abgerundetes Rechteck 38"/>
          <p:cNvSpPr/>
          <p:nvPr/>
        </p:nvSpPr>
        <p:spPr>
          <a:xfrm>
            <a:off x="2771800" y="4149080"/>
            <a:ext cx="1800200" cy="57606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de-DE" sz="1400" dirty="0" smtClean="0">
                <a:latin typeface="Arial" panose="020B0604020202020204" pitchFamily="34" charset="0"/>
                <a:cs typeface="Arial" panose="020B0604020202020204" pitchFamily="34" charset="0"/>
              </a:rPr>
              <a:t>Fachberater/innen Bildungsplan</a:t>
            </a:r>
            <a:endParaRPr lang="de-DE" sz="1400" dirty="0">
              <a:latin typeface="Arial" panose="020B0604020202020204" pitchFamily="34" charset="0"/>
              <a:cs typeface="Arial" panose="020B0604020202020204" pitchFamily="34" charset="0"/>
            </a:endParaRPr>
          </a:p>
        </p:txBody>
      </p:sp>
      <p:sp>
        <p:nvSpPr>
          <p:cNvPr id="41" name="Abgerundetes Rechteck 40"/>
          <p:cNvSpPr/>
          <p:nvPr/>
        </p:nvSpPr>
        <p:spPr>
          <a:xfrm>
            <a:off x="6960505" y="4383340"/>
            <a:ext cx="1643943" cy="26979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de-DE" sz="1400" dirty="0" smtClean="0">
                <a:latin typeface="Arial" panose="020B0604020202020204" pitchFamily="34" charset="0"/>
                <a:cs typeface="Arial" panose="020B0604020202020204" pitchFamily="34" charset="0"/>
              </a:rPr>
              <a:t>Fachschaften</a:t>
            </a:r>
            <a:endParaRPr lang="de-DE" sz="1400" dirty="0">
              <a:latin typeface="Arial" panose="020B0604020202020204" pitchFamily="34" charset="0"/>
              <a:cs typeface="Arial" panose="020B0604020202020204" pitchFamily="34" charset="0"/>
            </a:endParaRPr>
          </a:p>
        </p:txBody>
      </p:sp>
      <p:sp>
        <p:nvSpPr>
          <p:cNvPr id="42" name="Abgerundetes Rechteck 41"/>
          <p:cNvSpPr/>
          <p:nvPr/>
        </p:nvSpPr>
        <p:spPr>
          <a:xfrm>
            <a:off x="814026" y="2060848"/>
            <a:ext cx="1368152" cy="309762"/>
          </a:xfrm>
          <a:prstGeom prst="roundRect">
            <a:avLst/>
          </a:prstGeom>
          <a:solidFill>
            <a:srgbClr val="FFFFCC"/>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de-DE" sz="1600" dirty="0" smtClean="0">
                <a:latin typeface="Arial" panose="020B0604020202020204" pitchFamily="34" charset="0"/>
                <a:cs typeface="Arial" panose="020B0604020202020204" pitchFamily="34" charset="0"/>
              </a:rPr>
              <a:t>Schulleitung</a:t>
            </a:r>
            <a:endParaRPr lang="de-DE" dirty="0">
              <a:latin typeface="Arial" panose="020B0604020202020204" pitchFamily="34" charset="0"/>
              <a:cs typeface="Arial" panose="020B0604020202020204" pitchFamily="34" charset="0"/>
            </a:endParaRPr>
          </a:p>
        </p:txBody>
      </p:sp>
      <p:sp>
        <p:nvSpPr>
          <p:cNvPr id="43" name="Abgerundetes Rechteck 42"/>
          <p:cNvSpPr/>
          <p:nvPr/>
        </p:nvSpPr>
        <p:spPr>
          <a:xfrm>
            <a:off x="2923217" y="2060848"/>
            <a:ext cx="1368152" cy="332392"/>
          </a:xfrm>
          <a:prstGeom prst="roundRect">
            <a:avLst/>
          </a:prstGeom>
          <a:solidFill>
            <a:srgbClr val="FFFFCC"/>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de-DE" sz="1600" dirty="0">
                <a:latin typeface="Arial" panose="020B0604020202020204" pitchFamily="34" charset="0"/>
                <a:cs typeface="Arial" panose="020B0604020202020204" pitchFamily="34" charset="0"/>
              </a:rPr>
              <a:t>Kollegium</a:t>
            </a:r>
          </a:p>
        </p:txBody>
      </p:sp>
      <p:sp>
        <p:nvSpPr>
          <p:cNvPr id="44" name="Abgerundetes Rechteck 43"/>
          <p:cNvSpPr/>
          <p:nvPr/>
        </p:nvSpPr>
        <p:spPr>
          <a:xfrm>
            <a:off x="4945598" y="2086694"/>
            <a:ext cx="1368152" cy="334194"/>
          </a:xfrm>
          <a:prstGeom prst="roundRect">
            <a:avLst/>
          </a:prstGeom>
          <a:solidFill>
            <a:srgbClr val="FFFFCC"/>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de-DE" sz="1600" dirty="0">
                <a:latin typeface="Arial" panose="020B0604020202020204" pitchFamily="34" charset="0"/>
                <a:cs typeface="Arial" panose="020B0604020202020204" pitchFamily="34" charset="0"/>
              </a:rPr>
              <a:t>Lehrkräfte</a:t>
            </a:r>
          </a:p>
        </p:txBody>
      </p:sp>
      <p:sp>
        <p:nvSpPr>
          <p:cNvPr id="45" name="Abgerundetes Rechteck 44"/>
          <p:cNvSpPr/>
          <p:nvPr/>
        </p:nvSpPr>
        <p:spPr>
          <a:xfrm>
            <a:off x="7033830" y="2060848"/>
            <a:ext cx="1368152" cy="361068"/>
          </a:xfrm>
          <a:prstGeom prst="roundRect">
            <a:avLst/>
          </a:prstGeom>
          <a:solidFill>
            <a:srgbClr val="FFFFCC"/>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de-DE" sz="1500" dirty="0">
                <a:latin typeface="Arial" panose="020B0604020202020204" pitchFamily="34" charset="0"/>
                <a:cs typeface="Arial" panose="020B0604020202020204" pitchFamily="34" charset="0"/>
              </a:rPr>
              <a:t>Fachschaften</a:t>
            </a:r>
          </a:p>
        </p:txBody>
      </p:sp>
      <p:sp>
        <p:nvSpPr>
          <p:cNvPr id="5" name="Textfeld 4"/>
          <p:cNvSpPr txBox="1"/>
          <p:nvPr/>
        </p:nvSpPr>
        <p:spPr>
          <a:xfrm>
            <a:off x="2654900" y="2708920"/>
            <a:ext cx="1917100" cy="738664"/>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de-DE" sz="1400" dirty="0">
                <a:solidFill>
                  <a:schemeClr val="dk1"/>
                </a:solidFill>
                <a:latin typeface="Arial" panose="020B0604020202020204" pitchFamily="34" charset="0"/>
                <a:cs typeface="Arial" panose="020B0604020202020204" pitchFamily="34" charset="0"/>
              </a:rPr>
              <a:t>Intention</a:t>
            </a:r>
            <a:r>
              <a:rPr lang="de-DE" sz="1300" dirty="0" smtClean="0">
                <a:latin typeface="Arial" panose="020B0604020202020204" pitchFamily="34" charset="0"/>
                <a:cs typeface="Arial" panose="020B0604020202020204" pitchFamily="34" charset="0"/>
              </a:rPr>
              <a:t>, </a:t>
            </a:r>
            <a:r>
              <a:rPr lang="de-DE" sz="1400" dirty="0">
                <a:solidFill>
                  <a:schemeClr val="dk1"/>
                </a:solidFill>
                <a:latin typeface="Arial" panose="020B0604020202020204" pitchFamily="34" charset="0"/>
                <a:cs typeface="Arial" panose="020B0604020202020204" pitchFamily="34" charset="0"/>
              </a:rPr>
              <a:t>Implementierungs-konzept</a:t>
            </a:r>
          </a:p>
        </p:txBody>
      </p:sp>
      <p:sp>
        <p:nvSpPr>
          <p:cNvPr id="46" name="Textfeld 45"/>
          <p:cNvSpPr txBox="1"/>
          <p:nvPr/>
        </p:nvSpPr>
        <p:spPr>
          <a:xfrm>
            <a:off x="4671124" y="2761183"/>
            <a:ext cx="1917100" cy="30777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de-DE" sz="1400" dirty="0">
                <a:solidFill>
                  <a:schemeClr val="dk1"/>
                </a:solidFill>
                <a:latin typeface="Arial" panose="020B0604020202020204" pitchFamily="34" charset="0"/>
                <a:cs typeface="Arial" panose="020B0604020202020204" pitchFamily="34" charset="0"/>
              </a:rPr>
              <a:t>Fachfortbildungen</a:t>
            </a:r>
          </a:p>
        </p:txBody>
      </p:sp>
      <p:sp>
        <p:nvSpPr>
          <p:cNvPr id="47" name="Textfeld 46"/>
          <p:cNvSpPr txBox="1"/>
          <p:nvPr/>
        </p:nvSpPr>
        <p:spPr>
          <a:xfrm>
            <a:off x="6759356" y="2708920"/>
            <a:ext cx="1917100" cy="523220"/>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de-DE" sz="1400" dirty="0">
                <a:solidFill>
                  <a:schemeClr val="dk1"/>
                </a:solidFill>
                <a:latin typeface="Arial" panose="020B0604020202020204" pitchFamily="34" charset="0"/>
                <a:cs typeface="Arial" panose="020B0604020202020204" pitchFamily="34" charset="0"/>
              </a:rPr>
              <a:t>Weitergabe</a:t>
            </a:r>
            <a:r>
              <a:rPr lang="de-DE" sz="1400" dirty="0" smtClean="0">
                <a:latin typeface="Arial" panose="020B0604020202020204" pitchFamily="34" charset="0"/>
                <a:cs typeface="Arial" panose="020B0604020202020204" pitchFamily="34" charset="0"/>
              </a:rPr>
              <a:t>,</a:t>
            </a:r>
          </a:p>
          <a:p>
            <a:pPr algn="ctr"/>
            <a:r>
              <a:rPr lang="de-DE" sz="1400" dirty="0">
                <a:solidFill>
                  <a:schemeClr val="dk1"/>
                </a:solidFill>
                <a:latin typeface="Arial" panose="020B0604020202020204" pitchFamily="34" charset="0"/>
                <a:cs typeface="Arial" panose="020B0604020202020204" pitchFamily="34" charset="0"/>
              </a:rPr>
              <a:t>Diskussion</a:t>
            </a:r>
          </a:p>
        </p:txBody>
      </p:sp>
      <p:sp>
        <p:nvSpPr>
          <p:cNvPr id="48" name="Textfeld 47"/>
          <p:cNvSpPr txBox="1"/>
          <p:nvPr/>
        </p:nvSpPr>
        <p:spPr>
          <a:xfrm>
            <a:off x="539552" y="2780928"/>
            <a:ext cx="1917100" cy="738664"/>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de-DE" sz="1400" dirty="0">
                <a:solidFill>
                  <a:schemeClr val="dk1"/>
                </a:solidFill>
                <a:latin typeface="Arial" panose="020B0604020202020204" pitchFamily="34" charset="0"/>
                <a:cs typeface="Arial" panose="020B0604020202020204" pitchFamily="34" charset="0"/>
              </a:rPr>
              <a:t>Intention</a:t>
            </a:r>
            <a:r>
              <a:rPr lang="de-DE" sz="1300" dirty="0" smtClean="0">
                <a:latin typeface="Arial" panose="020B0604020202020204" pitchFamily="34" charset="0"/>
                <a:cs typeface="Arial" panose="020B0604020202020204" pitchFamily="34" charset="0"/>
              </a:rPr>
              <a:t>, </a:t>
            </a:r>
            <a:r>
              <a:rPr lang="de-DE" sz="1400" dirty="0">
                <a:solidFill>
                  <a:schemeClr val="dk1"/>
                </a:solidFill>
                <a:latin typeface="Arial" panose="020B0604020202020204" pitchFamily="34" charset="0"/>
                <a:cs typeface="Arial" panose="020B0604020202020204" pitchFamily="34" charset="0"/>
              </a:rPr>
              <a:t>Implementierungs-konzept</a:t>
            </a:r>
          </a:p>
        </p:txBody>
      </p:sp>
      <p:sp>
        <p:nvSpPr>
          <p:cNvPr id="7" name="Ellipse 6"/>
          <p:cNvSpPr/>
          <p:nvPr/>
        </p:nvSpPr>
        <p:spPr>
          <a:xfrm>
            <a:off x="1151119" y="5183738"/>
            <a:ext cx="316150" cy="31615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de-DE" sz="1400" dirty="0" smtClean="0">
                <a:latin typeface="Arial" panose="020B0604020202020204" pitchFamily="34" charset="0"/>
                <a:cs typeface="Arial" panose="020B0604020202020204" pitchFamily="34" charset="0"/>
              </a:rPr>
              <a:t>1</a:t>
            </a:r>
            <a:endParaRPr lang="de-DE" sz="1400" dirty="0">
              <a:latin typeface="Arial" panose="020B0604020202020204" pitchFamily="34" charset="0"/>
              <a:cs typeface="Arial" panose="020B0604020202020204" pitchFamily="34" charset="0"/>
            </a:endParaRPr>
          </a:p>
        </p:txBody>
      </p:sp>
      <p:sp>
        <p:nvSpPr>
          <p:cNvPr id="49" name="Ellipse 48"/>
          <p:cNvSpPr/>
          <p:nvPr/>
        </p:nvSpPr>
        <p:spPr>
          <a:xfrm>
            <a:off x="3308418" y="5183738"/>
            <a:ext cx="316150" cy="31615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de-DE" sz="1400" dirty="0" smtClean="0">
                <a:latin typeface="Arial" panose="020B0604020202020204" pitchFamily="34" charset="0"/>
                <a:cs typeface="Arial" panose="020B0604020202020204" pitchFamily="34" charset="0"/>
              </a:rPr>
              <a:t>2</a:t>
            </a:r>
            <a:endParaRPr lang="de-DE" sz="1400" dirty="0">
              <a:latin typeface="Arial" panose="020B0604020202020204" pitchFamily="34" charset="0"/>
              <a:cs typeface="Arial" panose="020B0604020202020204" pitchFamily="34" charset="0"/>
            </a:endParaRPr>
          </a:p>
        </p:txBody>
      </p:sp>
      <p:sp>
        <p:nvSpPr>
          <p:cNvPr id="50" name="Ellipse 49"/>
          <p:cNvSpPr/>
          <p:nvPr/>
        </p:nvSpPr>
        <p:spPr>
          <a:xfrm>
            <a:off x="5372475" y="5176017"/>
            <a:ext cx="316150" cy="31615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de-DE" sz="1400" dirty="0" smtClean="0">
                <a:latin typeface="Arial" panose="020B0604020202020204" pitchFamily="34" charset="0"/>
                <a:cs typeface="Arial" panose="020B0604020202020204" pitchFamily="34" charset="0"/>
              </a:rPr>
              <a:t>3</a:t>
            </a:r>
            <a:endParaRPr lang="de-DE" sz="1400" dirty="0">
              <a:latin typeface="Arial" panose="020B0604020202020204" pitchFamily="34" charset="0"/>
              <a:cs typeface="Arial" panose="020B0604020202020204" pitchFamily="34" charset="0"/>
            </a:endParaRPr>
          </a:p>
        </p:txBody>
      </p:sp>
      <p:sp>
        <p:nvSpPr>
          <p:cNvPr id="51" name="Ellipse 50"/>
          <p:cNvSpPr/>
          <p:nvPr/>
        </p:nvSpPr>
        <p:spPr>
          <a:xfrm>
            <a:off x="7426739" y="5174680"/>
            <a:ext cx="316150" cy="31615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de-DE" sz="1400" dirty="0" smtClean="0">
                <a:latin typeface="Arial" panose="020B0604020202020204" pitchFamily="34" charset="0"/>
                <a:cs typeface="Arial" panose="020B0604020202020204" pitchFamily="34" charset="0"/>
              </a:rPr>
              <a:t>4</a:t>
            </a:r>
            <a:endParaRPr lang="de-DE" sz="1400" dirty="0">
              <a:latin typeface="Arial" panose="020B0604020202020204" pitchFamily="34" charset="0"/>
              <a:cs typeface="Arial" panose="020B0604020202020204" pitchFamily="34" charset="0"/>
            </a:endParaRPr>
          </a:p>
        </p:txBody>
      </p:sp>
      <p:sp>
        <p:nvSpPr>
          <p:cNvPr id="26" name="Textfeld 25"/>
          <p:cNvSpPr txBox="1"/>
          <p:nvPr/>
        </p:nvSpPr>
        <p:spPr>
          <a:xfrm>
            <a:off x="251520" y="6309320"/>
            <a:ext cx="504056" cy="261610"/>
          </a:xfrm>
          <a:prstGeom prst="rect">
            <a:avLst/>
          </a:prstGeom>
          <a:noFill/>
        </p:spPr>
        <p:txBody>
          <a:bodyPr wrap="square" rtlCol="0">
            <a:spAutoFit/>
          </a:bodyPr>
          <a:lstStyle/>
          <a:p>
            <a:r>
              <a:rPr lang="de-DE" sz="1100" dirty="0" smtClean="0">
                <a:latin typeface="Arial" panose="020B0604020202020204" pitchFamily="34" charset="0"/>
                <a:cs typeface="Arial" panose="020B0604020202020204" pitchFamily="34" charset="0"/>
              </a:rPr>
              <a:t>23</a:t>
            </a:r>
            <a:endParaRPr lang="de-DE" sz="1100" dirty="0">
              <a:latin typeface="Arial" panose="020B0604020202020204" pitchFamily="34" charset="0"/>
              <a:cs typeface="Arial" panose="020B0604020202020204" pitchFamily="34" charset="0"/>
            </a:endParaRPr>
          </a:p>
        </p:txBody>
      </p:sp>
      <p:sp>
        <p:nvSpPr>
          <p:cNvPr id="27" name="Abgerundetes Rechteck 26"/>
          <p:cNvSpPr/>
          <p:nvPr/>
        </p:nvSpPr>
        <p:spPr>
          <a:xfrm>
            <a:off x="4860032" y="4149080"/>
            <a:ext cx="1800200" cy="57606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de-DE" sz="1400" dirty="0" smtClean="0">
                <a:latin typeface="Arial" panose="020B0604020202020204" pitchFamily="34" charset="0"/>
                <a:cs typeface="Arial" panose="020B0604020202020204" pitchFamily="34" charset="0"/>
              </a:rPr>
              <a:t>Fachberater/innen Unterricht</a:t>
            </a:r>
            <a:endParaRPr lang="de-DE"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87499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Line 4"/>
          <p:cNvSpPr>
            <a:spLocks noChangeShapeType="1"/>
          </p:cNvSpPr>
          <p:nvPr/>
        </p:nvSpPr>
        <p:spPr bwMode="auto">
          <a:xfrm>
            <a:off x="5940425" y="4724400"/>
            <a:ext cx="431800" cy="0"/>
          </a:xfrm>
          <a:prstGeom prst="line">
            <a:avLst/>
          </a:prstGeom>
          <a:noFill/>
          <a:ln w="9525">
            <a:noFill/>
            <a:round/>
            <a:headEnd/>
            <a:tailEnd/>
          </a:ln>
        </p:spPr>
        <p:txBody>
          <a:bodyPr anchor="ctr"/>
          <a:lstStyle/>
          <a:p>
            <a:endParaRPr lang="de-DE"/>
          </a:p>
        </p:txBody>
      </p:sp>
      <p:sp>
        <p:nvSpPr>
          <p:cNvPr id="6" name="Textfeld 3"/>
          <p:cNvSpPr txBox="1">
            <a:spLocks noChangeArrowheads="1"/>
          </p:cNvSpPr>
          <p:nvPr/>
        </p:nvSpPr>
        <p:spPr bwMode="auto">
          <a:xfrm>
            <a:off x="223838" y="961564"/>
            <a:ext cx="8696325" cy="523220"/>
          </a:xfrm>
          <a:prstGeom prst="rect">
            <a:avLst/>
          </a:prstGeom>
          <a:noFill/>
          <a:ln w="9525">
            <a:noFill/>
            <a:miter lim="800000"/>
            <a:headEnd/>
            <a:tailEnd/>
          </a:ln>
        </p:spPr>
        <p:txBody>
          <a:bodyPr>
            <a:spAutoFit/>
          </a:bodyPr>
          <a:lstStyle/>
          <a:p>
            <a:pPr marL="533400" indent="-533400" algn="ctr">
              <a:spcAft>
                <a:spcPct val="70000"/>
              </a:spcAft>
              <a:buSzPct val="150000"/>
            </a:pPr>
            <a:r>
              <a:rPr lang="de-DE" sz="2800" dirty="0" smtClean="0">
                <a:latin typeface="Calibri"/>
                <a:cs typeface="Calibri"/>
              </a:rPr>
              <a:t>Implementierung – Umsetzungshilfen</a:t>
            </a:r>
            <a:endParaRPr lang="de-DE" sz="2800" dirty="0">
              <a:latin typeface="Calibri"/>
              <a:cs typeface="Calibri"/>
            </a:endParaRPr>
          </a:p>
        </p:txBody>
      </p:sp>
      <p:sp>
        <p:nvSpPr>
          <p:cNvPr id="5" name="Textfeld 4"/>
          <p:cNvSpPr txBox="1"/>
          <p:nvPr/>
        </p:nvSpPr>
        <p:spPr>
          <a:xfrm>
            <a:off x="251520" y="6309320"/>
            <a:ext cx="504056" cy="261610"/>
          </a:xfrm>
          <a:prstGeom prst="rect">
            <a:avLst/>
          </a:prstGeom>
          <a:noFill/>
        </p:spPr>
        <p:txBody>
          <a:bodyPr wrap="square" rtlCol="0">
            <a:spAutoFit/>
          </a:bodyPr>
          <a:lstStyle/>
          <a:p>
            <a:r>
              <a:rPr lang="de-DE" sz="1100" dirty="0" smtClean="0">
                <a:latin typeface="Arial" panose="020B0604020202020204" pitchFamily="34" charset="0"/>
                <a:cs typeface="Arial" panose="020B0604020202020204" pitchFamily="34" charset="0"/>
              </a:rPr>
              <a:t>24</a:t>
            </a:r>
            <a:endParaRPr lang="de-DE" sz="1100" dirty="0">
              <a:latin typeface="Arial" panose="020B0604020202020204" pitchFamily="34" charset="0"/>
              <a:cs typeface="Arial" panose="020B0604020202020204" pitchFamily="34" charset="0"/>
            </a:endParaRPr>
          </a:p>
        </p:txBody>
      </p:sp>
      <p:sp>
        <p:nvSpPr>
          <p:cNvPr id="8" name="Freihandform 7"/>
          <p:cNvSpPr/>
          <p:nvPr/>
        </p:nvSpPr>
        <p:spPr>
          <a:xfrm>
            <a:off x="2987824" y="3212976"/>
            <a:ext cx="5760640" cy="1080120"/>
          </a:xfrm>
          <a:custGeom>
            <a:avLst/>
            <a:gdLst>
              <a:gd name="connsiteX0" fmla="*/ 425459 w 2552700"/>
              <a:gd name="connsiteY0" fmla="*/ 0 h 4424171"/>
              <a:gd name="connsiteX1" fmla="*/ 2127241 w 2552700"/>
              <a:gd name="connsiteY1" fmla="*/ 0 h 4424171"/>
              <a:gd name="connsiteX2" fmla="*/ 2552700 w 2552700"/>
              <a:gd name="connsiteY2" fmla="*/ 425459 h 4424171"/>
              <a:gd name="connsiteX3" fmla="*/ 2552700 w 2552700"/>
              <a:gd name="connsiteY3" fmla="*/ 4424171 h 4424171"/>
              <a:gd name="connsiteX4" fmla="*/ 2552700 w 2552700"/>
              <a:gd name="connsiteY4" fmla="*/ 4424171 h 4424171"/>
              <a:gd name="connsiteX5" fmla="*/ 0 w 2552700"/>
              <a:gd name="connsiteY5" fmla="*/ 4424171 h 4424171"/>
              <a:gd name="connsiteX6" fmla="*/ 0 w 2552700"/>
              <a:gd name="connsiteY6" fmla="*/ 4424171 h 4424171"/>
              <a:gd name="connsiteX7" fmla="*/ 0 w 2552700"/>
              <a:gd name="connsiteY7" fmla="*/ 425459 h 4424171"/>
              <a:gd name="connsiteX8" fmla="*/ 425459 w 2552700"/>
              <a:gd name="connsiteY8" fmla="*/ 0 h 4424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52700" h="4424171">
                <a:moveTo>
                  <a:pt x="2552700" y="737378"/>
                </a:moveTo>
                <a:lnTo>
                  <a:pt x="2552700" y="3686793"/>
                </a:lnTo>
                <a:cubicBezTo>
                  <a:pt x="2552700" y="4094036"/>
                  <a:pt x="2442792" y="4424170"/>
                  <a:pt x="2307214" y="4424170"/>
                </a:cubicBezTo>
                <a:lnTo>
                  <a:pt x="0" y="4424170"/>
                </a:lnTo>
                <a:lnTo>
                  <a:pt x="0" y="4424170"/>
                </a:lnTo>
                <a:lnTo>
                  <a:pt x="0" y="1"/>
                </a:lnTo>
                <a:lnTo>
                  <a:pt x="0" y="1"/>
                </a:lnTo>
                <a:lnTo>
                  <a:pt x="2307214" y="1"/>
                </a:lnTo>
                <a:cubicBezTo>
                  <a:pt x="2442792" y="1"/>
                  <a:pt x="2552700" y="330135"/>
                  <a:pt x="2552700" y="737378"/>
                </a:cubicBezTo>
                <a:close/>
              </a:path>
            </a:pathLst>
          </a:custGeom>
          <a:ln>
            <a:solidFill>
              <a:schemeClr val="bg1">
                <a:lumMod val="65000"/>
              </a:schemeClr>
            </a:solidFill>
          </a:ln>
        </p:spPr>
        <p:style>
          <a:lnRef idx="2">
            <a:schemeClr val="accent6"/>
          </a:lnRef>
          <a:fillRef idx="1">
            <a:schemeClr val="lt1"/>
          </a:fillRef>
          <a:effectRef idx="0">
            <a:schemeClr val="accent6"/>
          </a:effectRef>
          <a:fontRef idx="minor">
            <a:schemeClr val="dk1"/>
          </a:fontRef>
        </p:style>
        <p:txBody>
          <a:bodyPr spcFirstLastPara="0" vert="horz" wrap="square" lIns="80011" tIns="164619" rIns="204623" bIns="164618" numCol="1" spcCol="1270" anchor="ctr" anchorCtr="0">
            <a:noAutofit/>
          </a:bodyPr>
          <a:lstStyle/>
          <a:p>
            <a:pPr marL="0" indent="0">
              <a:buNone/>
            </a:pPr>
            <a:endParaRPr lang="de-DE" sz="1800" dirty="0">
              <a:latin typeface="Arial" panose="020B0604020202020204" pitchFamily="34" charset="0"/>
              <a:cs typeface="Arial" panose="020B0604020202020204" pitchFamily="34" charset="0"/>
            </a:endParaRPr>
          </a:p>
          <a:p>
            <a:pPr marL="0" indent="0">
              <a:buNone/>
            </a:pPr>
            <a:r>
              <a:rPr lang="de-DE" sz="1800" dirty="0" smtClean="0">
                <a:latin typeface="Arial" panose="020B0604020202020204" pitchFamily="34" charset="0"/>
                <a:cs typeface="Arial" panose="020B0604020202020204" pitchFamily="34" charset="0"/>
              </a:rPr>
              <a:t>Deutsch</a:t>
            </a:r>
            <a:r>
              <a:rPr lang="de-DE" sz="1800" dirty="0">
                <a:latin typeface="Arial" panose="020B0604020202020204" pitchFamily="34" charset="0"/>
                <a:cs typeface="Arial" panose="020B0604020202020204" pitchFamily="34" charset="0"/>
              </a:rPr>
              <a:t>, Mathematik, Französisch und </a:t>
            </a:r>
            <a:r>
              <a:rPr lang="de-DE" sz="1800" dirty="0" smtClean="0">
                <a:latin typeface="Arial" panose="020B0604020202020204" pitchFamily="34" charset="0"/>
                <a:cs typeface="Arial" panose="020B0604020202020204" pitchFamily="34" charset="0"/>
              </a:rPr>
              <a:t>Englisch                Kl. 5-10 sowie </a:t>
            </a:r>
            <a:r>
              <a:rPr lang="de-DE" sz="1800" dirty="0">
                <a:latin typeface="Arial" panose="020B0604020202020204" pitchFamily="34" charset="0"/>
                <a:cs typeface="Arial" panose="020B0604020202020204" pitchFamily="34" charset="0"/>
              </a:rPr>
              <a:t>Biologie Kl. 7-10 </a:t>
            </a:r>
            <a:r>
              <a:rPr lang="de-DE" sz="1800" dirty="0" smtClean="0">
                <a:latin typeface="Arial" panose="020B0604020202020204" pitchFamily="34" charset="0"/>
                <a:cs typeface="Arial" panose="020B0604020202020204" pitchFamily="34" charset="0"/>
              </a:rPr>
              <a:t>des </a:t>
            </a:r>
            <a:r>
              <a:rPr lang="de-DE" sz="1800" dirty="0">
                <a:latin typeface="Arial" panose="020B0604020202020204" pitchFamily="34" charset="0"/>
                <a:cs typeface="Arial" panose="020B0604020202020204" pitchFamily="34" charset="0"/>
              </a:rPr>
              <a:t>gemeinsamen Bildungsplans </a:t>
            </a:r>
            <a:r>
              <a:rPr lang="de-DE" sz="1800" dirty="0" smtClean="0">
                <a:latin typeface="Arial" panose="020B0604020202020204" pitchFamily="34" charset="0"/>
                <a:cs typeface="Arial" panose="020B0604020202020204" pitchFamily="34" charset="0"/>
              </a:rPr>
              <a:t>Sekundarstufe </a:t>
            </a:r>
            <a:r>
              <a:rPr lang="de-DE" sz="1800" dirty="0">
                <a:latin typeface="Arial" panose="020B0604020202020204" pitchFamily="34" charset="0"/>
                <a:cs typeface="Arial" panose="020B0604020202020204" pitchFamily="34" charset="0"/>
              </a:rPr>
              <a:t>I </a:t>
            </a:r>
            <a:br>
              <a:rPr lang="de-DE" sz="1800" dirty="0">
                <a:latin typeface="Arial" panose="020B0604020202020204" pitchFamily="34" charset="0"/>
                <a:cs typeface="Arial" panose="020B0604020202020204" pitchFamily="34" charset="0"/>
              </a:rPr>
            </a:br>
            <a:endParaRPr lang="de-DE" sz="1800" dirty="0">
              <a:latin typeface="Arial" panose="020B0604020202020204" pitchFamily="34" charset="0"/>
              <a:cs typeface="Arial" panose="020B0604020202020204" pitchFamily="34" charset="0"/>
            </a:endParaRPr>
          </a:p>
        </p:txBody>
      </p:sp>
      <p:sp>
        <p:nvSpPr>
          <p:cNvPr id="9" name="Freihandform 8"/>
          <p:cNvSpPr/>
          <p:nvPr/>
        </p:nvSpPr>
        <p:spPr>
          <a:xfrm>
            <a:off x="395536" y="1772816"/>
            <a:ext cx="8352928" cy="1121669"/>
          </a:xfrm>
          <a:custGeom>
            <a:avLst/>
            <a:gdLst>
              <a:gd name="connsiteX0" fmla="*/ 0 w 2488596"/>
              <a:gd name="connsiteY0" fmla="*/ 414774 h 2490318"/>
              <a:gd name="connsiteX1" fmla="*/ 414774 w 2488596"/>
              <a:gd name="connsiteY1" fmla="*/ 0 h 2490318"/>
              <a:gd name="connsiteX2" fmla="*/ 2073822 w 2488596"/>
              <a:gd name="connsiteY2" fmla="*/ 0 h 2490318"/>
              <a:gd name="connsiteX3" fmla="*/ 2488596 w 2488596"/>
              <a:gd name="connsiteY3" fmla="*/ 414774 h 2490318"/>
              <a:gd name="connsiteX4" fmla="*/ 2488596 w 2488596"/>
              <a:gd name="connsiteY4" fmla="*/ 2075544 h 2490318"/>
              <a:gd name="connsiteX5" fmla="*/ 2073822 w 2488596"/>
              <a:gd name="connsiteY5" fmla="*/ 2490318 h 2490318"/>
              <a:gd name="connsiteX6" fmla="*/ 414774 w 2488596"/>
              <a:gd name="connsiteY6" fmla="*/ 2490318 h 2490318"/>
              <a:gd name="connsiteX7" fmla="*/ 0 w 2488596"/>
              <a:gd name="connsiteY7" fmla="*/ 2075544 h 2490318"/>
              <a:gd name="connsiteX8" fmla="*/ 0 w 2488596"/>
              <a:gd name="connsiteY8" fmla="*/ 414774 h 249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88596" h="2490318">
                <a:moveTo>
                  <a:pt x="0" y="414774"/>
                </a:moveTo>
                <a:cubicBezTo>
                  <a:pt x="0" y="185701"/>
                  <a:pt x="185701" y="0"/>
                  <a:pt x="414774" y="0"/>
                </a:cubicBezTo>
                <a:lnTo>
                  <a:pt x="2073822" y="0"/>
                </a:lnTo>
                <a:cubicBezTo>
                  <a:pt x="2302895" y="0"/>
                  <a:pt x="2488596" y="185701"/>
                  <a:pt x="2488596" y="414774"/>
                </a:cubicBezTo>
                <a:lnTo>
                  <a:pt x="2488596" y="2075544"/>
                </a:lnTo>
                <a:cubicBezTo>
                  <a:pt x="2488596" y="2304617"/>
                  <a:pt x="2302895" y="2490318"/>
                  <a:pt x="2073822" y="2490318"/>
                </a:cubicBezTo>
                <a:lnTo>
                  <a:pt x="414774" y="2490318"/>
                </a:lnTo>
                <a:cubicBezTo>
                  <a:pt x="185701" y="2490318"/>
                  <a:pt x="0" y="2304617"/>
                  <a:pt x="0" y="2075544"/>
                </a:cubicBezTo>
                <a:lnTo>
                  <a:pt x="0" y="414774"/>
                </a:lnTo>
                <a:close/>
              </a:path>
            </a:pathLst>
          </a:custGeom>
          <a:solidFill>
            <a:srgbClr val="FFFFCC"/>
          </a:solidFill>
          <a:ln>
            <a:noFill/>
          </a:ln>
        </p:spPr>
        <p:style>
          <a:lnRef idx="1">
            <a:schemeClr val="accent6"/>
          </a:lnRef>
          <a:fillRef idx="2">
            <a:schemeClr val="accent6"/>
          </a:fillRef>
          <a:effectRef idx="1">
            <a:schemeClr val="accent6"/>
          </a:effectRef>
          <a:fontRef idx="minor">
            <a:schemeClr val="dk1"/>
          </a:fontRef>
        </p:style>
        <p:txBody>
          <a:bodyPr spcFirstLastPara="0" vert="horz" wrap="square" lIns="134533" tIns="100243" rIns="134533" bIns="100243" numCol="1" spcCol="1270" anchor="ctr" anchorCtr="0">
            <a:noAutofit/>
          </a:bodyPr>
          <a:lstStyle/>
          <a:p>
            <a:pPr marL="0" indent="0" algn="ctr">
              <a:buNone/>
            </a:pPr>
            <a:r>
              <a:rPr lang="de-DE" sz="1800" dirty="0" smtClean="0">
                <a:latin typeface="Arial" panose="020B0604020202020204" pitchFamily="34" charset="0"/>
                <a:cs typeface="Arial" panose="020B0604020202020204" pitchFamily="34" charset="0"/>
              </a:rPr>
              <a:t>Kompetenzraster, zugehörige </a:t>
            </a:r>
            <a:r>
              <a:rPr lang="de-DE" sz="1800" dirty="0">
                <a:latin typeface="Arial" panose="020B0604020202020204" pitchFamily="34" charset="0"/>
                <a:cs typeface="Arial" panose="020B0604020202020204" pitchFamily="34" charset="0"/>
              </a:rPr>
              <a:t>Lernwegelisten und </a:t>
            </a:r>
            <a:r>
              <a:rPr lang="de-DE" sz="1800" dirty="0" smtClean="0">
                <a:latin typeface="Arial" panose="020B0604020202020204" pitchFamily="34" charset="0"/>
                <a:cs typeface="Arial" panose="020B0604020202020204" pitchFamily="34" charset="0"/>
              </a:rPr>
              <a:t>exemplarische Lernmaterialien (Sekundarstufe I)</a:t>
            </a:r>
            <a:endParaRPr lang="de-DE" sz="1800" dirty="0">
              <a:latin typeface="Arial" panose="020B0604020202020204" pitchFamily="34" charset="0"/>
              <a:cs typeface="Arial" panose="020B0604020202020204" pitchFamily="34" charset="0"/>
            </a:endParaRPr>
          </a:p>
        </p:txBody>
      </p:sp>
      <p:sp>
        <p:nvSpPr>
          <p:cNvPr id="10" name="Freihandform 9"/>
          <p:cNvSpPr/>
          <p:nvPr/>
        </p:nvSpPr>
        <p:spPr>
          <a:xfrm>
            <a:off x="395536" y="4437112"/>
            <a:ext cx="2160240" cy="1121669"/>
          </a:xfrm>
          <a:custGeom>
            <a:avLst/>
            <a:gdLst>
              <a:gd name="connsiteX0" fmla="*/ 0 w 2488596"/>
              <a:gd name="connsiteY0" fmla="*/ 414774 h 2490318"/>
              <a:gd name="connsiteX1" fmla="*/ 414774 w 2488596"/>
              <a:gd name="connsiteY1" fmla="*/ 0 h 2490318"/>
              <a:gd name="connsiteX2" fmla="*/ 2073822 w 2488596"/>
              <a:gd name="connsiteY2" fmla="*/ 0 h 2490318"/>
              <a:gd name="connsiteX3" fmla="*/ 2488596 w 2488596"/>
              <a:gd name="connsiteY3" fmla="*/ 414774 h 2490318"/>
              <a:gd name="connsiteX4" fmla="*/ 2488596 w 2488596"/>
              <a:gd name="connsiteY4" fmla="*/ 2075544 h 2490318"/>
              <a:gd name="connsiteX5" fmla="*/ 2073822 w 2488596"/>
              <a:gd name="connsiteY5" fmla="*/ 2490318 h 2490318"/>
              <a:gd name="connsiteX6" fmla="*/ 414774 w 2488596"/>
              <a:gd name="connsiteY6" fmla="*/ 2490318 h 2490318"/>
              <a:gd name="connsiteX7" fmla="*/ 0 w 2488596"/>
              <a:gd name="connsiteY7" fmla="*/ 2075544 h 2490318"/>
              <a:gd name="connsiteX8" fmla="*/ 0 w 2488596"/>
              <a:gd name="connsiteY8" fmla="*/ 414774 h 249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88596" h="2490318">
                <a:moveTo>
                  <a:pt x="0" y="414774"/>
                </a:moveTo>
                <a:cubicBezTo>
                  <a:pt x="0" y="185701"/>
                  <a:pt x="185701" y="0"/>
                  <a:pt x="414774" y="0"/>
                </a:cubicBezTo>
                <a:lnTo>
                  <a:pt x="2073822" y="0"/>
                </a:lnTo>
                <a:cubicBezTo>
                  <a:pt x="2302895" y="0"/>
                  <a:pt x="2488596" y="185701"/>
                  <a:pt x="2488596" y="414774"/>
                </a:cubicBezTo>
                <a:lnTo>
                  <a:pt x="2488596" y="2075544"/>
                </a:lnTo>
                <a:cubicBezTo>
                  <a:pt x="2488596" y="2304617"/>
                  <a:pt x="2302895" y="2490318"/>
                  <a:pt x="2073822" y="2490318"/>
                </a:cubicBezTo>
                <a:lnTo>
                  <a:pt x="414774" y="2490318"/>
                </a:lnTo>
                <a:cubicBezTo>
                  <a:pt x="185701" y="2490318"/>
                  <a:pt x="0" y="2304617"/>
                  <a:pt x="0" y="2075544"/>
                </a:cubicBezTo>
                <a:lnTo>
                  <a:pt x="0" y="414774"/>
                </a:lnTo>
                <a:close/>
              </a:path>
            </a:pathLst>
          </a:custGeom>
          <a:solidFill>
            <a:srgbClr val="FFFFCC"/>
          </a:solidFill>
          <a:ln>
            <a:noFill/>
          </a:ln>
        </p:spPr>
        <p:style>
          <a:lnRef idx="1">
            <a:schemeClr val="accent6"/>
          </a:lnRef>
          <a:fillRef idx="2">
            <a:schemeClr val="accent6"/>
          </a:fillRef>
          <a:effectRef idx="1">
            <a:schemeClr val="accent6"/>
          </a:effectRef>
          <a:fontRef idx="minor">
            <a:schemeClr val="dk1"/>
          </a:fontRef>
        </p:style>
        <p:txBody>
          <a:bodyPr spcFirstLastPara="0" vert="horz" wrap="square" lIns="134533" tIns="100243" rIns="134533" bIns="100243" numCol="1" spcCol="1270" anchor="ctr" anchorCtr="0">
            <a:noAutofit/>
          </a:bodyPr>
          <a:lstStyle/>
          <a:p>
            <a:pPr algn="ctr" defTabSz="800100">
              <a:lnSpc>
                <a:spcPct val="90000"/>
              </a:lnSpc>
              <a:spcAft>
                <a:spcPct val="35000"/>
              </a:spcAft>
            </a:pPr>
            <a:r>
              <a:rPr lang="de-DE" sz="1800" dirty="0" smtClean="0">
                <a:latin typeface="Arial" panose="020B0604020202020204" pitchFamily="34" charset="0"/>
                <a:cs typeface="Arial" panose="020B0604020202020204" pitchFamily="34" charset="0"/>
              </a:rPr>
              <a:t>Veröffentlichung</a:t>
            </a:r>
            <a:endParaRPr lang="de-DE" sz="1800" dirty="0">
              <a:solidFill>
                <a:srgbClr val="000000"/>
              </a:solidFill>
              <a:latin typeface="Arial" panose="020B0604020202020204" pitchFamily="34" charset="0"/>
              <a:cs typeface="Arial" panose="020B0604020202020204" pitchFamily="34" charset="0"/>
            </a:endParaRPr>
          </a:p>
        </p:txBody>
      </p:sp>
      <p:sp>
        <p:nvSpPr>
          <p:cNvPr id="11" name="Freihandform 10"/>
          <p:cNvSpPr/>
          <p:nvPr/>
        </p:nvSpPr>
        <p:spPr>
          <a:xfrm>
            <a:off x="2987824" y="4509120"/>
            <a:ext cx="5760640" cy="1080120"/>
          </a:xfrm>
          <a:custGeom>
            <a:avLst/>
            <a:gdLst>
              <a:gd name="connsiteX0" fmla="*/ 425459 w 2552700"/>
              <a:gd name="connsiteY0" fmla="*/ 0 h 4424171"/>
              <a:gd name="connsiteX1" fmla="*/ 2127241 w 2552700"/>
              <a:gd name="connsiteY1" fmla="*/ 0 h 4424171"/>
              <a:gd name="connsiteX2" fmla="*/ 2552700 w 2552700"/>
              <a:gd name="connsiteY2" fmla="*/ 425459 h 4424171"/>
              <a:gd name="connsiteX3" fmla="*/ 2552700 w 2552700"/>
              <a:gd name="connsiteY3" fmla="*/ 4424171 h 4424171"/>
              <a:gd name="connsiteX4" fmla="*/ 2552700 w 2552700"/>
              <a:gd name="connsiteY4" fmla="*/ 4424171 h 4424171"/>
              <a:gd name="connsiteX5" fmla="*/ 0 w 2552700"/>
              <a:gd name="connsiteY5" fmla="*/ 4424171 h 4424171"/>
              <a:gd name="connsiteX6" fmla="*/ 0 w 2552700"/>
              <a:gd name="connsiteY6" fmla="*/ 4424171 h 4424171"/>
              <a:gd name="connsiteX7" fmla="*/ 0 w 2552700"/>
              <a:gd name="connsiteY7" fmla="*/ 425459 h 4424171"/>
              <a:gd name="connsiteX8" fmla="*/ 425459 w 2552700"/>
              <a:gd name="connsiteY8" fmla="*/ 0 h 4424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52700" h="4424171">
                <a:moveTo>
                  <a:pt x="2552700" y="737378"/>
                </a:moveTo>
                <a:lnTo>
                  <a:pt x="2552700" y="3686793"/>
                </a:lnTo>
                <a:cubicBezTo>
                  <a:pt x="2552700" y="4094036"/>
                  <a:pt x="2442792" y="4424170"/>
                  <a:pt x="2307214" y="4424170"/>
                </a:cubicBezTo>
                <a:lnTo>
                  <a:pt x="0" y="4424170"/>
                </a:lnTo>
                <a:lnTo>
                  <a:pt x="0" y="4424170"/>
                </a:lnTo>
                <a:lnTo>
                  <a:pt x="0" y="1"/>
                </a:lnTo>
                <a:lnTo>
                  <a:pt x="0" y="1"/>
                </a:lnTo>
                <a:lnTo>
                  <a:pt x="2307214" y="1"/>
                </a:lnTo>
                <a:cubicBezTo>
                  <a:pt x="2442792" y="1"/>
                  <a:pt x="2552700" y="330135"/>
                  <a:pt x="2552700" y="737378"/>
                </a:cubicBezTo>
                <a:close/>
              </a:path>
            </a:pathLst>
          </a:custGeom>
          <a:ln>
            <a:solidFill>
              <a:schemeClr val="bg1">
                <a:lumMod val="65000"/>
              </a:schemeClr>
            </a:solidFill>
          </a:ln>
        </p:spPr>
        <p:style>
          <a:lnRef idx="2">
            <a:schemeClr val="accent6"/>
          </a:lnRef>
          <a:fillRef idx="1">
            <a:schemeClr val="lt1"/>
          </a:fillRef>
          <a:effectRef idx="0">
            <a:schemeClr val="accent6"/>
          </a:effectRef>
          <a:fontRef idx="minor">
            <a:schemeClr val="dk1"/>
          </a:fontRef>
        </p:style>
        <p:txBody>
          <a:bodyPr spcFirstLastPara="0" vert="horz" wrap="square" lIns="80011" tIns="164619" rIns="204623" bIns="164618" numCol="1" spcCol="1270" anchor="ctr" anchorCtr="0">
            <a:noAutofit/>
          </a:bodyPr>
          <a:lstStyle/>
          <a:p>
            <a:pPr marL="0" indent="0">
              <a:buNone/>
            </a:pPr>
            <a:r>
              <a:rPr lang="de-DE" sz="1800" dirty="0" smtClean="0">
                <a:latin typeface="Arial" panose="020B0604020202020204" pitchFamily="34" charset="0"/>
                <a:cs typeface="Arial" panose="020B0604020202020204" pitchFamily="34" charset="0"/>
              </a:rPr>
              <a:t>nach Einführung </a:t>
            </a:r>
            <a:r>
              <a:rPr lang="de-DE" sz="1800" dirty="0">
                <a:latin typeface="Arial" panose="020B0604020202020204" pitchFamily="34" charset="0"/>
                <a:cs typeface="Arial" panose="020B0604020202020204" pitchFamily="34" charset="0"/>
              </a:rPr>
              <a:t>der Bildungspläne </a:t>
            </a:r>
            <a:endParaRPr lang="de-DE" sz="1800" dirty="0" smtClean="0">
              <a:latin typeface="Arial" panose="020B0604020202020204" pitchFamily="34" charset="0"/>
              <a:cs typeface="Arial" panose="020B0604020202020204" pitchFamily="34" charset="0"/>
            </a:endParaRPr>
          </a:p>
          <a:p>
            <a:pPr marL="0" indent="0">
              <a:buNone/>
            </a:pPr>
            <a:r>
              <a:rPr lang="de-DE" sz="1800" dirty="0" smtClean="0">
                <a:latin typeface="Arial" panose="020B0604020202020204" pitchFamily="34" charset="0"/>
                <a:cs typeface="Arial" panose="020B0604020202020204" pitchFamily="34" charset="0"/>
              </a:rPr>
              <a:t>(</a:t>
            </a:r>
            <a:r>
              <a:rPr lang="de-DE" sz="1800" dirty="0">
                <a:latin typeface="Arial" panose="020B0604020202020204" pitchFamily="34" charset="0"/>
                <a:cs typeface="Arial" panose="020B0604020202020204" pitchFamily="34" charset="0"/>
              </a:rPr>
              <a:t>als Handreichungen und digital)</a:t>
            </a:r>
          </a:p>
        </p:txBody>
      </p:sp>
      <p:sp>
        <p:nvSpPr>
          <p:cNvPr id="12" name="Freihandform 11"/>
          <p:cNvSpPr/>
          <p:nvPr/>
        </p:nvSpPr>
        <p:spPr>
          <a:xfrm>
            <a:off x="395536" y="3140968"/>
            <a:ext cx="2160240" cy="1121669"/>
          </a:xfrm>
          <a:custGeom>
            <a:avLst/>
            <a:gdLst>
              <a:gd name="connsiteX0" fmla="*/ 0 w 2488596"/>
              <a:gd name="connsiteY0" fmla="*/ 414774 h 2490318"/>
              <a:gd name="connsiteX1" fmla="*/ 414774 w 2488596"/>
              <a:gd name="connsiteY1" fmla="*/ 0 h 2490318"/>
              <a:gd name="connsiteX2" fmla="*/ 2073822 w 2488596"/>
              <a:gd name="connsiteY2" fmla="*/ 0 h 2490318"/>
              <a:gd name="connsiteX3" fmla="*/ 2488596 w 2488596"/>
              <a:gd name="connsiteY3" fmla="*/ 414774 h 2490318"/>
              <a:gd name="connsiteX4" fmla="*/ 2488596 w 2488596"/>
              <a:gd name="connsiteY4" fmla="*/ 2075544 h 2490318"/>
              <a:gd name="connsiteX5" fmla="*/ 2073822 w 2488596"/>
              <a:gd name="connsiteY5" fmla="*/ 2490318 h 2490318"/>
              <a:gd name="connsiteX6" fmla="*/ 414774 w 2488596"/>
              <a:gd name="connsiteY6" fmla="*/ 2490318 h 2490318"/>
              <a:gd name="connsiteX7" fmla="*/ 0 w 2488596"/>
              <a:gd name="connsiteY7" fmla="*/ 2075544 h 2490318"/>
              <a:gd name="connsiteX8" fmla="*/ 0 w 2488596"/>
              <a:gd name="connsiteY8" fmla="*/ 414774 h 249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88596" h="2490318">
                <a:moveTo>
                  <a:pt x="0" y="414774"/>
                </a:moveTo>
                <a:cubicBezTo>
                  <a:pt x="0" y="185701"/>
                  <a:pt x="185701" y="0"/>
                  <a:pt x="414774" y="0"/>
                </a:cubicBezTo>
                <a:lnTo>
                  <a:pt x="2073822" y="0"/>
                </a:lnTo>
                <a:cubicBezTo>
                  <a:pt x="2302895" y="0"/>
                  <a:pt x="2488596" y="185701"/>
                  <a:pt x="2488596" y="414774"/>
                </a:cubicBezTo>
                <a:lnTo>
                  <a:pt x="2488596" y="2075544"/>
                </a:lnTo>
                <a:cubicBezTo>
                  <a:pt x="2488596" y="2304617"/>
                  <a:pt x="2302895" y="2490318"/>
                  <a:pt x="2073822" y="2490318"/>
                </a:cubicBezTo>
                <a:lnTo>
                  <a:pt x="414774" y="2490318"/>
                </a:lnTo>
                <a:cubicBezTo>
                  <a:pt x="185701" y="2490318"/>
                  <a:pt x="0" y="2304617"/>
                  <a:pt x="0" y="2075544"/>
                </a:cubicBezTo>
                <a:lnTo>
                  <a:pt x="0" y="414774"/>
                </a:lnTo>
                <a:close/>
              </a:path>
            </a:pathLst>
          </a:custGeom>
          <a:solidFill>
            <a:srgbClr val="FFFFCC"/>
          </a:solidFill>
          <a:ln>
            <a:noFill/>
          </a:ln>
        </p:spPr>
        <p:style>
          <a:lnRef idx="1">
            <a:schemeClr val="accent6"/>
          </a:lnRef>
          <a:fillRef idx="2">
            <a:schemeClr val="accent6"/>
          </a:fillRef>
          <a:effectRef idx="1">
            <a:schemeClr val="accent6"/>
          </a:effectRef>
          <a:fontRef idx="minor">
            <a:schemeClr val="dk1"/>
          </a:fontRef>
        </p:style>
        <p:txBody>
          <a:bodyPr spcFirstLastPara="0" vert="horz" wrap="square" lIns="134533" tIns="100243" rIns="134533" bIns="100243" numCol="1" spcCol="1270" anchor="ctr" anchorCtr="0">
            <a:noAutofit/>
          </a:bodyPr>
          <a:lstStyle/>
          <a:p>
            <a:pPr algn="ctr" defTabSz="800100">
              <a:lnSpc>
                <a:spcPct val="90000"/>
              </a:lnSpc>
              <a:spcAft>
                <a:spcPct val="35000"/>
              </a:spcAft>
            </a:pPr>
            <a:r>
              <a:rPr lang="de-DE" sz="1800" dirty="0">
                <a:latin typeface="Arial" panose="020B0604020202020204" pitchFamily="34" charset="0"/>
                <a:cs typeface="Arial" panose="020B0604020202020204" pitchFamily="34" charset="0"/>
              </a:rPr>
              <a:t>Fächer</a:t>
            </a:r>
            <a:endParaRPr lang="de-DE" sz="18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94999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 3" descr="4 - iTK.png"/>
          <p:cNvPicPr>
            <a:picLocks noChangeAspect="1"/>
          </p:cNvPicPr>
          <p:nvPr/>
        </p:nvPicPr>
        <p:blipFill rotWithShape="1">
          <a:blip r:embed="rId3">
            <a:extLst>
              <a:ext uri="{28A0092B-C50C-407E-A947-70E740481C1C}">
                <a14:useLocalDpi xmlns:a14="http://schemas.microsoft.com/office/drawing/2010/main" val="0"/>
              </a:ext>
            </a:extLst>
          </a:blip>
          <a:srcRect l="-562" t="-188" r="562" b="26332"/>
          <a:stretch/>
        </p:blipFill>
        <p:spPr>
          <a:xfrm>
            <a:off x="2123728" y="1484784"/>
            <a:ext cx="4936361" cy="4534338"/>
          </a:xfrm>
          <a:prstGeom prst="rect">
            <a:avLst/>
          </a:prstGeom>
        </p:spPr>
      </p:pic>
      <p:sp>
        <p:nvSpPr>
          <p:cNvPr id="12" name="Textfeld 3"/>
          <p:cNvSpPr txBox="1">
            <a:spLocks noChangeArrowheads="1"/>
          </p:cNvSpPr>
          <p:nvPr/>
        </p:nvSpPr>
        <p:spPr bwMode="auto">
          <a:xfrm>
            <a:off x="223838" y="960909"/>
            <a:ext cx="8696325" cy="523875"/>
          </a:xfrm>
          <a:prstGeom prst="rect">
            <a:avLst/>
          </a:prstGeom>
          <a:noFill/>
          <a:ln w="9525">
            <a:noFill/>
            <a:miter lim="800000"/>
            <a:headEnd/>
            <a:tailEnd/>
          </a:ln>
        </p:spPr>
        <p:txBody>
          <a:bodyPr>
            <a:spAutoFit/>
          </a:bodyPr>
          <a:lstStyle/>
          <a:p>
            <a:pPr algn="ctr"/>
            <a:r>
              <a:rPr lang="de-DE" sz="2800" dirty="0">
                <a:latin typeface="Calibri"/>
                <a:cs typeface="Calibri"/>
              </a:rPr>
              <a:t>Implementierung – Online-Plattform</a:t>
            </a:r>
          </a:p>
        </p:txBody>
      </p:sp>
      <p:sp>
        <p:nvSpPr>
          <p:cNvPr id="2" name="Rechteck 1"/>
          <p:cNvSpPr/>
          <p:nvPr/>
        </p:nvSpPr>
        <p:spPr>
          <a:xfrm>
            <a:off x="899592" y="6525345"/>
            <a:ext cx="7200800" cy="3326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p:cNvSpPr/>
          <p:nvPr/>
        </p:nvSpPr>
        <p:spPr>
          <a:xfrm>
            <a:off x="1691680" y="6525345"/>
            <a:ext cx="5184576" cy="3326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Pfeil nach rechts 14"/>
          <p:cNvSpPr>
            <a:spLocks noChangeArrowheads="1"/>
          </p:cNvSpPr>
          <p:nvPr/>
        </p:nvSpPr>
        <p:spPr bwMode="auto">
          <a:xfrm rot="8988525">
            <a:off x="5480261" y="4601845"/>
            <a:ext cx="3032964" cy="321770"/>
          </a:xfrm>
          <a:prstGeom prst="rightArrow">
            <a:avLst>
              <a:gd name="adj1" fmla="val 32444"/>
              <a:gd name="adj2" fmla="val 97990"/>
            </a:avLst>
          </a:prstGeom>
          <a:ln>
            <a:noFill/>
            <a:headEnd/>
            <a:tailEnd/>
          </a:ln>
        </p:spPr>
        <p:style>
          <a:lnRef idx="3">
            <a:schemeClr val="lt1"/>
          </a:lnRef>
          <a:fillRef idx="1">
            <a:schemeClr val="accent6"/>
          </a:fillRef>
          <a:effectRef idx="1">
            <a:schemeClr val="accent6"/>
          </a:effectRef>
          <a:fontRef idx="minor">
            <a:schemeClr val="lt1"/>
          </a:fontRef>
        </p:style>
        <p:txBody>
          <a:bodyPr anchor="ctr"/>
          <a:lstStyle/>
          <a:p>
            <a:pPr algn="ctr">
              <a:defRPr/>
            </a:pPr>
            <a:endParaRPr lang="de-DE">
              <a:solidFill>
                <a:schemeClr val="lt1"/>
              </a:solidFill>
              <a:latin typeface="+mn-lt"/>
              <a:ea typeface="+mn-ea"/>
            </a:endParaRPr>
          </a:p>
        </p:txBody>
      </p:sp>
      <p:sp>
        <p:nvSpPr>
          <p:cNvPr id="17" name="Pfeil nach rechts 16"/>
          <p:cNvSpPr>
            <a:spLocks noChangeArrowheads="1"/>
          </p:cNvSpPr>
          <p:nvPr/>
        </p:nvSpPr>
        <p:spPr bwMode="auto">
          <a:xfrm rot="20080346">
            <a:off x="643008" y="3821168"/>
            <a:ext cx="1414463" cy="322262"/>
          </a:xfrm>
          <a:prstGeom prst="rightArrow">
            <a:avLst>
              <a:gd name="adj1" fmla="val 32444"/>
              <a:gd name="adj2" fmla="val 97984"/>
            </a:avLst>
          </a:prstGeom>
          <a:ln>
            <a:noFill/>
            <a:headEnd/>
            <a:tailEnd/>
          </a:ln>
        </p:spPr>
        <p:style>
          <a:lnRef idx="3">
            <a:schemeClr val="lt1"/>
          </a:lnRef>
          <a:fillRef idx="1">
            <a:schemeClr val="accent6"/>
          </a:fillRef>
          <a:effectRef idx="1">
            <a:schemeClr val="accent6"/>
          </a:effectRef>
          <a:fontRef idx="minor">
            <a:schemeClr val="lt1"/>
          </a:fontRef>
        </p:style>
        <p:txBody>
          <a:bodyPr anchor="ctr"/>
          <a:lstStyle/>
          <a:p>
            <a:pPr algn="ctr"/>
            <a:endParaRPr lang="de-DE"/>
          </a:p>
        </p:txBody>
      </p:sp>
      <p:sp>
        <p:nvSpPr>
          <p:cNvPr id="19" name="Pfeil nach rechts 18"/>
          <p:cNvSpPr>
            <a:spLocks noChangeArrowheads="1"/>
          </p:cNvSpPr>
          <p:nvPr/>
        </p:nvSpPr>
        <p:spPr bwMode="auto">
          <a:xfrm rot="1020583">
            <a:off x="627759" y="2836753"/>
            <a:ext cx="1414463" cy="322262"/>
          </a:xfrm>
          <a:prstGeom prst="rightArrow">
            <a:avLst>
              <a:gd name="adj1" fmla="val 32444"/>
              <a:gd name="adj2" fmla="val 97984"/>
            </a:avLst>
          </a:prstGeom>
          <a:ln>
            <a:noFill/>
            <a:headEnd/>
            <a:tailEnd/>
          </a:ln>
        </p:spPr>
        <p:style>
          <a:lnRef idx="3">
            <a:schemeClr val="lt1"/>
          </a:lnRef>
          <a:fillRef idx="1">
            <a:schemeClr val="accent6"/>
          </a:fillRef>
          <a:effectRef idx="1">
            <a:schemeClr val="accent6"/>
          </a:effectRef>
          <a:fontRef idx="minor">
            <a:schemeClr val="lt1"/>
          </a:fontRef>
        </p:style>
        <p:txBody>
          <a:bodyPr anchor="ctr"/>
          <a:lstStyle/>
          <a:p>
            <a:pPr algn="ctr"/>
            <a:endParaRPr lang="de-DE"/>
          </a:p>
        </p:txBody>
      </p:sp>
      <p:sp>
        <p:nvSpPr>
          <p:cNvPr id="13" name="Pfeil nach rechts 12"/>
          <p:cNvSpPr>
            <a:spLocks noChangeArrowheads="1"/>
          </p:cNvSpPr>
          <p:nvPr/>
        </p:nvSpPr>
        <p:spPr bwMode="auto">
          <a:xfrm rot="9707384">
            <a:off x="6571496" y="2636912"/>
            <a:ext cx="925770" cy="321770"/>
          </a:xfrm>
          <a:prstGeom prst="rightArrow">
            <a:avLst>
              <a:gd name="adj1" fmla="val 32444"/>
              <a:gd name="adj2" fmla="val 97990"/>
            </a:avLst>
          </a:prstGeom>
          <a:ln>
            <a:noFill/>
            <a:headEnd/>
            <a:tailEnd/>
          </a:ln>
        </p:spPr>
        <p:style>
          <a:lnRef idx="3">
            <a:schemeClr val="lt1"/>
          </a:lnRef>
          <a:fillRef idx="1">
            <a:schemeClr val="accent6"/>
          </a:fillRef>
          <a:effectRef idx="1">
            <a:schemeClr val="accent6"/>
          </a:effectRef>
          <a:fontRef idx="minor">
            <a:schemeClr val="lt1"/>
          </a:fontRef>
        </p:style>
        <p:txBody>
          <a:bodyPr anchor="ctr"/>
          <a:lstStyle/>
          <a:p>
            <a:pPr algn="ctr"/>
            <a:endParaRPr lang="de-DE"/>
          </a:p>
        </p:txBody>
      </p:sp>
      <p:sp>
        <p:nvSpPr>
          <p:cNvPr id="21" name="Textfeld 20"/>
          <p:cNvSpPr txBox="1"/>
          <p:nvPr/>
        </p:nvSpPr>
        <p:spPr>
          <a:xfrm>
            <a:off x="251520" y="6309320"/>
            <a:ext cx="504056" cy="430887"/>
          </a:xfrm>
          <a:prstGeom prst="rect">
            <a:avLst/>
          </a:prstGeom>
          <a:noFill/>
        </p:spPr>
        <p:txBody>
          <a:bodyPr wrap="square" rtlCol="0">
            <a:spAutoFit/>
          </a:bodyPr>
          <a:lstStyle/>
          <a:p>
            <a:endParaRPr lang="de-DE" sz="1100" dirty="0" smtClean="0">
              <a:latin typeface="Arial" panose="020B0604020202020204" pitchFamily="34" charset="0"/>
              <a:cs typeface="Arial" panose="020B0604020202020204" pitchFamily="34" charset="0"/>
            </a:endParaRPr>
          </a:p>
          <a:p>
            <a:endParaRPr lang="de-DE" sz="1100" dirty="0">
              <a:latin typeface="Arial" panose="020B0604020202020204" pitchFamily="34" charset="0"/>
              <a:cs typeface="Arial" panose="020B0604020202020204" pitchFamily="34" charset="0"/>
            </a:endParaRPr>
          </a:p>
        </p:txBody>
      </p:sp>
      <p:sp>
        <p:nvSpPr>
          <p:cNvPr id="22" name="Abgerundetes Rechteck 21"/>
          <p:cNvSpPr/>
          <p:nvPr/>
        </p:nvSpPr>
        <p:spPr>
          <a:xfrm>
            <a:off x="323528" y="1933535"/>
            <a:ext cx="1584176" cy="919401"/>
          </a:xfrm>
          <a:prstGeom prst="roundRect">
            <a:avLst/>
          </a:prstGeom>
          <a:ln>
            <a:headEnd/>
            <a:tailEnd/>
          </a:ln>
        </p:spPr>
        <p:style>
          <a:lnRef idx="3">
            <a:schemeClr val="lt1"/>
          </a:lnRef>
          <a:fillRef idx="1">
            <a:schemeClr val="accent6"/>
          </a:fillRef>
          <a:effectRef idx="1">
            <a:schemeClr val="accent6"/>
          </a:effectRef>
          <a:fontRef idx="minor">
            <a:schemeClr val="lt1"/>
          </a:fontRef>
        </p:style>
        <p:txBody>
          <a:bodyPr wrap="square">
            <a:spAutoFit/>
          </a:bodyPr>
          <a:lstStyle/>
          <a:p>
            <a:pPr eaLnBrk="1" hangingPunct="1"/>
            <a:r>
              <a:rPr lang="de-DE" altLang="de-DE" sz="1600" dirty="0" smtClean="0">
                <a:latin typeface="Arial" panose="020B0604020202020204" pitchFamily="34" charset="0"/>
                <a:cs typeface="Arial" panose="020B0604020202020204" pitchFamily="34" charset="0"/>
              </a:rPr>
              <a:t>Prozess-bezogene Kompetenzen</a:t>
            </a:r>
            <a:endParaRPr lang="de-DE" altLang="de-DE" sz="1600" dirty="0">
              <a:latin typeface="Arial" panose="020B0604020202020204" pitchFamily="34" charset="0"/>
              <a:cs typeface="Arial" panose="020B0604020202020204" pitchFamily="34" charset="0"/>
            </a:endParaRPr>
          </a:p>
        </p:txBody>
      </p:sp>
      <p:sp>
        <p:nvSpPr>
          <p:cNvPr id="23" name="Abgerundetes Rechteck 22"/>
          <p:cNvSpPr/>
          <p:nvPr/>
        </p:nvSpPr>
        <p:spPr>
          <a:xfrm>
            <a:off x="323528" y="4149080"/>
            <a:ext cx="1584176" cy="919401"/>
          </a:xfrm>
          <a:prstGeom prst="roundRect">
            <a:avLst/>
          </a:prstGeom>
          <a:ln>
            <a:headEnd/>
            <a:tailEnd/>
          </a:ln>
        </p:spPr>
        <p:style>
          <a:lnRef idx="3">
            <a:schemeClr val="lt1"/>
          </a:lnRef>
          <a:fillRef idx="1">
            <a:schemeClr val="accent6"/>
          </a:fillRef>
          <a:effectRef idx="1">
            <a:schemeClr val="accent6"/>
          </a:effectRef>
          <a:fontRef idx="minor">
            <a:schemeClr val="lt1"/>
          </a:fontRef>
        </p:style>
        <p:txBody>
          <a:bodyPr wrap="square">
            <a:spAutoFit/>
          </a:bodyPr>
          <a:lstStyle/>
          <a:p>
            <a:r>
              <a:rPr lang="de-DE" altLang="de-DE" sz="1600" dirty="0">
                <a:latin typeface="Arial" panose="020B0604020202020204" pitchFamily="34" charset="0"/>
                <a:cs typeface="Arial" panose="020B0604020202020204" pitchFamily="34" charset="0"/>
              </a:rPr>
              <a:t>Verweis auf </a:t>
            </a:r>
          </a:p>
          <a:p>
            <a:r>
              <a:rPr lang="de-DE" altLang="de-DE" sz="1600" dirty="0" err="1" smtClean="0">
                <a:latin typeface="Arial" panose="020B0604020202020204" pitchFamily="34" charset="0"/>
                <a:cs typeface="Arial" panose="020B0604020202020204" pitchFamily="34" charset="0"/>
              </a:rPr>
              <a:t>Leitperspek-tive</a:t>
            </a:r>
            <a:r>
              <a:rPr lang="de-DE" altLang="de-DE" sz="1600" dirty="0" smtClean="0">
                <a:latin typeface="Arial" panose="020B0604020202020204" pitchFamily="34" charset="0"/>
                <a:cs typeface="Arial" panose="020B0604020202020204" pitchFamily="34" charset="0"/>
              </a:rPr>
              <a:t> </a:t>
            </a:r>
            <a:r>
              <a:rPr lang="de-DE" altLang="de-DE" sz="1600" dirty="0">
                <a:latin typeface="Arial" panose="020B0604020202020204" pitchFamily="34" charset="0"/>
                <a:cs typeface="Arial" panose="020B0604020202020204" pitchFamily="34" charset="0"/>
              </a:rPr>
              <a:t>BNE</a:t>
            </a:r>
          </a:p>
        </p:txBody>
      </p:sp>
      <p:sp>
        <p:nvSpPr>
          <p:cNvPr id="24" name="Abgerundetes Rechteck 23"/>
          <p:cNvSpPr/>
          <p:nvPr/>
        </p:nvSpPr>
        <p:spPr>
          <a:xfrm>
            <a:off x="7236296" y="1916832"/>
            <a:ext cx="1584176" cy="919401"/>
          </a:xfrm>
          <a:prstGeom prst="roundRect">
            <a:avLst/>
          </a:prstGeom>
          <a:ln>
            <a:headEnd/>
            <a:tailEnd/>
          </a:ln>
        </p:spPr>
        <p:style>
          <a:lnRef idx="3">
            <a:schemeClr val="lt1"/>
          </a:lnRef>
          <a:fillRef idx="1">
            <a:schemeClr val="accent6"/>
          </a:fillRef>
          <a:effectRef idx="1">
            <a:schemeClr val="accent6"/>
          </a:effectRef>
          <a:fontRef idx="minor">
            <a:schemeClr val="lt1"/>
          </a:fontRef>
        </p:style>
        <p:txBody>
          <a:bodyPr wrap="square">
            <a:spAutoFit/>
          </a:bodyPr>
          <a:lstStyle/>
          <a:p>
            <a:r>
              <a:rPr lang="de-DE" altLang="de-DE" sz="1600" dirty="0">
                <a:latin typeface="Arial" panose="020B0604020202020204" pitchFamily="34" charset="0"/>
                <a:cs typeface="Arial" panose="020B0604020202020204" pitchFamily="34" charset="0"/>
              </a:rPr>
              <a:t>Verweis auf </a:t>
            </a:r>
          </a:p>
          <a:p>
            <a:r>
              <a:rPr lang="de-DE" altLang="de-DE" sz="1600" dirty="0" smtClean="0">
                <a:latin typeface="Arial" panose="020B0604020202020204" pitchFamily="34" charset="0"/>
                <a:cs typeface="Arial" panose="020B0604020202020204" pitchFamily="34" charset="0"/>
              </a:rPr>
              <a:t>Umsetzungs-hilfen</a:t>
            </a:r>
            <a:endParaRPr lang="de-DE" altLang="de-DE" sz="1600" dirty="0">
              <a:latin typeface="Arial" panose="020B0604020202020204" pitchFamily="34" charset="0"/>
              <a:cs typeface="Arial" panose="020B0604020202020204" pitchFamily="34" charset="0"/>
            </a:endParaRPr>
          </a:p>
        </p:txBody>
      </p:sp>
      <p:sp>
        <p:nvSpPr>
          <p:cNvPr id="25" name="Abgerundetes Rechteck 24"/>
          <p:cNvSpPr/>
          <p:nvPr/>
        </p:nvSpPr>
        <p:spPr>
          <a:xfrm>
            <a:off x="7236296" y="3774509"/>
            <a:ext cx="1584176" cy="374571"/>
          </a:xfrm>
          <a:prstGeom prst="roundRect">
            <a:avLst/>
          </a:prstGeom>
          <a:ln>
            <a:headEnd/>
            <a:tailEnd/>
          </a:ln>
        </p:spPr>
        <p:style>
          <a:lnRef idx="3">
            <a:schemeClr val="lt1"/>
          </a:lnRef>
          <a:fillRef idx="1">
            <a:schemeClr val="accent6"/>
          </a:fillRef>
          <a:effectRef idx="1">
            <a:schemeClr val="accent6"/>
          </a:effectRef>
          <a:fontRef idx="minor">
            <a:schemeClr val="lt1"/>
          </a:fontRef>
        </p:style>
        <p:txBody>
          <a:bodyPr wrap="square">
            <a:spAutoFit/>
          </a:bodyPr>
          <a:lstStyle/>
          <a:p>
            <a:pPr eaLnBrk="1" hangingPunct="1"/>
            <a:r>
              <a:rPr lang="de-DE" altLang="de-DE" sz="1600" dirty="0">
                <a:solidFill>
                  <a:schemeClr val="bg1"/>
                </a:solidFill>
                <a:latin typeface="Arial" panose="020B0604020202020204" pitchFamily="34" charset="0"/>
                <a:cs typeface="Arial" panose="020B0604020202020204" pitchFamily="34" charset="0"/>
              </a:rPr>
              <a:t>Teilkompetenz</a:t>
            </a:r>
          </a:p>
        </p:txBody>
      </p:sp>
      <p:sp>
        <p:nvSpPr>
          <p:cNvPr id="16" name="Textfeld 15"/>
          <p:cNvSpPr txBox="1"/>
          <p:nvPr/>
        </p:nvSpPr>
        <p:spPr>
          <a:xfrm>
            <a:off x="251520" y="6309320"/>
            <a:ext cx="504056" cy="261610"/>
          </a:xfrm>
          <a:prstGeom prst="rect">
            <a:avLst/>
          </a:prstGeom>
          <a:noFill/>
        </p:spPr>
        <p:txBody>
          <a:bodyPr wrap="square" rtlCol="0">
            <a:spAutoFit/>
          </a:bodyPr>
          <a:lstStyle/>
          <a:p>
            <a:r>
              <a:rPr lang="de-DE" sz="1100" dirty="0" smtClean="0">
                <a:latin typeface="Arial" panose="020B0604020202020204" pitchFamily="34" charset="0"/>
                <a:cs typeface="Arial" panose="020B0604020202020204" pitchFamily="34" charset="0"/>
              </a:rPr>
              <a:t>25</a:t>
            </a:r>
            <a:endParaRPr lang="de-DE" sz="1100" dirty="0">
              <a:latin typeface="Arial" panose="020B0604020202020204" pitchFamily="34" charset="0"/>
              <a:cs typeface="Arial" panose="020B0604020202020204" pitchFamily="34" charset="0"/>
            </a:endParaRPr>
          </a:p>
        </p:txBody>
      </p:sp>
      <p:sp>
        <p:nvSpPr>
          <p:cNvPr id="5" name="Rechteck 4"/>
          <p:cNvSpPr/>
          <p:nvPr/>
        </p:nvSpPr>
        <p:spPr>
          <a:xfrm>
            <a:off x="5508104" y="2132856"/>
            <a:ext cx="216024" cy="72008"/>
          </a:xfrm>
          <a:prstGeom prst="rect">
            <a:avLst/>
          </a:prstGeom>
          <a:solidFill>
            <a:srgbClr val="EFDE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7" name="Gerade Verbindung 6"/>
          <p:cNvCxnSpPr/>
          <p:nvPr/>
        </p:nvCxnSpPr>
        <p:spPr>
          <a:xfrm>
            <a:off x="5508104" y="2132856"/>
            <a:ext cx="0" cy="72008"/>
          </a:xfrm>
          <a:prstGeom prst="lin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cxnSp>
      <p:sp>
        <p:nvSpPr>
          <p:cNvPr id="26" name="Rechteck 25"/>
          <p:cNvSpPr/>
          <p:nvPr/>
        </p:nvSpPr>
        <p:spPr>
          <a:xfrm>
            <a:off x="5508104" y="2204864"/>
            <a:ext cx="216024" cy="45719"/>
          </a:xfrm>
          <a:prstGeom prst="rect">
            <a:avLst/>
          </a:prstGeom>
          <a:solidFill>
            <a:srgbClr val="EFDE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 name="Rechteck 26"/>
          <p:cNvSpPr/>
          <p:nvPr/>
        </p:nvSpPr>
        <p:spPr>
          <a:xfrm rot="16200000" flipV="1">
            <a:off x="5494959" y="2146000"/>
            <a:ext cx="72008" cy="45719"/>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0" name="Gerade Verbindung 9"/>
          <p:cNvCxnSpPr>
            <a:endCxn id="26" idx="1"/>
          </p:cNvCxnSpPr>
          <p:nvPr/>
        </p:nvCxnSpPr>
        <p:spPr>
          <a:xfrm>
            <a:off x="5508104" y="2132856"/>
            <a:ext cx="0" cy="94868"/>
          </a:xfrm>
          <a:prstGeom prst="line">
            <a:avLst/>
          </a:prstGeom>
          <a:ln w="41275">
            <a:solidFill>
              <a:srgbClr val="EFDECD"/>
            </a:solidFill>
          </a:ln>
        </p:spPr>
        <p:style>
          <a:lnRef idx="1">
            <a:schemeClr val="accent1"/>
          </a:lnRef>
          <a:fillRef idx="0">
            <a:schemeClr val="accent1"/>
          </a:fillRef>
          <a:effectRef idx="0">
            <a:schemeClr val="accent1"/>
          </a:effectRef>
          <a:fontRef idx="minor">
            <a:schemeClr val="tx1"/>
          </a:fontRef>
        </p:style>
      </p:cxnSp>
      <p:cxnSp>
        <p:nvCxnSpPr>
          <p:cNvPr id="20" name="Gerade Verbindung 19"/>
          <p:cNvCxnSpPr/>
          <p:nvPr/>
        </p:nvCxnSpPr>
        <p:spPr>
          <a:xfrm>
            <a:off x="5508104" y="2132856"/>
            <a:ext cx="216024" cy="0"/>
          </a:xfrm>
          <a:prstGeom prst="line">
            <a:avLst/>
          </a:prstGeom>
          <a:ln w="25400">
            <a:solidFill>
              <a:srgbClr val="EFDECD"/>
            </a:solidFill>
          </a:ln>
        </p:spPr>
        <p:style>
          <a:lnRef idx="1">
            <a:schemeClr val="accent1"/>
          </a:lnRef>
          <a:fillRef idx="0">
            <a:schemeClr val="accent1"/>
          </a:fillRef>
          <a:effectRef idx="0">
            <a:schemeClr val="accent1"/>
          </a:effectRef>
          <a:fontRef idx="minor">
            <a:schemeClr val="tx1"/>
          </a:fontRef>
        </p:style>
      </p:cxnSp>
      <p:grpSp>
        <p:nvGrpSpPr>
          <p:cNvPr id="14" name="Gruppieren 13"/>
          <p:cNvGrpSpPr/>
          <p:nvPr/>
        </p:nvGrpSpPr>
        <p:grpSpPr>
          <a:xfrm>
            <a:off x="2187755" y="1508990"/>
            <a:ext cx="4976533" cy="4440290"/>
            <a:chOff x="2187755" y="1508990"/>
            <a:chExt cx="4976533" cy="4440290"/>
          </a:xfrm>
        </p:grpSpPr>
        <p:grpSp>
          <p:nvGrpSpPr>
            <p:cNvPr id="8" name="Gruppieren 7"/>
            <p:cNvGrpSpPr/>
            <p:nvPr/>
          </p:nvGrpSpPr>
          <p:grpSpPr>
            <a:xfrm>
              <a:off x="2187755" y="1508990"/>
              <a:ext cx="4976533" cy="4440290"/>
              <a:chOff x="2187755" y="1508990"/>
              <a:chExt cx="4976533" cy="4440290"/>
            </a:xfrm>
          </p:grpSpPr>
          <p:pic>
            <p:nvPicPr>
              <p:cNvPr id="28" name="Bild 4" descr="1- Hom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87755" y="1508990"/>
                <a:ext cx="4976533" cy="4440290"/>
              </a:xfrm>
              <a:prstGeom prst="rect">
                <a:avLst/>
              </a:prstGeom>
              <a:ln>
                <a:solidFill>
                  <a:srgbClr val="EFDECD"/>
                </a:solidFill>
              </a:ln>
            </p:spPr>
          </p:pic>
          <p:sp>
            <p:nvSpPr>
              <p:cNvPr id="6" name="Rechteck 5"/>
              <p:cNvSpPr/>
              <p:nvPr/>
            </p:nvSpPr>
            <p:spPr>
              <a:xfrm>
                <a:off x="5580112" y="2132856"/>
                <a:ext cx="216024" cy="72008"/>
              </a:xfrm>
              <a:prstGeom prst="rect">
                <a:avLst/>
              </a:prstGeom>
              <a:solidFill>
                <a:srgbClr val="EFDECD"/>
              </a:solidFill>
              <a:ln>
                <a:solidFill>
                  <a:srgbClr val="EFDE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Rechteck 28"/>
              <p:cNvSpPr/>
              <p:nvPr/>
            </p:nvSpPr>
            <p:spPr>
              <a:xfrm flipV="1">
                <a:off x="5580112" y="2204864"/>
                <a:ext cx="216024" cy="45719"/>
              </a:xfrm>
              <a:prstGeom prst="rect">
                <a:avLst/>
              </a:prstGeom>
              <a:solidFill>
                <a:srgbClr val="EFDECD"/>
              </a:solidFill>
              <a:ln>
                <a:solidFill>
                  <a:srgbClr val="EFDE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9" name="Abgerundetes Rechteck 8"/>
            <p:cNvSpPr/>
            <p:nvPr/>
          </p:nvSpPr>
          <p:spPr>
            <a:xfrm>
              <a:off x="3995936" y="5373216"/>
              <a:ext cx="144016" cy="72008"/>
            </a:xfrm>
            <a:prstGeom prst="roundRect">
              <a:avLst/>
            </a:prstGeom>
            <a:solidFill>
              <a:srgbClr val="FFFFE1"/>
            </a:solidFill>
            <a:ln>
              <a:solidFill>
                <a:srgbClr val="FFFF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 name="Abgerundetes Rechteck 29"/>
            <p:cNvSpPr/>
            <p:nvPr/>
          </p:nvSpPr>
          <p:spPr>
            <a:xfrm flipH="1">
              <a:off x="3950217" y="5373216"/>
              <a:ext cx="45719" cy="72008"/>
            </a:xfrm>
            <a:prstGeom prst="roundRect">
              <a:avLst/>
            </a:prstGeom>
            <a:solidFill>
              <a:srgbClr val="FFFFE1"/>
            </a:solidFill>
            <a:ln>
              <a:solidFill>
                <a:srgbClr val="FFFF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Tree>
    <p:extLst>
      <p:ext uri="{BB962C8B-B14F-4D97-AF65-F5344CB8AC3E}">
        <p14:creationId xmlns:p14="http://schemas.microsoft.com/office/powerpoint/2010/main" val="973838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p:cTn id="12" dur="500" fill="hold"/>
                                        <p:tgtEl>
                                          <p:spTgt spid="22"/>
                                        </p:tgtEl>
                                        <p:attrNameLst>
                                          <p:attrName>ppt_w</p:attrName>
                                        </p:attrNameLst>
                                      </p:cBhvr>
                                      <p:tavLst>
                                        <p:tav tm="0">
                                          <p:val>
                                            <p:fltVal val="0"/>
                                          </p:val>
                                        </p:tav>
                                        <p:tav tm="100000">
                                          <p:val>
                                            <p:strVal val="#ppt_w"/>
                                          </p:val>
                                        </p:tav>
                                      </p:tavLst>
                                    </p:anim>
                                    <p:anim calcmode="lin" valueType="num">
                                      <p:cBhvr>
                                        <p:cTn id="13" dur="500" fill="hold"/>
                                        <p:tgtEl>
                                          <p:spTgt spid="22"/>
                                        </p:tgtEl>
                                        <p:attrNameLst>
                                          <p:attrName>ppt_h</p:attrName>
                                        </p:attrNameLst>
                                      </p:cBhvr>
                                      <p:tavLst>
                                        <p:tav tm="0">
                                          <p:val>
                                            <p:fltVal val="0"/>
                                          </p:val>
                                        </p:tav>
                                        <p:tav tm="100000">
                                          <p:val>
                                            <p:strVal val="#ppt_h"/>
                                          </p:val>
                                        </p:tav>
                                      </p:tavLst>
                                    </p:anim>
                                    <p:animEffect transition="in" filter="fade">
                                      <p:cBhvr>
                                        <p:cTn id="14" dur="500"/>
                                        <p:tgtEl>
                                          <p:spTgt spid="22"/>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p:cTn id="17" dur="500" fill="hold"/>
                                        <p:tgtEl>
                                          <p:spTgt spid="19"/>
                                        </p:tgtEl>
                                        <p:attrNameLst>
                                          <p:attrName>ppt_w</p:attrName>
                                        </p:attrNameLst>
                                      </p:cBhvr>
                                      <p:tavLst>
                                        <p:tav tm="0">
                                          <p:val>
                                            <p:fltVal val="0"/>
                                          </p:val>
                                        </p:tav>
                                        <p:tav tm="100000">
                                          <p:val>
                                            <p:strVal val="#ppt_w"/>
                                          </p:val>
                                        </p:tav>
                                      </p:tavLst>
                                    </p:anim>
                                    <p:anim calcmode="lin" valueType="num">
                                      <p:cBhvr>
                                        <p:cTn id="18" dur="500" fill="hold"/>
                                        <p:tgtEl>
                                          <p:spTgt spid="19"/>
                                        </p:tgtEl>
                                        <p:attrNameLst>
                                          <p:attrName>ppt_h</p:attrName>
                                        </p:attrNameLst>
                                      </p:cBhvr>
                                      <p:tavLst>
                                        <p:tav tm="0">
                                          <p:val>
                                            <p:fltVal val="0"/>
                                          </p:val>
                                        </p:tav>
                                        <p:tav tm="100000">
                                          <p:val>
                                            <p:strVal val="#ppt_h"/>
                                          </p:val>
                                        </p:tav>
                                      </p:tavLst>
                                    </p:anim>
                                    <p:animEffect transition="in" filter="fade">
                                      <p:cBhvr>
                                        <p:cTn id="19" dur="500"/>
                                        <p:tgtEl>
                                          <p:spTgt spid="19"/>
                                        </p:tgtEl>
                                      </p:cBhvr>
                                    </p:animEffect>
                                  </p:childTnLst>
                                </p:cTn>
                              </p:par>
                              <p:par>
                                <p:cTn id="20" presetID="53" presetClass="entr" presetSubtype="16" fill="hold" grpId="0" nodeType="withEffect">
                                  <p:stCondLst>
                                    <p:cond delay="1000"/>
                                  </p:stCondLst>
                                  <p:childTnLst>
                                    <p:set>
                                      <p:cBhvr>
                                        <p:cTn id="21" dur="1" fill="hold">
                                          <p:stCondLst>
                                            <p:cond delay="0"/>
                                          </p:stCondLst>
                                        </p:cTn>
                                        <p:tgtEl>
                                          <p:spTgt spid="17"/>
                                        </p:tgtEl>
                                        <p:attrNameLst>
                                          <p:attrName>style.visibility</p:attrName>
                                        </p:attrNameLst>
                                      </p:cBhvr>
                                      <p:to>
                                        <p:strVal val="visible"/>
                                      </p:to>
                                    </p:set>
                                    <p:anim calcmode="lin" valueType="num">
                                      <p:cBhvr>
                                        <p:cTn id="22" dur="500" fill="hold"/>
                                        <p:tgtEl>
                                          <p:spTgt spid="17"/>
                                        </p:tgtEl>
                                        <p:attrNameLst>
                                          <p:attrName>ppt_w</p:attrName>
                                        </p:attrNameLst>
                                      </p:cBhvr>
                                      <p:tavLst>
                                        <p:tav tm="0">
                                          <p:val>
                                            <p:fltVal val="0"/>
                                          </p:val>
                                        </p:tav>
                                        <p:tav tm="100000">
                                          <p:val>
                                            <p:strVal val="#ppt_w"/>
                                          </p:val>
                                        </p:tav>
                                      </p:tavLst>
                                    </p:anim>
                                    <p:anim calcmode="lin" valueType="num">
                                      <p:cBhvr>
                                        <p:cTn id="23" dur="500" fill="hold"/>
                                        <p:tgtEl>
                                          <p:spTgt spid="17"/>
                                        </p:tgtEl>
                                        <p:attrNameLst>
                                          <p:attrName>ppt_h</p:attrName>
                                        </p:attrNameLst>
                                      </p:cBhvr>
                                      <p:tavLst>
                                        <p:tav tm="0">
                                          <p:val>
                                            <p:fltVal val="0"/>
                                          </p:val>
                                        </p:tav>
                                        <p:tav tm="100000">
                                          <p:val>
                                            <p:strVal val="#ppt_h"/>
                                          </p:val>
                                        </p:tav>
                                      </p:tavLst>
                                    </p:anim>
                                    <p:animEffect transition="in" filter="fade">
                                      <p:cBhvr>
                                        <p:cTn id="24" dur="500"/>
                                        <p:tgtEl>
                                          <p:spTgt spid="17"/>
                                        </p:tgtEl>
                                      </p:cBhvr>
                                    </p:animEffect>
                                  </p:childTnLst>
                                </p:cTn>
                              </p:par>
                              <p:par>
                                <p:cTn id="25" presetID="53" presetClass="entr" presetSubtype="16" fill="hold" grpId="0" nodeType="withEffect">
                                  <p:stCondLst>
                                    <p:cond delay="100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childTnLst>
                                </p:cTn>
                              </p:par>
                              <p:par>
                                <p:cTn id="30" presetID="53" presetClass="entr" presetSubtype="16" fill="hold" grpId="0" nodeType="withEffect">
                                  <p:stCondLst>
                                    <p:cond delay="200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grpId="0" nodeType="withEffect">
                                  <p:stCondLst>
                                    <p:cond delay="3000"/>
                                  </p:stCondLst>
                                  <p:childTnLst>
                                    <p:set>
                                      <p:cBhvr>
                                        <p:cTn id="36" dur="1" fill="hold">
                                          <p:stCondLst>
                                            <p:cond delay="0"/>
                                          </p:stCondLst>
                                        </p:cTn>
                                        <p:tgtEl>
                                          <p:spTgt spid="25"/>
                                        </p:tgtEl>
                                        <p:attrNameLst>
                                          <p:attrName>style.visibility</p:attrName>
                                        </p:attrNameLst>
                                      </p:cBhvr>
                                      <p:to>
                                        <p:strVal val="visible"/>
                                      </p:to>
                                    </p:set>
                                    <p:anim calcmode="lin" valueType="num">
                                      <p:cBhvr>
                                        <p:cTn id="37" dur="500" fill="hold"/>
                                        <p:tgtEl>
                                          <p:spTgt spid="25"/>
                                        </p:tgtEl>
                                        <p:attrNameLst>
                                          <p:attrName>ppt_w</p:attrName>
                                        </p:attrNameLst>
                                      </p:cBhvr>
                                      <p:tavLst>
                                        <p:tav tm="0">
                                          <p:val>
                                            <p:fltVal val="0"/>
                                          </p:val>
                                        </p:tav>
                                        <p:tav tm="100000">
                                          <p:val>
                                            <p:strVal val="#ppt_w"/>
                                          </p:val>
                                        </p:tav>
                                      </p:tavLst>
                                    </p:anim>
                                    <p:anim calcmode="lin" valueType="num">
                                      <p:cBhvr>
                                        <p:cTn id="38" dur="500" fill="hold"/>
                                        <p:tgtEl>
                                          <p:spTgt spid="25"/>
                                        </p:tgtEl>
                                        <p:attrNameLst>
                                          <p:attrName>ppt_h</p:attrName>
                                        </p:attrNameLst>
                                      </p:cBhvr>
                                      <p:tavLst>
                                        <p:tav tm="0">
                                          <p:val>
                                            <p:fltVal val="0"/>
                                          </p:val>
                                        </p:tav>
                                        <p:tav tm="100000">
                                          <p:val>
                                            <p:strVal val="#ppt_h"/>
                                          </p:val>
                                        </p:tav>
                                      </p:tavLst>
                                    </p:anim>
                                    <p:animEffect transition="in" filter="fade">
                                      <p:cBhvr>
                                        <p:cTn id="39" dur="500"/>
                                        <p:tgtEl>
                                          <p:spTgt spid="25"/>
                                        </p:tgtEl>
                                      </p:cBhvr>
                                    </p:animEffect>
                                  </p:childTnLst>
                                </p:cTn>
                              </p:par>
                              <p:par>
                                <p:cTn id="40" presetID="53" presetClass="entr" presetSubtype="16" fill="hold" grpId="0" nodeType="withEffect">
                                  <p:stCondLst>
                                    <p:cond delay="2000"/>
                                  </p:stCondLst>
                                  <p:childTnLst>
                                    <p:set>
                                      <p:cBhvr>
                                        <p:cTn id="41" dur="1" fill="hold">
                                          <p:stCondLst>
                                            <p:cond delay="0"/>
                                          </p:stCondLst>
                                        </p:cTn>
                                        <p:tgtEl>
                                          <p:spTgt spid="24"/>
                                        </p:tgtEl>
                                        <p:attrNameLst>
                                          <p:attrName>style.visibility</p:attrName>
                                        </p:attrNameLst>
                                      </p:cBhvr>
                                      <p:to>
                                        <p:strVal val="visible"/>
                                      </p:to>
                                    </p:set>
                                    <p:anim calcmode="lin" valueType="num">
                                      <p:cBhvr>
                                        <p:cTn id="42" dur="500" fill="hold"/>
                                        <p:tgtEl>
                                          <p:spTgt spid="24"/>
                                        </p:tgtEl>
                                        <p:attrNameLst>
                                          <p:attrName>ppt_w</p:attrName>
                                        </p:attrNameLst>
                                      </p:cBhvr>
                                      <p:tavLst>
                                        <p:tav tm="0">
                                          <p:val>
                                            <p:fltVal val="0"/>
                                          </p:val>
                                        </p:tav>
                                        <p:tav tm="100000">
                                          <p:val>
                                            <p:strVal val="#ppt_w"/>
                                          </p:val>
                                        </p:tav>
                                      </p:tavLst>
                                    </p:anim>
                                    <p:anim calcmode="lin" valueType="num">
                                      <p:cBhvr>
                                        <p:cTn id="43" dur="500" fill="hold"/>
                                        <p:tgtEl>
                                          <p:spTgt spid="24"/>
                                        </p:tgtEl>
                                        <p:attrNameLst>
                                          <p:attrName>ppt_h</p:attrName>
                                        </p:attrNameLst>
                                      </p:cBhvr>
                                      <p:tavLst>
                                        <p:tav tm="0">
                                          <p:val>
                                            <p:fltVal val="0"/>
                                          </p:val>
                                        </p:tav>
                                        <p:tav tm="100000">
                                          <p:val>
                                            <p:strVal val="#ppt_h"/>
                                          </p:val>
                                        </p:tav>
                                      </p:tavLst>
                                    </p:anim>
                                    <p:animEffect transition="in" filter="fade">
                                      <p:cBhvr>
                                        <p:cTn id="44" dur="500"/>
                                        <p:tgtEl>
                                          <p:spTgt spid="24"/>
                                        </p:tgtEl>
                                      </p:cBhvr>
                                    </p:animEffect>
                                  </p:childTnLst>
                                </p:cTn>
                              </p:par>
                              <p:par>
                                <p:cTn id="45" presetID="53" presetClass="entr" presetSubtype="16" fill="hold" grpId="0" nodeType="withEffect">
                                  <p:stCondLst>
                                    <p:cond delay="300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9" grpId="0" animBg="1"/>
      <p:bldP spid="13" grpId="0" animBg="1"/>
      <p:bldP spid="22" grpId="0" animBg="1"/>
      <p:bldP spid="23" grpId="0" animBg="1"/>
      <p:bldP spid="24" grpId="0" animBg="1"/>
      <p:bldP spid="2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a:spLocks noChangeArrowheads="1"/>
          </p:cNvSpPr>
          <p:nvPr/>
        </p:nvSpPr>
        <p:spPr bwMode="auto">
          <a:xfrm>
            <a:off x="223840" y="961564"/>
            <a:ext cx="8696325" cy="523220"/>
          </a:xfrm>
          <a:prstGeom prst="rect">
            <a:avLst/>
          </a:prstGeom>
          <a:noFill/>
          <a:ln w="9525">
            <a:noFill/>
            <a:miter lim="800000"/>
            <a:headEnd/>
            <a:tailEnd/>
          </a:ln>
        </p:spPr>
        <p:txBody>
          <a:bodyPr>
            <a:spAutoFit/>
          </a:bodyPr>
          <a:lstStyle/>
          <a:p>
            <a:pPr algn="ctr"/>
            <a:r>
              <a:rPr lang="de-DE" sz="2800" dirty="0" smtClean="0">
                <a:latin typeface="Calibri"/>
                <a:cs typeface="Calibri"/>
              </a:rPr>
              <a:t>Information und Beteiligung</a:t>
            </a:r>
            <a:endParaRPr lang="de-DE" sz="2800" dirty="0">
              <a:latin typeface="Calibri"/>
              <a:cs typeface="Calibri"/>
            </a:endParaRPr>
          </a:p>
        </p:txBody>
      </p:sp>
      <p:sp>
        <p:nvSpPr>
          <p:cNvPr id="5" name="Textfeld 4"/>
          <p:cNvSpPr txBox="1"/>
          <p:nvPr/>
        </p:nvSpPr>
        <p:spPr>
          <a:xfrm>
            <a:off x="251520" y="6309320"/>
            <a:ext cx="504056" cy="261610"/>
          </a:xfrm>
          <a:prstGeom prst="rect">
            <a:avLst/>
          </a:prstGeom>
          <a:noFill/>
        </p:spPr>
        <p:txBody>
          <a:bodyPr wrap="square" rtlCol="0">
            <a:spAutoFit/>
          </a:bodyPr>
          <a:lstStyle/>
          <a:p>
            <a:r>
              <a:rPr lang="de-DE" sz="1100" dirty="0" smtClean="0">
                <a:latin typeface="Arial" panose="020B0604020202020204" pitchFamily="34" charset="0"/>
                <a:cs typeface="Arial" panose="020B0604020202020204" pitchFamily="34" charset="0"/>
              </a:rPr>
              <a:t>26</a:t>
            </a:r>
            <a:endParaRPr lang="de-DE" sz="1100" dirty="0">
              <a:latin typeface="Arial" panose="020B0604020202020204" pitchFamily="34" charset="0"/>
              <a:cs typeface="Arial" panose="020B0604020202020204" pitchFamily="34" charset="0"/>
            </a:endParaRPr>
          </a:p>
        </p:txBody>
      </p:sp>
      <p:sp>
        <p:nvSpPr>
          <p:cNvPr id="3" name="Abgerundetes Rechteck 2"/>
          <p:cNvSpPr/>
          <p:nvPr/>
        </p:nvSpPr>
        <p:spPr>
          <a:xfrm>
            <a:off x="251520" y="1700808"/>
            <a:ext cx="4242792" cy="4248472"/>
          </a:xfrm>
          <a:prstGeom prst="roundRect">
            <a:avLst/>
          </a:prstGeom>
          <a:solidFill>
            <a:srgbClr val="FFFFCC"/>
          </a:solidFill>
          <a:ln>
            <a:noFill/>
            <a:headEnd/>
            <a:tailEnd/>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noAutofit/>
          </a:bodyPr>
          <a:lstStyle/>
          <a:p>
            <a:pPr eaLnBrk="1" fontAlgn="auto" hangingPunct="1">
              <a:lnSpc>
                <a:spcPts val="1600"/>
              </a:lnSpc>
              <a:spcBef>
                <a:spcPts val="1200"/>
              </a:spcBef>
              <a:spcAft>
                <a:spcPts val="1200"/>
              </a:spcAft>
              <a:buClr>
                <a:schemeClr val="bg1">
                  <a:lumMod val="50000"/>
                </a:schemeClr>
              </a:buClr>
              <a:buFont typeface="Wingdings" pitchFamily="2" charset="2"/>
              <a:buNone/>
            </a:pPr>
            <a:r>
              <a:rPr lang="de-DE" sz="2000" b="1" i="1" dirty="0">
                <a:latin typeface="Arial" panose="020B0604020202020204" pitchFamily="34" charset="0"/>
                <a:cs typeface="Arial" pitchFamily="34" charset="0"/>
              </a:rPr>
              <a:t>Information</a:t>
            </a:r>
          </a:p>
          <a:p>
            <a:pPr eaLnBrk="1" fontAlgn="auto" hangingPunct="1">
              <a:lnSpc>
                <a:spcPts val="1600"/>
              </a:lnSpc>
              <a:spcBef>
                <a:spcPts val="1200"/>
              </a:spcBef>
              <a:spcAft>
                <a:spcPts val="1200"/>
              </a:spcAft>
              <a:buClr>
                <a:schemeClr val="bg1">
                  <a:lumMod val="50000"/>
                </a:schemeClr>
              </a:buClr>
              <a:buFont typeface="Wingdings" pitchFamily="2" charset="2"/>
              <a:buNone/>
            </a:pPr>
            <a:r>
              <a:rPr lang="de-DE" sz="1600" dirty="0">
                <a:solidFill>
                  <a:schemeClr val="tx1"/>
                </a:solidFill>
                <a:latin typeface="Arial" pitchFamily="34" charset="0"/>
                <a:cs typeface="Arial" pitchFamily="34" charset="0"/>
              </a:rPr>
              <a:t>Informationsveranstaltungen </a:t>
            </a:r>
            <a:endParaRPr lang="de-DE" sz="1600" dirty="0" smtClean="0">
              <a:solidFill>
                <a:schemeClr val="tx1"/>
              </a:solidFill>
              <a:latin typeface="Arial" pitchFamily="34" charset="0"/>
              <a:cs typeface="Arial" pitchFamily="34" charset="0"/>
            </a:endParaRPr>
          </a:p>
          <a:p>
            <a:pPr eaLnBrk="1" fontAlgn="auto" hangingPunct="1">
              <a:lnSpc>
                <a:spcPts val="1600"/>
              </a:lnSpc>
              <a:spcBef>
                <a:spcPts val="1200"/>
              </a:spcBef>
              <a:spcAft>
                <a:spcPts val="1200"/>
              </a:spcAft>
              <a:buClr>
                <a:schemeClr val="bg1">
                  <a:lumMod val="50000"/>
                </a:schemeClr>
              </a:buClr>
              <a:buFont typeface="Wingdings" pitchFamily="2" charset="2"/>
              <a:buNone/>
            </a:pPr>
            <a:r>
              <a:rPr lang="de-DE" sz="1600" dirty="0" smtClean="0">
                <a:solidFill>
                  <a:schemeClr val="tx1"/>
                </a:solidFill>
                <a:latin typeface="Arial" pitchFamily="34" charset="0"/>
                <a:cs typeface="Arial" pitchFamily="34" charset="0"/>
              </a:rPr>
              <a:t>Flyer</a:t>
            </a:r>
          </a:p>
          <a:p>
            <a:pPr eaLnBrk="1" fontAlgn="auto" hangingPunct="1">
              <a:lnSpc>
                <a:spcPts val="1600"/>
              </a:lnSpc>
              <a:spcBef>
                <a:spcPts val="1200"/>
              </a:spcBef>
              <a:spcAft>
                <a:spcPts val="1200"/>
              </a:spcAft>
              <a:buClr>
                <a:schemeClr val="bg1">
                  <a:lumMod val="50000"/>
                </a:schemeClr>
              </a:buClr>
              <a:buFont typeface="Wingdings" pitchFamily="2" charset="2"/>
              <a:buNone/>
            </a:pPr>
            <a:r>
              <a:rPr lang="de-DE" sz="1600" dirty="0" smtClean="0">
                <a:solidFill>
                  <a:srgbClr val="0000FF"/>
                </a:solidFill>
                <a:latin typeface="Arial" pitchFamily="34" charset="0"/>
                <a:cs typeface="Arial" pitchFamily="34" charset="0"/>
              </a:rPr>
              <a:t>www.kultusportal-bw.de</a:t>
            </a:r>
            <a:endParaRPr lang="de-DE" sz="1600" dirty="0">
              <a:solidFill>
                <a:srgbClr val="0000FF"/>
              </a:solidFill>
              <a:latin typeface="Arial" pitchFamily="34" charset="0"/>
              <a:cs typeface="Arial" pitchFamily="34" charset="0"/>
            </a:endParaRPr>
          </a:p>
          <a:p>
            <a:pPr eaLnBrk="1" fontAlgn="auto" hangingPunct="1">
              <a:lnSpc>
                <a:spcPts val="1600"/>
              </a:lnSpc>
              <a:spcBef>
                <a:spcPts val="1200"/>
              </a:spcBef>
              <a:spcAft>
                <a:spcPts val="1200"/>
              </a:spcAft>
              <a:buClr>
                <a:schemeClr val="bg1">
                  <a:lumMod val="50000"/>
                </a:schemeClr>
              </a:buClr>
              <a:buFont typeface="Wingdings" pitchFamily="2" charset="2"/>
              <a:buNone/>
            </a:pPr>
            <a:r>
              <a:rPr lang="de-DE" sz="1600" dirty="0">
                <a:solidFill>
                  <a:schemeClr val="tx1"/>
                </a:solidFill>
                <a:latin typeface="Arial" pitchFamily="34" charset="0"/>
                <a:cs typeface="Arial" pitchFamily="34" charset="0"/>
              </a:rPr>
              <a:t>Elektronische Infodienste des Kultusministeriums </a:t>
            </a:r>
          </a:p>
          <a:p>
            <a:pPr eaLnBrk="1" fontAlgn="auto" hangingPunct="1">
              <a:lnSpc>
                <a:spcPts val="1600"/>
              </a:lnSpc>
              <a:spcBef>
                <a:spcPts val="1200"/>
              </a:spcBef>
              <a:spcAft>
                <a:spcPts val="1200"/>
              </a:spcAft>
              <a:buClr>
                <a:schemeClr val="bg1">
                  <a:lumMod val="50000"/>
                </a:schemeClr>
              </a:buClr>
              <a:buFont typeface="Wingdings" pitchFamily="2" charset="2"/>
              <a:buNone/>
            </a:pPr>
            <a:r>
              <a:rPr lang="de-DE" sz="1600" dirty="0">
                <a:solidFill>
                  <a:schemeClr val="tx1"/>
                </a:solidFill>
                <a:latin typeface="Arial" pitchFamily="34" charset="0"/>
                <a:cs typeface="Arial" pitchFamily="34" charset="0"/>
              </a:rPr>
              <a:t>Regelmäßige Informationen des Kultusministeriums an nachgeordnete Behörden</a:t>
            </a:r>
          </a:p>
          <a:p>
            <a:pPr eaLnBrk="1" fontAlgn="auto" hangingPunct="1">
              <a:lnSpc>
                <a:spcPts val="1600"/>
              </a:lnSpc>
              <a:spcBef>
                <a:spcPts val="1200"/>
              </a:spcBef>
              <a:spcAft>
                <a:spcPts val="1200"/>
              </a:spcAft>
              <a:buClr>
                <a:schemeClr val="bg1">
                  <a:lumMod val="50000"/>
                </a:schemeClr>
              </a:buClr>
              <a:buFont typeface="Wingdings" pitchFamily="2" charset="2"/>
              <a:buNone/>
            </a:pPr>
            <a:r>
              <a:rPr lang="de-DE" sz="1600" dirty="0" smtClean="0">
                <a:solidFill>
                  <a:schemeClr val="tx1"/>
                </a:solidFill>
                <a:latin typeface="Arial" pitchFamily="34" charset="0"/>
                <a:cs typeface="Arial" pitchFamily="34" charset="0"/>
              </a:rPr>
              <a:t>Presseveröffentlichungen</a:t>
            </a:r>
            <a:endParaRPr lang="de-DE" sz="1600" dirty="0">
              <a:solidFill>
                <a:schemeClr val="tx1"/>
              </a:solidFill>
              <a:latin typeface="Arial" pitchFamily="34" charset="0"/>
              <a:cs typeface="Arial" pitchFamily="34" charset="0"/>
            </a:endParaRPr>
          </a:p>
        </p:txBody>
      </p:sp>
      <p:sp>
        <p:nvSpPr>
          <p:cNvPr id="8" name="Abgerundetes Rechteck 7"/>
          <p:cNvSpPr/>
          <p:nvPr/>
        </p:nvSpPr>
        <p:spPr>
          <a:xfrm>
            <a:off x="4716016" y="1700808"/>
            <a:ext cx="4242792" cy="4248472"/>
          </a:xfrm>
          <a:prstGeom prst="roundRect">
            <a:avLst/>
          </a:prstGeom>
          <a:solidFill>
            <a:srgbClr val="FFFFCC"/>
          </a:solidFill>
          <a:ln>
            <a:noFill/>
            <a:headEnd/>
            <a:tailEnd/>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noAutofit/>
          </a:bodyPr>
          <a:lstStyle/>
          <a:p>
            <a:pPr eaLnBrk="1" fontAlgn="auto" hangingPunct="1">
              <a:lnSpc>
                <a:spcPts val="1600"/>
              </a:lnSpc>
              <a:spcBef>
                <a:spcPts val="1200"/>
              </a:spcBef>
              <a:spcAft>
                <a:spcPts val="1200"/>
              </a:spcAft>
              <a:buClr>
                <a:schemeClr val="bg1">
                  <a:lumMod val="50000"/>
                </a:schemeClr>
              </a:buClr>
              <a:buFont typeface="Wingdings" pitchFamily="2" charset="2"/>
              <a:buNone/>
            </a:pPr>
            <a:r>
              <a:rPr lang="de-DE" sz="2000" b="1" i="1" dirty="0">
                <a:latin typeface="Arial" panose="020B0604020202020204" pitchFamily="34" charset="0"/>
                <a:cs typeface="Arial" pitchFamily="34" charset="0"/>
              </a:rPr>
              <a:t>Beteiligung</a:t>
            </a:r>
          </a:p>
          <a:p>
            <a:pPr eaLnBrk="1" fontAlgn="auto" hangingPunct="1">
              <a:lnSpc>
                <a:spcPts val="1600"/>
              </a:lnSpc>
              <a:spcBef>
                <a:spcPts val="1200"/>
              </a:spcBef>
              <a:spcAft>
                <a:spcPts val="1200"/>
              </a:spcAft>
              <a:buClr>
                <a:schemeClr val="bg1">
                  <a:lumMod val="50000"/>
                </a:schemeClr>
              </a:buClr>
              <a:buFont typeface="Wingdings" pitchFamily="2" charset="2"/>
              <a:buNone/>
            </a:pPr>
            <a:r>
              <a:rPr lang="de-DE" sz="1600" dirty="0">
                <a:latin typeface="Arial" panose="020B0604020202020204" pitchFamily="34" charset="0"/>
                <a:cs typeface="Arial" pitchFamily="34" charset="0"/>
              </a:rPr>
              <a:t>Beirat</a:t>
            </a:r>
          </a:p>
          <a:p>
            <a:pPr eaLnBrk="1" fontAlgn="auto" hangingPunct="1">
              <a:lnSpc>
                <a:spcPts val="1600"/>
              </a:lnSpc>
              <a:spcBef>
                <a:spcPts val="1200"/>
              </a:spcBef>
              <a:spcAft>
                <a:spcPts val="1200"/>
              </a:spcAft>
              <a:buClr>
                <a:schemeClr val="bg1">
                  <a:lumMod val="50000"/>
                </a:schemeClr>
              </a:buClr>
            </a:pPr>
            <a:r>
              <a:rPr lang="de-DE" sz="1600" dirty="0">
                <a:latin typeface="Arial" panose="020B0604020202020204" pitchFamily="34" charset="0"/>
                <a:cs typeface="Arial" pitchFamily="34" charset="0"/>
              </a:rPr>
              <a:t>Einbeziehung der Wissenschaft</a:t>
            </a:r>
          </a:p>
          <a:p>
            <a:pPr eaLnBrk="1" fontAlgn="auto" hangingPunct="1">
              <a:lnSpc>
                <a:spcPts val="1600"/>
              </a:lnSpc>
              <a:spcBef>
                <a:spcPts val="1200"/>
              </a:spcBef>
              <a:spcAft>
                <a:spcPts val="1200"/>
              </a:spcAft>
              <a:buClr>
                <a:schemeClr val="bg1">
                  <a:lumMod val="50000"/>
                </a:schemeClr>
              </a:buClr>
              <a:buFont typeface="Wingdings" pitchFamily="2" charset="2"/>
              <a:buNone/>
            </a:pPr>
            <a:r>
              <a:rPr lang="de-DE" sz="1600" dirty="0" smtClean="0">
                <a:latin typeface="Arial" panose="020B0604020202020204" pitchFamily="34" charset="0"/>
                <a:cs typeface="Arial" pitchFamily="34" charset="0"/>
              </a:rPr>
              <a:t>Erprobung und Expertenbefragung</a:t>
            </a:r>
          </a:p>
          <a:p>
            <a:pPr eaLnBrk="1" fontAlgn="auto" hangingPunct="1">
              <a:lnSpc>
                <a:spcPts val="1600"/>
              </a:lnSpc>
              <a:spcBef>
                <a:spcPts val="1200"/>
              </a:spcBef>
              <a:spcAft>
                <a:spcPts val="1200"/>
              </a:spcAft>
              <a:buClr>
                <a:schemeClr val="bg1">
                  <a:lumMod val="50000"/>
                </a:schemeClr>
              </a:buClr>
            </a:pPr>
            <a:r>
              <a:rPr lang="de-DE" sz="1600" dirty="0">
                <a:latin typeface="Arial" panose="020B0604020202020204" pitchFamily="34" charset="0"/>
                <a:cs typeface="Arial" pitchFamily="34" charset="0"/>
              </a:rPr>
              <a:t>Arbeitsfassungen der Bildungspläne: </a:t>
            </a:r>
            <a:r>
              <a:rPr lang="de-DE" sz="1600" dirty="0" smtClean="0">
                <a:solidFill>
                  <a:srgbClr val="0000FF"/>
                </a:solidFill>
                <a:latin typeface="Arial" panose="020B0604020202020204" pitchFamily="34" charset="0"/>
                <a:cs typeface="Arial" pitchFamily="34" charset="0"/>
                <a:hlinkClick r:id="rId3"/>
              </a:rPr>
              <a:t>www.bildungsplaene-bw.de</a:t>
            </a:r>
            <a:endParaRPr lang="de-DE" sz="1600" dirty="0" smtClean="0">
              <a:solidFill>
                <a:srgbClr val="0000FF"/>
              </a:solidFill>
              <a:latin typeface="Arial" panose="020B0604020202020204" pitchFamily="34" charset="0"/>
              <a:cs typeface="Arial" pitchFamily="34" charset="0"/>
            </a:endParaRPr>
          </a:p>
          <a:p>
            <a:pPr eaLnBrk="1" fontAlgn="auto" hangingPunct="1">
              <a:lnSpc>
                <a:spcPts val="1600"/>
              </a:lnSpc>
              <a:spcBef>
                <a:spcPts val="1200"/>
              </a:spcBef>
              <a:spcAft>
                <a:spcPts val="1200"/>
              </a:spcAft>
              <a:buClr>
                <a:schemeClr val="bg1">
                  <a:lumMod val="50000"/>
                </a:schemeClr>
              </a:buClr>
              <a:buFont typeface="Wingdings" pitchFamily="2" charset="2"/>
              <a:buNone/>
            </a:pPr>
            <a:r>
              <a:rPr lang="de-DE" sz="1600" dirty="0" smtClean="0">
                <a:latin typeface="Arial" panose="020B0604020202020204" pitchFamily="34" charset="0"/>
                <a:cs typeface="Arial" pitchFamily="34" charset="0"/>
              </a:rPr>
              <a:t>Anhörung</a:t>
            </a:r>
          </a:p>
          <a:p>
            <a:pPr eaLnBrk="1" fontAlgn="auto" hangingPunct="1">
              <a:lnSpc>
                <a:spcPts val="1600"/>
              </a:lnSpc>
              <a:spcBef>
                <a:spcPts val="1200"/>
              </a:spcBef>
              <a:spcAft>
                <a:spcPts val="1200"/>
              </a:spcAft>
              <a:buClr>
                <a:schemeClr val="bg1">
                  <a:lumMod val="50000"/>
                </a:schemeClr>
              </a:buClr>
              <a:buFont typeface="Wingdings" pitchFamily="2" charset="2"/>
              <a:buNone/>
            </a:pPr>
            <a:r>
              <a:rPr lang="de-DE" sz="1600" dirty="0" smtClean="0">
                <a:latin typeface="Arial" panose="020B0604020202020204" pitchFamily="34" charset="0"/>
                <a:cs typeface="Arial" pitchFamily="34" charset="0"/>
              </a:rPr>
              <a:t>E-Mail-Postfach </a:t>
            </a:r>
            <a:r>
              <a:rPr lang="de-DE" sz="1600" dirty="0">
                <a:latin typeface="Arial" panose="020B0604020202020204" pitchFamily="34" charset="0"/>
                <a:cs typeface="Arial" pitchFamily="34" charset="0"/>
              </a:rPr>
              <a:t>zur Bildungsplanreform: </a:t>
            </a:r>
            <a:r>
              <a:rPr lang="de-DE" sz="1600" dirty="0">
                <a:solidFill>
                  <a:schemeClr val="tx2">
                    <a:lumMod val="75000"/>
                  </a:schemeClr>
                </a:solidFill>
                <a:latin typeface="Arial" panose="020B0604020202020204" pitchFamily="34" charset="0"/>
                <a:cs typeface="Arial" pitchFamily="34" charset="0"/>
                <a:hlinkClick r:id="rId4"/>
              </a:rPr>
              <a:t>bildungsplan@km.kv.bwl.de</a:t>
            </a:r>
            <a:r>
              <a:rPr lang="de-DE" sz="1600" dirty="0">
                <a:solidFill>
                  <a:schemeClr val="tx2">
                    <a:lumMod val="75000"/>
                  </a:schemeClr>
                </a:solidFill>
                <a:latin typeface="Arial" panose="020B0604020202020204" pitchFamily="34" charset="0"/>
                <a:cs typeface="Arial" pitchFamily="34" charset="0"/>
              </a:rPr>
              <a:t> </a:t>
            </a:r>
            <a:endParaRPr lang="de-DE" sz="1600" dirty="0" smtClean="0">
              <a:solidFill>
                <a:schemeClr val="tx2">
                  <a:lumMod val="75000"/>
                </a:schemeClr>
              </a:solidFill>
              <a:latin typeface="Arial" panose="020B0604020202020204" pitchFamily="34" charset="0"/>
              <a:cs typeface="Arial" pitchFamily="34" charset="0"/>
            </a:endParaRPr>
          </a:p>
          <a:p>
            <a:pPr eaLnBrk="1" fontAlgn="auto" hangingPunct="1">
              <a:lnSpc>
                <a:spcPts val="1600"/>
              </a:lnSpc>
              <a:spcBef>
                <a:spcPts val="1200"/>
              </a:spcBef>
              <a:spcAft>
                <a:spcPts val="1200"/>
              </a:spcAft>
              <a:buClr>
                <a:schemeClr val="bg1">
                  <a:lumMod val="50000"/>
                </a:schemeClr>
              </a:buClr>
            </a:pPr>
            <a:endParaRPr lang="de-DE" sz="1600" dirty="0">
              <a:latin typeface="Arial" panose="020B0604020202020204" pitchFamily="34" charset="0"/>
              <a:cs typeface="Arial" pitchFamily="34" charset="0"/>
            </a:endParaRPr>
          </a:p>
          <a:p>
            <a:pPr eaLnBrk="1" fontAlgn="auto" hangingPunct="1">
              <a:lnSpc>
                <a:spcPts val="1600"/>
              </a:lnSpc>
              <a:spcBef>
                <a:spcPts val="1200"/>
              </a:spcBef>
              <a:spcAft>
                <a:spcPts val="1200"/>
              </a:spcAft>
              <a:buClr>
                <a:schemeClr val="bg1">
                  <a:lumMod val="50000"/>
                </a:schemeClr>
              </a:buClr>
              <a:buFont typeface="Wingdings" pitchFamily="2" charset="2"/>
              <a:buNone/>
            </a:pPr>
            <a:r>
              <a:rPr lang="de-DE" sz="1600" dirty="0" smtClean="0">
                <a:latin typeface="Arial" panose="020B0604020202020204" pitchFamily="34" charset="0"/>
                <a:cs typeface="Arial" pitchFamily="34" charset="0"/>
              </a:rPr>
              <a:t> </a:t>
            </a:r>
            <a:endParaRPr lang="de-DE" sz="1600" dirty="0">
              <a:latin typeface="Arial" panose="020B0604020202020204" pitchFamily="34" charset="0"/>
              <a:cs typeface="Arial" pitchFamily="34" charset="0"/>
            </a:endParaRPr>
          </a:p>
        </p:txBody>
      </p:sp>
      <p:pic>
        <p:nvPicPr>
          <p:cNvPr id="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08304" y="1487008"/>
            <a:ext cx="1728192" cy="1149904"/>
          </a:xfrm>
          <a:prstGeom prst="roundRect">
            <a:avLst/>
          </a:prstGeom>
          <a:noFill/>
          <a:ln w="9525" cap="rnd">
            <a:no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781785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3"/>
          <p:cNvSpPr>
            <a:spLocks noGrp="1" noChangeArrowheads="1"/>
          </p:cNvSpPr>
          <p:nvPr>
            <p:ph type="body" sz="half" idx="4294967295"/>
          </p:nvPr>
        </p:nvSpPr>
        <p:spPr>
          <a:xfrm>
            <a:off x="0" y="4077072"/>
            <a:ext cx="9144000" cy="1872208"/>
          </a:xfrm>
        </p:spPr>
        <p:txBody>
          <a:bodyPr/>
          <a:lstStyle/>
          <a:p>
            <a:pPr algn="ctr">
              <a:buFont typeface="Wingdings" pitchFamily="2" charset="2"/>
              <a:buNone/>
            </a:pPr>
            <a:r>
              <a:rPr lang="de-DE" sz="3200" dirty="0">
                <a:latin typeface="Calibri"/>
                <a:cs typeface="Calibri"/>
              </a:rPr>
              <a:t>Herzlichen Dank für Ihre Aufmerksamkeit </a:t>
            </a:r>
            <a:br>
              <a:rPr lang="de-DE" sz="3200" dirty="0">
                <a:latin typeface="Calibri"/>
                <a:cs typeface="Calibri"/>
              </a:rPr>
            </a:br>
            <a:endParaRPr lang="de-DE" sz="1600" dirty="0">
              <a:latin typeface="Calibri"/>
              <a:cs typeface="Calibri"/>
            </a:endParaRPr>
          </a:p>
          <a:p>
            <a:pPr algn="ctr">
              <a:buFont typeface="Wingdings" pitchFamily="2" charset="2"/>
              <a:buNone/>
            </a:pPr>
            <a:r>
              <a:rPr lang="de-DE" sz="1800" dirty="0" smtClean="0"/>
              <a:t>Weitere Informationen zur Bildungsplanreform:</a:t>
            </a:r>
          </a:p>
          <a:p>
            <a:pPr algn="ctr">
              <a:buNone/>
            </a:pPr>
            <a:r>
              <a:rPr lang="de-DE" sz="1800" dirty="0" smtClean="0">
                <a:hlinkClick r:id="rId3"/>
              </a:rPr>
              <a:t>www.kultusportal-bw.de</a:t>
            </a:r>
            <a:endParaRPr lang="de-DE" sz="1800" dirty="0" smtClean="0"/>
          </a:p>
          <a:p>
            <a:pPr algn="ctr">
              <a:buNone/>
            </a:pPr>
            <a:r>
              <a:rPr lang="de-DE" sz="1800" u="sng" dirty="0" smtClean="0">
                <a:hlinkClick r:id="rId4"/>
              </a:rPr>
              <a:t>www.bildungsplaene-bw.de</a:t>
            </a:r>
            <a:r>
              <a:rPr lang="de-DE" sz="1800" dirty="0"/>
              <a:t>   </a:t>
            </a:r>
            <a:endParaRPr lang="de-DE" sz="1800" dirty="0" smtClean="0"/>
          </a:p>
          <a:p>
            <a:pPr algn="ctr">
              <a:buFont typeface="Wingdings" pitchFamily="2" charset="2"/>
              <a:buNone/>
            </a:pPr>
            <a:endParaRPr lang="de-DE" dirty="0" smtClean="0">
              <a:latin typeface="Arial" panose="020B0604020202020204" pitchFamily="34" charset="0"/>
              <a:cs typeface="Arial" panose="020B0604020202020204" pitchFamily="34" charset="0"/>
            </a:endParaRPr>
          </a:p>
          <a:p>
            <a:pPr algn="ctr">
              <a:buFont typeface="Wingdings" pitchFamily="2" charset="2"/>
              <a:buNone/>
            </a:pPr>
            <a:endParaRPr lang="de-DE" dirty="0">
              <a:latin typeface="Arial" panose="020B0604020202020204" pitchFamily="34" charset="0"/>
              <a:cs typeface="Arial" panose="020B0604020202020204" pitchFamily="34" charset="0"/>
            </a:endParaRPr>
          </a:p>
          <a:p>
            <a:pPr algn="ctr">
              <a:buFont typeface="Wingdings" pitchFamily="2" charset="2"/>
              <a:buNone/>
            </a:pPr>
            <a:endParaRPr lang="de-DE" dirty="0" smtClean="0">
              <a:latin typeface="Arial" panose="020B0604020202020204" pitchFamily="34" charset="0"/>
              <a:cs typeface="Arial" panose="020B0604020202020204" pitchFamily="34" charset="0"/>
            </a:endParaRPr>
          </a:p>
          <a:p>
            <a:pPr algn="ctr">
              <a:buFont typeface="Wingdings" pitchFamily="2" charset="2"/>
              <a:buNone/>
            </a:pPr>
            <a:endParaRPr lang="de-DE" dirty="0" smtClean="0">
              <a:latin typeface="Arial" charset="0"/>
              <a:cs typeface="Arial" charset="0"/>
            </a:endParaRPr>
          </a:p>
        </p:txBody>
      </p:sp>
      <p:pic>
        <p:nvPicPr>
          <p:cNvPr id="3" name="Bild 2"/>
          <p:cNvPicPr>
            <a:picLocks noChangeAspect="1"/>
          </p:cNvPicPr>
          <p:nvPr/>
        </p:nvPicPr>
        <p:blipFill>
          <a:blip r:embed="rId5"/>
          <a:stretch>
            <a:fillRect/>
          </a:stretch>
        </p:blipFill>
        <p:spPr>
          <a:xfrm>
            <a:off x="2483768" y="1196752"/>
            <a:ext cx="4206609" cy="2679457"/>
          </a:xfrm>
          <a:prstGeom prst="rect">
            <a:avLst/>
          </a:prstGeom>
        </p:spPr>
      </p:pic>
      <p:sp>
        <p:nvSpPr>
          <p:cNvPr id="4" name="Textfeld 3"/>
          <p:cNvSpPr txBox="1"/>
          <p:nvPr/>
        </p:nvSpPr>
        <p:spPr>
          <a:xfrm>
            <a:off x="251520" y="6309320"/>
            <a:ext cx="504056" cy="261610"/>
          </a:xfrm>
          <a:prstGeom prst="rect">
            <a:avLst/>
          </a:prstGeom>
          <a:noFill/>
        </p:spPr>
        <p:txBody>
          <a:bodyPr wrap="square" rtlCol="0">
            <a:spAutoFit/>
          </a:bodyPr>
          <a:lstStyle/>
          <a:p>
            <a:r>
              <a:rPr lang="de-DE" sz="1100" dirty="0" smtClean="0">
                <a:latin typeface="Arial" panose="020B0604020202020204" pitchFamily="34" charset="0"/>
                <a:cs typeface="Arial" panose="020B0604020202020204" pitchFamily="34" charset="0"/>
              </a:rPr>
              <a:t>27</a:t>
            </a:r>
            <a:endParaRPr lang="de-DE"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07453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2508311" y="3068960"/>
            <a:ext cx="6042006" cy="1152128"/>
          </a:xfrm>
        </p:spPr>
        <p:txBody>
          <a:bodyPr>
            <a:noAutofit/>
          </a:bodyPr>
          <a:lstStyle/>
          <a:p>
            <a:pPr>
              <a:buFont typeface="Arial" panose="020B0604020202020204" pitchFamily="34" charset="0"/>
              <a:buChar char="•"/>
            </a:pPr>
            <a:r>
              <a:rPr lang="de-DE" sz="2000" dirty="0"/>
              <a:t>Präzisierung der Anforderungen</a:t>
            </a:r>
          </a:p>
          <a:p>
            <a:pPr>
              <a:buFont typeface="Arial" panose="020B0604020202020204" pitchFamily="34" charset="0"/>
              <a:buChar char="•"/>
            </a:pPr>
            <a:r>
              <a:rPr lang="de-DE" sz="2000" dirty="0" smtClean="0"/>
              <a:t>Abbau </a:t>
            </a:r>
            <a:r>
              <a:rPr lang="de-DE" sz="2000" dirty="0"/>
              <a:t>von </a:t>
            </a:r>
            <a:r>
              <a:rPr lang="de-DE" sz="2000" dirty="0" smtClean="0"/>
              <a:t>Bildungshürden</a:t>
            </a:r>
          </a:p>
          <a:p>
            <a:pPr>
              <a:buFont typeface="Arial" panose="020B0604020202020204" pitchFamily="34" charset="0"/>
              <a:buChar char="•"/>
            </a:pPr>
            <a:r>
              <a:rPr lang="de-DE" sz="2000" dirty="0" smtClean="0"/>
              <a:t>Positiver </a:t>
            </a:r>
            <a:r>
              <a:rPr lang="de-DE" sz="2000" dirty="0"/>
              <a:t>Umgang mit Heterogenität</a:t>
            </a:r>
          </a:p>
          <a:p>
            <a:pPr>
              <a:buFont typeface="Arial" panose="020B0604020202020204" pitchFamily="34" charset="0"/>
              <a:buChar char="•"/>
            </a:pPr>
            <a:endParaRPr lang="de-DE" sz="2200" dirty="0"/>
          </a:p>
        </p:txBody>
      </p:sp>
      <p:sp>
        <p:nvSpPr>
          <p:cNvPr id="4" name="Textfeld 3"/>
          <p:cNvSpPr txBox="1">
            <a:spLocks noChangeArrowheads="1"/>
          </p:cNvSpPr>
          <p:nvPr/>
        </p:nvSpPr>
        <p:spPr bwMode="auto">
          <a:xfrm>
            <a:off x="223838" y="960909"/>
            <a:ext cx="8696325" cy="523875"/>
          </a:xfrm>
          <a:prstGeom prst="rect">
            <a:avLst/>
          </a:prstGeom>
          <a:noFill/>
          <a:ln w="9525">
            <a:noFill/>
            <a:miter lim="800000"/>
            <a:headEnd/>
            <a:tailEnd/>
          </a:ln>
        </p:spPr>
        <p:txBody>
          <a:bodyPr>
            <a:spAutoFit/>
          </a:bodyPr>
          <a:lstStyle/>
          <a:p>
            <a:pPr algn="ctr"/>
            <a:r>
              <a:rPr lang="de-DE" sz="2800" dirty="0" smtClean="0">
                <a:latin typeface="Calibri"/>
                <a:cs typeface="Calibri"/>
              </a:rPr>
              <a:t>Anlass und Herausforderungen</a:t>
            </a:r>
            <a:endParaRPr lang="de-DE" sz="2800" dirty="0">
              <a:latin typeface="Calibri"/>
              <a:cs typeface="Calibri"/>
            </a:endParaRPr>
          </a:p>
        </p:txBody>
      </p:sp>
      <p:sp>
        <p:nvSpPr>
          <p:cNvPr id="5" name="Eingekerbter Pfeil nach rechts 4"/>
          <p:cNvSpPr/>
          <p:nvPr/>
        </p:nvSpPr>
        <p:spPr bwMode="auto">
          <a:xfrm>
            <a:off x="1439402" y="3429000"/>
            <a:ext cx="792088" cy="504056"/>
          </a:xfrm>
          <a:prstGeom prst="notchedRightArrow">
            <a:avLst/>
          </a:prstGeom>
          <a:solidFill>
            <a:srgbClr val="FFFFCC"/>
          </a:solidFill>
          <a:ln>
            <a:noFill/>
            <a:headEnd type="none" w="med" len="med"/>
            <a:tailEnd type="none" w="med" len="med"/>
          </a:ln>
          <a:effectLst>
            <a:outerShdw blurRad="50800" dist="38100" dir="2700000" algn="tl" rotWithShape="0">
              <a:prstClr val="black">
                <a:alpha val="40000"/>
              </a:prstClr>
            </a:outerShdw>
          </a:effectLst>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Times"/>
            </a:endParaRPr>
          </a:p>
        </p:txBody>
      </p:sp>
      <p:sp>
        <p:nvSpPr>
          <p:cNvPr id="10" name="Textfeld 9"/>
          <p:cNvSpPr txBox="1"/>
          <p:nvPr/>
        </p:nvSpPr>
        <p:spPr>
          <a:xfrm>
            <a:off x="251520" y="6309320"/>
            <a:ext cx="504056" cy="261610"/>
          </a:xfrm>
          <a:prstGeom prst="rect">
            <a:avLst/>
          </a:prstGeom>
          <a:noFill/>
        </p:spPr>
        <p:txBody>
          <a:bodyPr wrap="square" rtlCol="0">
            <a:spAutoFit/>
          </a:bodyPr>
          <a:lstStyle/>
          <a:p>
            <a:r>
              <a:rPr lang="de-DE" sz="1100" dirty="0" smtClean="0">
                <a:latin typeface="Arial" panose="020B0604020202020204" pitchFamily="34" charset="0"/>
                <a:cs typeface="Arial" panose="020B0604020202020204" pitchFamily="34" charset="0"/>
              </a:rPr>
              <a:t>3</a:t>
            </a:r>
            <a:endParaRPr lang="de-DE" sz="1100" dirty="0">
              <a:latin typeface="Arial" panose="020B0604020202020204" pitchFamily="34" charset="0"/>
              <a:cs typeface="Arial" panose="020B0604020202020204" pitchFamily="34" charset="0"/>
            </a:endParaRPr>
          </a:p>
        </p:txBody>
      </p:sp>
      <p:sp>
        <p:nvSpPr>
          <p:cNvPr id="12" name="Abgerundetes Rechteck 11"/>
          <p:cNvSpPr/>
          <p:nvPr/>
        </p:nvSpPr>
        <p:spPr>
          <a:xfrm>
            <a:off x="827584" y="1772816"/>
            <a:ext cx="7416824" cy="864096"/>
          </a:xfrm>
          <a:prstGeom prst="roundRect">
            <a:avLst/>
          </a:prstGeom>
          <a:solidFill>
            <a:srgbClr val="FFFFCC"/>
          </a:solidFill>
          <a:ln>
            <a:noFill/>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de-DE" dirty="0">
                <a:latin typeface="Arial" panose="020B0604020202020204" pitchFamily="34" charset="0"/>
                <a:cs typeface="Arial" panose="020B0604020202020204" pitchFamily="34" charset="0"/>
              </a:rPr>
              <a:t>Qualitätsentwicklung zur </a:t>
            </a:r>
          </a:p>
          <a:p>
            <a:pPr algn="ctr"/>
            <a:r>
              <a:rPr lang="de-DE" dirty="0">
                <a:latin typeface="Arial" panose="020B0604020202020204" pitchFamily="34" charset="0"/>
                <a:cs typeface="Arial" panose="020B0604020202020204" pitchFamily="34" charset="0"/>
              </a:rPr>
              <a:t>Erhöhung der Bildungs- und Chancengerechtigkeit</a:t>
            </a:r>
          </a:p>
        </p:txBody>
      </p:sp>
      <p:sp>
        <p:nvSpPr>
          <p:cNvPr id="13" name="Abgerundetes Rechteck 12"/>
          <p:cNvSpPr/>
          <p:nvPr/>
        </p:nvSpPr>
        <p:spPr>
          <a:xfrm>
            <a:off x="827584" y="4653136"/>
            <a:ext cx="2448272" cy="93610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nchorCtr="1"/>
          <a:lstStyle/>
          <a:p>
            <a:pPr algn="ctr"/>
            <a:r>
              <a:rPr lang="de-DE" sz="2000" dirty="0">
                <a:latin typeface="Arial" panose="020B0604020202020204" pitchFamily="34" charset="0"/>
                <a:cs typeface="Arial" panose="020B0604020202020204" pitchFamily="34" charset="0"/>
              </a:rPr>
              <a:t>Bildungsplan </a:t>
            </a:r>
            <a:r>
              <a:rPr lang="de-DE" sz="2000" dirty="0" smtClean="0">
                <a:latin typeface="Arial" panose="020B0604020202020204" pitchFamily="34" charset="0"/>
                <a:cs typeface="Arial" panose="020B0604020202020204" pitchFamily="34" charset="0"/>
              </a:rPr>
              <a:t>Grundschule</a:t>
            </a:r>
            <a:endParaRPr lang="de-DE" sz="2000" dirty="0">
              <a:latin typeface="Arial" panose="020B0604020202020204" pitchFamily="34" charset="0"/>
              <a:cs typeface="Arial" panose="020B0604020202020204" pitchFamily="34" charset="0"/>
            </a:endParaRPr>
          </a:p>
        </p:txBody>
      </p:sp>
      <p:sp>
        <p:nvSpPr>
          <p:cNvPr id="14" name="Abgerundetes Rechteck 13"/>
          <p:cNvSpPr/>
          <p:nvPr/>
        </p:nvSpPr>
        <p:spPr>
          <a:xfrm>
            <a:off x="3347864" y="4653136"/>
            <a:ext cx="2448272" cy="93610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nchorCtr="1"/>
          <a:lstStyle/>
          <a:p>
            <a:pPr algn="ctr"/>
            <a:r>
              <a:rPr lang="de-DE" sz="2000" dirty="0">
                <a:latin typeface="Arial" panose="020B0604020202020204" pitchFamily="34" charset="0"/>
                <a:cs typeface="Arial" panose="020B0604020202020204" pitchFamily="34" charset="0"/>
              </a:rPr>
              <a:t>gemeinsamer Bildungsplan Sekundarstufe </a:t>
            </a:r>
            <a:r>
              <a:rPr lang="de-DE" sz="2000" dirty="0" smtClean="0">
                <a:latin typeface="Arial" panose="020B0604020202020204" pitchFamily="34" charset="0"/>
                <a:cs typeface="Arial" panose="020B0604020202020204" pitchFamily="34" charset="0"/>
              </a:rPr>
              <a:t>I </a:t>
            </a:r>
            <a:endParaRPr lang="de-DE" sz="2000" dirty="0">
              <a:latin typeface="Arial" panose="020B0604020202020204" pitchFamily="34" charset="0"/>
              <a:cs typeface="Arial" panose="020B0604020202020204" pitchFamily="34" charset="0"/>
            </a:endParaRPr>
          </a:p>
        </p:txBody>
      </p:sp>
      <p:sp>
        <p:nvSpPr>
          <p:cNvPr id="15" name="Abgerundetes Rechteck 14"/>
          <p:cNvSpPr/>
          <p:nvPr/>
        </p:nvSpPr>
        <p:spPr>
          <a:xfrm>
            <a:off x="5868144" y="4653136"/>
            <a:ext cx="2448272" cy="93610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nchorCtr="1"/>
          <a:lstStyle/>
          <a:p>
            <a:pPr algn="ctr"/>
            <a:r>
              <a:rPr lang="de-DE" sz="2000" dirty="0">
                <a:latin typeface="Arial" panose="020B0604020202020204" pitchFamily="34" charset="0"/>
                <a:cs typeface="Arial" panose="020B0604020202020204" pitchFamily="34" charset="0"/>
              </a:rPr>
              <a:t>Bildungsplan</a:t>
            </a:r>
          </a:p>
          <a:p>
            <a:pPr algn="ctr"/>
            <a:r>
              <a:rPr lang="de-DE" sz="2000" dirty="0" smtClean="0">
                <a:latin typeface="Arial" panose="020B0604020202020204" pitchFamily="34" charset="0"/>
                <a:cs typeface="Arial" panose="020B0604020202020204" pitchFamily="34" charset="0"/>
              </a:rPr>
              <a:t>Gymnasium</a:t>
            </a:r>
            <a:endParaRPr lang="de-DE"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92926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a:spLocks noChangeArrowheads="1"/>
          </p:cNvSpPr>
          <p:nvPr/>
        </p:nvSpPr>
        <p:spPr bwMode="auto">
          <a:xfrm>
            <a:off x="223838" y="960909"/>
            <a:ext cx="8696325" cy="523875"/>
          </a:xfrm>
          <a:prstGeom prst="rect">
            <a:avLst/>
          </a:prstGeom>
          <a:noFill/>
          <a:ln w="9525">
            <a:noFill/>
            <a:miter lim="800000"/>
            <a:headEnd/>
            <a:tailEnd/>
          </a:ln>
        </p:spPr>
        <p:txBody>
          <a:bodyPr>
            <a:spAutoFit/>
          </a:bodyPr>
          <a:lstStyle/>
          <a:p>
            <a:pPr algn="ctr"/>
            <a:r>
              <a:rPr lang="de-DE" sz="2800" dirty="0" smtClean="0">
                <a:latin typeface="Calibri"/>
                <a:cs typeface="Calibri"/>
              </a:rPr>
              <a:t>Anlass und Herausforderungen</a:t>
            </a:r>
            <a:endParaRPr lang="de-DE" sz="2800" dirty="0">
              <a:latin typeface="Calibri"/>
              <a:cs typeface="Calibri"/>
            </a:endParaRPr>
          </a:p>
        </p:txBody>
      </p:sp>
      <p:sp>
        <p:nvSpPr>
          <p:cNvPr id="10" name="Textfeld 9"/>
          <p:cNvSpPr txBox="1"/>
          <p:nvPr/>
        </p:nvSpPr>
        <p:spPr>
          <a:xfrm>
            <a:off x="251520" y="6309320"/>
            <a:ext cx="504056" cy="261610"/>
          </a:xfrm>
          <a:prstGeom prst="rect">
            <a:avLst/>
          </a:prstGeom>
          <a:noFill/>
        </p:spPr>
        <p:txBody>
          <a:bodyPr wrap="square" rtlCol="0">
            <a:spAutoFit/>
          </a:bodyPr>
          <a:lstStyle/>
          <a:p>
            <a:r>
              <a:rPr lang="de-DE" sz="1100" dirty="0">
                <a:latin typeface="Arial" panose="020B0604020202020204" pitchFamily="34" charset="0"/>
                <a:cs typeface="Arial" panose="020B0604020202020204" pitchFamily="34" charset="0"/>
              </a:rPr>
              <a:t>4</a:t>
            </a:r>
          </a:p>
        </p:txBody>
      </p:sp>
      <p:sp>
        <p:nvSpPr>
          <p:cNvPr id="32" name="Freihandform 31"/>
          <p:cNvSpPr/>
          <p:nvPr/>
        </p:nvSpPr>
        <p:spPr>
          <a:xfrm rot="16200000">
            <a:off x="6840252" y="3032956"/>
            <a:ext cx="3168352" cy="1080120"/>
          </a:xfrm>
          <a:custGeom>
            <a:avLst/>
            <a:gdLst>
              <a:gd name="connsiteX0" fmla="*/ 199319 w 1195888"/>
              <a:gd name="connsiteY0" fmla="*/ 0 h 4424171"/>
              <a:gd name="connsiteX1" fmla="*/ 996569 w 1195888"/>
              <a:gd name="connsiteY1" fmla="*/ 0 h 4424171"/>
              <a:gd name="connsiteX2" fmla="*/ 1195888 w 1195888"/>
              <a:gd name="connsiteY2" fmla="*/ 199319 h 4424171"/>
              <a:gd name="connsiteX3" fmla="*/ 1195888 w 1195888"/>
              <a:gd name="connsiteY3" fmla="*/ 4424171 h 4424171"/>
              <a:gd name="connsiteX4" fmla="*/ 1195888 w 1195888"/>
              <a:gd name="connsiteY4" fmla="*/ 4424171 h 4424171"/>
              <a:gd name="connsiteX5" fmla="*/ 0 w 1195888"/>
              <a:gd name="connsiteY5" fmla="*/ 4424171 h 4424171"/>
              <a:gd name="connsiteX6" fmla="*/ 0 w 1195888"/>
              <a:gd name="connsiteY6" fmla="*/ 4424171 h 4424171"/>
              <a:gd name="connsiteX7" fmla="*/ 0 w 1195888"/>
              <a:gd name="connsiteY7" fmla="*/ 199319 h 4424171"/>
              <a:gd name="connsiteX8" fmla="*/ 199319 w 1195888"/>
              <a:gd name="connsiteY8" fmla="*/ 0 h 4424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5888" h="4424171">
                <a:moveTo>
                  <a:pt x="1195888" y="737379"/>
                </a:moveTo>
                <a:lnTo>
                  <a:pt x="1195888" y="3686792"/>
                </a:lnTo>
                <a:cubicBezTo>
                  <a:pt x="1195888" y="4094035"/>
                  <a:pt x="1171766" y="4424169"/>
                  <a:pt x="1142010" y="4424169"/>
                </a:cubicBezTo>
                <a:lnTo>
                  <a:pt x="0" y="4424169"/>
                </a:lnTo>
                <a:lnTo>
                  <a:pt x="0" y="4424169"/>
                </a:lnTo>
                <a:lnTo>
                  <a:pt x="0" y="2"/>
                </a:lnTo>
                <a:lnTo>
                  <a:pt x="0" y="2"/>
                </a:lnTo>
                <a:lnTo>
                  <a:pt x="1142010" y="2"/>
                </a:lnTo>
                <a:cubicBezTo>
                  <a:pt x="1171766" y="2"/>
                  <a:pt x="1195888" y="330136"/>
                  <a:pt x="1195888" y="737379"/>
                </a:cubicBezTo>
                <a:close/>
              </a:path>
            </a:pathLst>
          </a:custGeom>
          <a:noFill/>
          <a:ln>
            <a:noFill/>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de-DE" sz="1900" dirty="0">
                <a:latin typeface="Arial" panose="020B0604020202020204" pitchFamily="34" charset="0"/>
                <a:cs typeface="Arial" panose="020B0604020202020204" pitchFamily="34" charset="0"/>
              </a:rPr>
              <a:t>Vertikale </a:t>
            </a:r>
            <a:r>
              <a:rPr lang="de-DE" sz="1900" dirty="0" smtClean="0">
                <a:latin typeface="Arial" panose="020B0604020202020204" pitchFamily="34" charset="0"/>
                <a:cs typeface="Arial" panose="020B0604020202020204" pitchFamily="34" charset="0"/>
              </a:rPr>
              <a:t>Abstimmung</a:t>
            </a:r>
            <a:endParaRPr lang="de-DE" sz="1900" dirty="0">
              <a:latin typeface="Arial" panose="020B0604020202020204" pitchFamily="34" charset="0"/>
              <a:cs typeface="Arial" panose="020B0604020202020204" pitchFamily="34" charset="0"/>
            </a:endParaRPr>
          </a:p>
          <a:p>
            <a:pPr algn="ctr"/>
            <a:endParaRPr lang="de-DE" sz="1900" dirty="0">
              <a:latin typeface="Arial" panose="020B0604020202020204" pitchFamily="34" charset="0"/>
              <a:cs typeface="Arial" panose="020B0604020202020204" pitchFamily="34" charset="0"/>
            </a:endParaRPr>
          </a:p>
        </p:txBody>
      </p:sp>
      <p:sp>
        <p:nvSpPr>
          <p:cNvPr id="17" name="Abgerundetes Rechteck 16"/>
          <p:cNvSpPr/>
          <p:nvPr/>
        </p:nvSpPr>
        <p:spPr>
          <a:xfrm>
            <a:off x="1187624" y="5157192"/>
            <a:ext cx="6264696" cy="792088"/>
          </a:xfrm>
          <a:prstGeom prst="roundRect">
            <a:avLst/>
          </a:prstGeom>
          <a:noFill/>
          <a:ln>
            <a:noFill/>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rtlCol="0" anchor="ctr"/>
          <a:lstStyle/>
          <a:p>
            <a:pPr algn="ctr"/>
            <a:endParaRPr lang="de-DE" sz="1600" b="1" dirty="0">
              <a:latin typeface="Arial" panose="020B0604020202020204" pitchFamily="34" charset="0"/>
              <a:cs typeface="Arial" panose="020B0604020202020204" pitchFamily="34" charset="0"/>
            </a:endParaRPr>
          </a:p>
        </p:txBody>
      </p:sp>
      <p:grpSp>
        <p:nvGrpSpPr>
          <p:cNvPr id="2" name="Gruppieren 1"/>
          <p:cNvGrpSpPr/>
          <p:nvPr/>
        </p:nvGrpSpPr>
        <p:grpSpPr>
          <a:xfrm>
            <a:off x="1187624" y="2204864"/>
            <a:ext cx="6480720" cy="2880320"/>
            <a:chOff x="539552" y="2204864"/>
            <a:chExt cx="6480720" cy="2880320"/>
          </a:xfrm>
        </p:grpSpPr>
        <p:sp>
          <p:nvSpPr>
            <p:cNvPr id="19" name="Freihandform 18"/>
            <p:cNvSpPr/>
            <p:nvPr/>
          </p:nvSpPr>
          <p:spPr>
            <a:xfrm>
              <a:off x="539552" y="2204864"/>
              <a:ext cx="6480720" cy="1368152"/>
            </a:xfrm>
            <a:custGeom>
              <a:avLst/>
              <a:gdLst>
                <a:gd name="connsiteX0" fmla="*/ 0 w 1701304"/>
                <a:gd name="connsiteY0" fmla="*/ 80570 h 805701"/>
                <a:gd name="connsiteX1" fmla="*/ 80570 w 1701304"/>
                <a:gd name="connsiteY1" fmla="*/ 0 h 805701"/>
                <a:gd name="connsiteX2" fmla="*/ 1620734 w 1701304"/>
                <a:gd name="connsiteY2" fmla="*/ 0 h 805701"/>
                <a:gd name="connsiteX3" fmla="*/ 1701304 w 1701304"/>
                <a:gd name="connsiteY3" fmla="*/ 80570 h 805701"/>
                <a:gd name="connsiteX4" fmla="*/ 1701304 w 1701304"/>
                <a:gd name="connsiteY4" fmla="*/ 725131 h 805701"/>
                <a:gd name="connsiteX5" fmla="*/ 1620734 w 1701304"/>
                <a:gd name="connsiteY5" fmla="*/ 805701 h 805701"/>
                <a:gd name="connsiteX6" fmla="*/ 80570 w 1701304"/>
                <a:gd name="connsiteY6" fmla="*/ 805701 h 805701"/>
                <a:gd name="connsiteX7" fmla="*/ 0 w 1701304"/>
                <a:gd name="connsiteY7" fmla="*/ 725131 h 805701"/>
                <a:gd name="connsiteX8" fmla="*/ 0 w 1701304"/>
                <a:gd name="connsiteY8" fmla="*/ 80570 h 805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01304" h="805701">
                  <a:moveTo>
                    <a:pt x="0" y="80570"/>
                  </a:moveTo>
                  <a:cubicBezTo>
                    <a:pt x="0" y="36072"/>
                    <a:pt x="36072" y="0"/>
                    <a:pt x="80570" y="0"/>
                  </a:cubicBezTo>
                  <a:lnTo>
                    <a:pt x="1620734" y="0"/>
                  </a:lnTo>
                  <a:cubicBezTo>
                    <a:pt x="1665232" y="0"/>
                    <a:pt x="1701304" y="36072"/>
                    <a:pt x="1701304" y="80570"/>
                  </a:cubicBezTo>
                  <a:lnTo>
                    <a:pt x="1701304" y="725131"/>
                  </a:lnTo>
                  <a:cubicBezTo>
                    <a:pt x="1701304" y="769629"/>
                    <a:pt x="1665232" y="805701"/>
                    <a:pt x="1620734" y="805701"/>
                  </a:cubicBezTo>
                  <a:lnTo>
                    <a:pt x="80570" y="805701"/>
                  </a:lnTo>
                  <a:cubicBezTo>
                    <a:pt x="36072" y="805701"/>
                    <a:pt x="0" y="769629"/>
                    <a:pt x="0" y="725131"/>
                  </a:cubicBezTo>
                  <a:lnTo>
                    <a:pt x="0" y="80570"/>
                  </a:lnTo>
                  <a:close/>
                </a:path>
              </a:pathLst>
            </a:custGeom>
            <a:solidFill>
              <a:schemeClr val="bg1">
                <a:lumMod val="95000"/>
              </a:schemeClr>
            </a:solidFill>
            <a:ln>
              <a:solidFill>
                <a:schemeClr val="bg1">
                  <a:lumMod val="50000"/>
                </a:schemeClr>
              </a:solidFill>
              <a:prstDash val="dash"/>
            </a:ln>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txBody>
            <a:bodyPr spcFirstLastPara="0" vert="horz" wrap="square" lIns="99798" tIns="99798" rIns="99798" bIns="99798" numCol="1" spcCol="1270" anchor="t" anchorCtr="0">
              <a:noAutofit/>
            </a:bodyPr>
            <a:lstStyle/>
            <a:p>
              <a:pPr lvl="0" algn="ctr" defTabSz="889000">
                <a:lnSpc>
                  <a:spcPct val="90000"/>
                </a:lnSpc>
                <a:spcBef>
                  <a:spcPct val="0"/>
                </a:spcBef>
                <a:spcAft>
                  <a:spcPct val="35000"/>
                </a:spcAft>
              </a:pPr>
              <a:r>
                <a:rPr lang="de-DE" kern="1200" dirty="0" smtClean="0">
                  <a:solidFill>
                    <a:schemeClr val="bg1">
                      <a:lumMod val="50000"/>
                    </a:schemeClr>
                  </a:solidFill>
                </a:rPr>
                <a:t>Berufliche Bildung</a:t>
              </a:r>
            </a:p>
            <a:p>
              <a:pPr lvl="0" algn="ctr" defTabSz="889000">
                <a:lnSpc>
                  <a:spcPct val="90000"/>
                </a:lnSpc>
                <a:spcBef>
                  <a:spcPct val="0"/>
                </a:spcBef>
                <a:spcAft>
                  <a:spcPct val="35000"/>
                </a:spcAft>
              </a:pPr>
              <a:endParaRPr lang="de-DE" dirty="0">
                <a:solidFill>
                  <a:schemeClr val="bg1">
                    <a:lumMod val="50000"/>
                  </a:schemeClr>
                </a:solidFill>
              </a:endParaRPr>
            </a:p>
            <a:p>
              <a:pPr lvl="0" algn="ctr" defTabSz="889000">
                <a:lnSpc>
                  <a:spcPct val="90000"/>
                </a:lnSpc>
                <a:spcBef>
                  <a:spcPct val="0"/>
                </a:spcBef>
                <a:spcAft>
                  <a:spcPct val="35000"/>
                </a:spcAft>
              </a:pPr>
              <a:endParaRPr lang="de-DE" kern="1200" dirty="0">
                <a:solidFill>
                  <a:schemeClr val="bg1">
                    <a:lumMod val="50000"/>
                  </a:schemeClr>
                </a:solidFill>
              </a:endParaRPr>
            </a:p>
          </p:txBody>
        </p:sp>
        <p:sp>
          <p:nvSpPr>
            <p:cNvPr id="14" name="Freihandform 13"/>
            <p:cNvSpPr/>
            <p:nvPr/>
          </p:nvSpPr>
          <p:spPr>
            <a:xfrm>
              <a:off x="539552" y="2780928"/>
              <a:ext cx="3090943" cy="1512168"/>
            </a:xfrm>
            <a:custGeom>
              <a:avLst/>
              <a:gdLst>
                <a:gd name="connsiteX0" fmla="*/ 0 w 1701304"/>
                <a:gd name="connsiteY0" fmla="*/ 80570 h 805701"/>
                <a:gd name="connsiteX1" fmla="*/ 80570 w 1701304"/>
                <a:gd name="connsiteY1" fmla="*/ 0 h 805701"/>
                <a:gd name="connsiteX2" fmla="*/ 1620734 w 1701304"/>
                <a:gd name="connsiteY2" fmla="*/ 0 h 805701"/>
                <a:gd name="connsiteX3" fmla="*/ 1701304 w 1701304"/>
                <a:gd name="connsiteY3" fmla="*/ 80570 h 805701"/>
                <a:gd name="connsiteX4" fmla="*/ 1701304 w 1701304"/>
                <a:gd name="connsiteY4" fmla="*/ 725131 h 805701"/>
                <a:gd name="connsiteX5" fmla="*/ 1620734 w 1701304"/>
                <a:gd name="connsiteY5" fmla="*/ 805701 h 805701"/>
                <a:gd name="connsiteX6" fmla="*/ 80570 w 1701304"/>
                <a:gd name="connsiteY6" fmla="*/ 805701 h 805701"/>
                <a:gd name="connsiteX7" fmla="*/ 0 w 1701304"/>
                <a:gd name="connsiteY7" fmla="*/ 725131 h 805701"/>
                <a:gd name="connsiteX8" fmla="*/ 0 w 1701304"/>
                <a:gd name="connsiteY8" fmla="*/ 80570 h 805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01304" h="805701">
                  <a:moveTo>
                    <a:pt x="0" y="80570"/>
                  </a:moveTo>
                  <a:cubicBezTo>
                    <a:pt x="0" y="36072"/>
                    <a:pt x="36072" y="0"/>
                    <a:pt x="80570" y="0"/>
                  </a:cubicBezTo>
                  <a:lnTo>
                    <a:pt x="1620734" y="0"/>
                  </a:lnTo>
                  <a:cubicBezTo>
                    <a:pt x="1665232" y="0"/>
                    <a:pt x="1701304" y="36072"/>
                    <a:pt x="1701304" y="80570"/>
                  </a:cubicBezTo>
                  <a:lnTo>
                    <a:pt x="1701304" y="725131"/>
                  </a:lnTo>
                  <a:cubicBezTo>
                    <a:pt x="1701304" y="769629"/>
                    <a:pt x="1665232" y="805701"/>
                    <a:pt x="1620734" y="805701"/>
                  </a:cubicBezTo>
                  <a:lnTo>
                    <a:pt x="80570" y="805701"/>
                  </a:lnTo>
                  <a:cubicBezTo>
                    <a:pt x="36072" y="805701"/>
                    <a:pt x="0" y="769629"/>
                    <a:pt x="0" y="725131"/>
                  </a:cubicBezTo>
                  <a:lnTo>
                    <a:pt x="0" y="80570"/>
                  </a:lnTo>
                  <a:close/>
                </a:path>
              </a:pathLst>
            </a:custGeom>
            <a:solidFill>
              <a:srgbClr val="F7994B"/>
            </a:solidFill>
            <a:ln>
              <a:noFill/>
            </a:ln>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txBody>
            <a:bodyPr spcFirstLastPara="0" vert="horz" wrap="square" lIns="99798" tIns="99798" rIns="99798" bIns="99798" numCol="1" spcCol="1270" anchor="ctr" anchorCtr="0">
              <a:noAutofit/>
            </a:bodyPr>
            <a:lstStyle/>
            <a:p>
              <a:pPr lvl="0" algn="ctr" defTabSz="889000">
                <a:lnSpc>
                  <a:spcPct val="90000"/>
                </a:lnSpc>
                <a:spcBef>
                  <a:spcPct val="0"/>
                </a:spcBef>
                <a:spcAft>
                  <a:spcPct val="35000"/>
                </a:spcAft>
              </a:pPr>
              <a:r>
                <a:rPr lang="de-DE" sz="2200" kern="1200" dirty="0" smtClean="0">
                  <a:latin typeface="Arial" panose="020B0604020202020204" pitchFamily="34" charset="0"/>
                  <a:cs typeface="Arial" panose="020B0604020202020204" pitchFamily="34" charset="0"/>
                </a:rPr>
                <a:t>Gemeinsamer Bildungsplan Sek I</a:t>
              </a:r>
              <a:endParaRPr lang="de-DE" sz="2200" kern="1200" dirty="0">
                <a:latin typeface="Arial" panose="020B0604020202020204" pitchFamily="34" charset="0"/>
                <a:cs typeface="Arial" panose="020B0604020202020204" pitchFamily="34" charset="0"/>
              </a:endParaRPr>
            </a:p>
          </p:txBody>
        </p:sp>
        <p:sp>
          <p:nvSpPr>
            <p:cNvPr id="9" name="Freihandform 8"/>
            <p:cNvSpPr/>
            <p:nvPr/>
          </p:nvSpPr>
          <p:spPr>
            <a:xfrm>
              <a:off x="3635896" y="2780928"/>
              <a:ext cx="3096344" cy="1512168"/>
            </a:xfrm>
            <a:custGeom>
              <a:avLst/>
              <a:gdLst>
                <a:gd name="connsiteX0" fmla="*/ 0 w 1701304"/>
                <a:gd name="connsiteY0" fmla="*/ 80570 h 805701"/>
                <a:gd name="connsiteX1" fmla="*/ 80570 w 1701304"/>
                <a:gd name="connsiteY1" fmla="*/ 0 h 805701"/>
                <a:gd name="connsiteX2" fmla="*/ 1620734 w 1701304"/>
                <a:gd name="connsiteY2" fmla="*/ 0 h 805701"/>
                <a:gd name="connsiteX3" fmla="*/ 1701304 w 1701304"/>
                <a:gd name="connsiteY3" fmla="*/ 80570 h 805701"/>
                <a:gd name="connsiteX4" fmla="*/ 1701304 w 1701304"/>
                <a:gd name="connsiteY4" fmla="*/ 725131 h 805701"/>
                <a:gd name="connsiteX5" fmla="*/ 1620734 w 1701304"/>
                <a:gd name="connsiteY5" fmla="*/ 805701 h 805701"/>
                <a:gd name="connsiteX6" fmla="*/ 80570 w 1701304"/>
                <a:gd name="connsiteY6" fmla="*/ 805701 h 805701"/>
                <a:gd name="connsiteX7" fmla="*/ 0 w 1701304"/>
                <a:gd name="connsiteY7" fmla="*/ 725131 h 805701"/>
                <a:gd name="connsiteX8" fmla="*/ 0 w 1701304"/>
                <a:gd name="connsiteY8" fmla="*/ 80570 h 805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01304" h="805701">
                  <a:moveTo>
                    <a:pt x="0" y="80570"/>
                  </a:moveTo>
                  <a:cubicBezTo>
                    <a:pt x="0" y="36072"/>
                    <a:pt x="36072" y="0"/>
                    <a:pt x="80570" y="0"/>
                  </a:cubicBezTo>
                  <a:lnTo>
                    <a:pt x="1620734" y="0"/>
                  </a:lnTo>
                  <a:cubicBezTo>
                    <a:pt x="1665232" y="0"/>
                    <a:pt x="1701304" y="36072"/>
                    <a:pt x="1701304" y="80570"/>
                  </a:cubicBezTo>
                  <a:lnTo>
                    <a:pt x="1701304" y="725131"/>
                  </a:lnTo>
                  <a:cubicBezTo>
                    <a:pt x="1701304" y="769629"/>
                    <a:pt x="1665232" y="805701"/>
                    <a:pt x="1620734" y="805701"/>
                  </a:cubicBezTo>
                  <a:lnTo>
                    <a:pt x="80570" y="805701"/>
                  </a:lnTo>
                  <a:cubicBezTo>
                    <a:pt x="36072" y="805701"/>
                    <a:pt x="0" y="769629"/>
                    <a:pt x="0" y="725131"/>
                  </a:cubicBezTo>
                  <a:lnTo>
                    <a:pt x="0" y="80570"/>
                  </a:lnTo>
                  <a:close/>
                </a:path>
              </a:pathLst>
            </a:custGeom>
            <a:solidFill>
              <a:srgbClr val="81CF6F"/>
            </a:solidFill>
            <a:ln>
              <a:noFill/>
            </a:ln>
          </p:spPr>
          <p:style>
            <a:lnRef idx="3">
              <a:schemeClr val="lt1"/>
            </a:lnRef>
            <a:fillRef idx="1">
              <a:schemeClr val="accent3"/>
            </a:fillRef>
            <a:effectRef idx="1">
              <a:schemeClr val="accent3"/>
            </a:effectRef>
            <a:fontRef idx="minor">
              <a:schemeClr val="lt1"/>
            </a:fontRef>
          </p:style>
          <p:txBody>
            <a:bodyPr spcFirstLastPara="0" vert="horz" wrap="square" lIns="99798" tIns="99798" rIns="99798" bIns="99798" numCol="1" spcCol="1270" anchor="ctr" anchorCtr="0">
              <a:noAutofit/>
            </a:bodyPr>
            <a:lstStyle/>
            <a:p>
              <a:pPr algn="ctr" defTabSz="889000">
                <a:lnSpc>
                  <a:spcPct val="90000"/>
                </a:lnSpc>
                <a:spcAft>
                  <a:spcPct val="35000"/>
                </a:spcAft>
              </a:pPr>
              <a:r>
                <a:rPr lang="de-DE" sz="2200" dirty="0" smtClean="0">
                  <a:latin typeface="Arial" panose="020B0604020202020204" pitchFamily="34" charset="0"/>
                  <a:cs typeface="Arial" panose="020B0604020202020204" pitchFamily="34" charset="0"/>
                </a:rPr>
                <a:t>Bildungsplan  </a:t>
              </a:r>
              <a:r>
                <a:rPr lang="de-DE" sz="2200" dirty="0">
                  <a:latin typeface="Arial" panose="020B0604020202020204" pitchFamily="34" charset="0"/>
                  <a:cs typeface="Arial" panose="020B0604020202020204" pitchFamily="34" charset="0"/>
                </a:rPr>
                <a:t>Gymnasium</a:t>
              </a:r>
            </a:p>
          </p:txBody>
        </p:sp>
        <p:sp>
          <p:nvSpPr>
            <p:cNvPr id="7" name="Freihandform 6"/>
            <p:cNvSpPr/>
            <p:nvPr/>
          </p:nvSpPr>
          <p:spPr>
            <a:xfrm>
              <a:off x="539552" y="4293096"/>
              <a:ext cx="6192688" cy="792088"/>
            </a:xfrm>
            <a:custGeom>
              <a:avLst/>
              <a:gdLst>
                <a:gd name="connsiteX0" fmla="*/ 0 w 1701304"/>
                <a:gd name="connsiteY0" fmla="*/ 80570 h 805701"/>
                <a:gd name="connsiteX1" fmla="*/ 80570 w 1701304"/>
                <a:gd name="connsiteY1" fmla="*/ 0 h 805701"/>
                <a:gd name="connsiteX2" fmla="*/ 1620734 w 1701304"/>
                <a:gd name="connsiteY2" fmla="*/ 0 h 805701"/>
                <a:gd name="connsiteX3" fmla="*/ 1701304 w 1701304"/>
                <a:gd name="connsiteY3" fmla="*/ 80570 h 805701"/>
                <a:gd name="connsiteX4" fmla="*/ 1701304 w 1701304"/>
                <a:gd name="connsiteY4" fmla="*/ 725131 h 805701"/>
                <a:gd name="connsiteX5" fmla="*/ 1620734 w 1701304"/>
                <a:gd name="connsiteY5" fmla="*/ 805701 h 805701"/>
                <a:gd name="connsiteX6" fmla="*/ 80570 w 1701304"/>
                <a:gd name="connsiteY6" fmla="*/ 805701 h 805701"/>
                <a:gd name="connsiteX7" fmla="*/ 0 w 1701304"/>
                <a:gd name="connsiteY7" fmla="*/ 725131 h 805701"/>
                <a:gd name="connsiteX8" fmla="*/ 0 w 1701304"/>
                <a:gd name="connsiteY8" fmla="*/ 80570 h 805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01304" h="805701">
                  <a:moveTo>
                    <a:pt x="0" y="80570"/>
                  </a:moveTo>
                  <a:cubicBezTo>
                    <a:pt x="0" y="36072"/>
                    <a:pt x="36072" y="0"/>
                    <a:pt x="80570" y="0"/>
                  </a:cubicBezTo>
                  <a:lnTo>
                    <a:pt x="1620734" y="0"/>
                  </a:lnTo>
                  <a:cubicBezTo>
                    <a:pt x="1665232" y="0"/>
                    <a:pt x="1701304" y="36072"/>
                    <a:pt x="1701304" y="80570"/>
                  </a:cubicBezTo>
                  <a:lnTo>
                    <a:pt x="1701304" y="725131"/>
                  </a:lnTo>
                  <a:cubicBezTo>
                    <a:pt x="1701304" y="769629"/>
                    <a:pt x="1665232" y="805701"/>
                    <a:pt x="1620734" y="805701"/>
                  </a:cubicBezTo>
                  <a:lnTo>
                    <a:pt x="80570" y="805701"/>
                  </a:lnTo>
                  <a:cubicBezTo>
                    <a:pt x="36072" y="805701"/>
                    <a:pt x="0" y="769629"/>
                    <a:pt x="0" y="725131"/>
                  </a:cubicBezTo>
                  <a:lnTo>
                    <a:pt x="0" y="80570"/>
                  </a:lnTo>
                  <a:close/>
                </a:path>
              </a:pathLst>
            </a:custGeom>
            <a:ln>
              <a:noFill/>
            </a:ln>
          </p:spPr>
          <p:style>
            <a:lnRef idx="3">
              <a:schemeClr val="lt1"/>
            </a:lnRef>
            <a:fillRef idx="1">
              <a:schemeClr val="accent2"/>
            </a:fillRef>
            <a:effectRef idx="1">
              <a:schemeClr val="accent2"/>
            </a:effectRef>
            <a:fontRef idx="minor">
              <a:schemeClr val="lt1"/>
            </a:fontRef>
          </p:style>
          <p:txBody>
            <a:bodyPr spcFirstLastPara="0" vert="horz" wrap="square" lIns="99798" tIns="99798" rIns="99798" bIns="99798" numCol="1" spcCol="1270" anchor="ctr" anchorCtr="0">
              <a:noAutofit/>
            </a:bodyPr>
            <a:lstStyle/>
            <a:p>
              <a:pPr lvl="0" algn="ctr" defTabSz="889000">
                <a:lnSpc>
                  <a:spcPct val="90000"/>
                </a:lnSpc>
                <a:spcBef>
                  <a:spcPct val="0"/>
                </a:spcBef>
                <a:spcAft>
                  <a:spcPct val="35000"/>
                </a:spcAft>
              </a:pPr>
              <a:r>
                <a:rPr lang="de-DE" sz="2200" kern="1200" dirty="0" smtClean="0">
                  <a:latin typeface="Arial" panose="020B0604020202020204" pitchFamily="34" charset="0"/>
                  <a:cs typeface="Arial" panose="020B0604020202020204" pitchFamily="34" charset="0"/>
                </a:rPr>
                <a:t>Bildungsplan Grundschule</a:t>
              </a:r>
              <a:endParaRPr lang="de-DE" sz="2200" kern="1200" dirty="0">
                <a:latin typeface="Arial" panose="020B0604020202020204" pitchFamily="34" charset="0"/>
                <a:cs typeface="Arial" panose="020B0604020202020204" pitchFamily="34" charset="0"/>
              </a:endParaRPr>
            </a:p>
          </p:txBody>
        </p:sp>
        <p:sp>
          <p:nvSpPr>
            <p:cNvPr id="18" name="Pfeil nach oben 17"/>
            <p:cNvSpPr/>
            <p:nvPr/>
          </p:nvSpPr>
          <p:spPr>
            <a:xfrm>
              <a:off x="611560" y="3789040"/>
              <a:ext cx="774086" cy="936103"/>
            </a:xfrm>
            <a:prstGeom prst="upArrow">
              <a:avLst/>
            </a:prstGeom>
            <a:ln>
              <a:noFill/>
            </a:ln>
            <a:effectLst/>
          </p:spPr>
          <p:style>
            <a:lnRef idx="3">
              <a:schemeClr val="lt1"/>
            </a:lnRef>
            <a:fillRef idx="1">
              <a:schemeClr val="accent2"/>
            </a:fillRef>
            <a:effectRef idx="1">
              <a:schemeClr val="accent2"/>
            </a:effectRef>
            <a:fontRef idx="minor">
              <a:schemeClr val="lt1"/>
            </a:fontRef>
          </p:style>
          <p:txBody>
            <a:bodyPr rtlCol="0" anchor="ctr"/>
            <a:lstStyle/>
            <a:p>
              <a:pPr algn="ctr"/>
              <a:endParaRPr lang="de-DE" sz="2800"/>
            </a:p>
          </p:txBody>
        </p:sp>
        <p:sp>
          <p:nvSpPr>
            <p:cNvPr id="21" name="Pfeil nach oben 20"/>
            <p:cNvSpPr/>
            <p:nvPr/>
          </p:nvSpPr>
          <p:spPr>
            <a:xfrm rot="10800000">
              <a:off x="1187624" y="4077072"/>
              <a:ext cx="774086" cy="720080"/>
            </a:xfrm>
            <a:prstGeom prst="upArrow">
              <a:avLst/>
            </a:prstGeom>
            <a:solidFill>
              <a:srgbClr val="F799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800"/>
            </a:p>
          </p:txBody>
        </p:sp>
        <p:sp>
          <p:nvSpPr>
            <p:cNvPr id="27" name="Pfeil nach oben 26"/>
            <p:cNvSpPr/>
            <p:nvPr/>
          </p:nvSpPr>
          <p:spPr>
            <a:xfrm>
              <a:off x="5958154" y="3789041"/>
              <a:ext cx="774086" cy="936103"/>
            </a:xfrm>
            <a:prstGeom prst="upArrow">
              <a:avLst/>
            </a:prstGeom>
            <a:ln>
              <a:noFill/>
            </a:ln>
            <a:effectLst/>
          </p:spPr>
          <p:style>
            <a:lnRef idx="3">
              <a:schemeClr val="lt1"/>
            </a:lnRef>
            <a:fillRef idx="1">
              <a:schemeClr val="accent2"/>
            </a:fillRef>
            <a:effectRef idx="1">
              <a:schemeClr val="accent2"/>
            </a:effectRef>
            <a:fontRef idx="minor">
              <a:schemeClr val="lt1"/>
            </a:fontRef>
          </p:style>
          <p:txBody>
            <a:bodyPr rtlCol="0" anchor="ctr"/>
            <a:lstStyle/>
            <a:p>
              <a:pPr algn="ctr"/>
              <a:endParaRPr lang="de-DE" sz="2800"/>
            </a:p>
          </p:txBody>
        </p:sp>
        <p:sp>
          <p:nvSpPr>
            <p:cNvPr id="28" name="Pfeil nach oben 27"/>
            <p:cNvSpPr/>
            <p:nvPr/>
          </p:nvSpPr>
          <p:spPr>
            <a:xfrm rot="10800000">
              <a:off x="5382090" y="4077069"/>
              <a:ext cx="774086" cy="720082"/>
            </a:xfrm>
            <a:prstGeom prst="upArrow">
              <a:avLst/>
            </a:prstGeom>
            <a:solidFill>
              <a:srgbClr val="81CF6F"/>
            </a:solidFill>
            <a:ln>
              <a:noFill/>
            </a:ln>
            <a:effectLst/>
          </p:spPr>
          <p:style>
            <a:lnRef idx="3">
              <a:schemeClr val="lt1"/>
            </a:lnRef>
            <a:fillRef idx="1">
              <a:schemeClr val="accent3"/>
            </a:fillRef>
            <a:effectRef idx="1">
              <a:schemeClr val="accent3"/>
            </a:effectRef>
            <a:fontRef idx="minor">
              <a:schemeClr val="lt1"/>
            </a:fontRef>
          </p:style>
          <p:txBody>
            <a:bodyPr spcFirstLastPara="0" vert="horz" wrap="square" lIns="99798" tIns="99798" rIns="99798" bIns="99798" numCol="1" spcCol="1270" anchor="ctr" anchorCtr="0">
              <a:noAutofit/>
            </a:bodyPr>
            <a:lstStyle/>
            <a:p>
              <a:pPr algn="ctr" defTabSz="889000">
                <a:lnSpc>
                  <a:spcPct val="90000"/>
                </a:lnSpc>
                <a:spcAft>
                  <a:spcPct val="35000"/>
                </a:spcAft>
              </a:pPr>
              <a:endParaRPr lang="de-DE"/>
            </a:p>
          </p:txBody>
        </p:sp>
        <p:sp>
          <p:nvSpPr>
            <p:cNvPr id="30" name="Pfeil nach oben 29"/>
            <p:cNvSpPr/>
            <p:nvPr/>
          </p:nvSpPr>
          <p:spPr>
            <a:xfrm rot="5400000">
              <a:off x="3455876" y="3465003"/>
              <a:ext cx="720080" cy="792088"/>
            </a:xfrm>
            <a:prstGeom prst="upArrow">
              <a:avLst/>
            </a:prstGeom>
            <a:solidFill>
              <a:srgbClr val="F799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800"/>
            </a:p>
          </p:txBody>
        </p:sp>
        <p:sp>
          <p:nvSpPr>
            <p:cNvPr id="31" name="Pfeil nach oben 30"/>
            <p:cNvSpPr/>
            <p:nvPr/>
          </p:nvSpPr>
          <p:spPr>
            <a:xfrm rot="16200000">
              <a:off x="3131840" y="2924944"/>
              <a:ext cx="720080" cy="720079"/>
            </a:xfrm>
            <a:prstGeom prst="upArrow">
              <a:avLst/>
            </a:prstGeom>
            <a:solidFill>
              <a:srgbClr val="81CF6F"/>
            </a:solidFill>
            <a:ln>
              <a:noFill/>
            </a:ln>
            <a:effectLst/>
          </p:spPr>
          <p:style>
            <a:lnRef idx="3">
              <a:schemeClr val="lt1"/>
            </a:lnRef>
            <a:fillRef idx="1">
              <a:schemeClr val="accent3"/>
            </a:fillRef>
            <a:effectRef idx="1">
              <a:schemeClr val="accent3"/>
            </a:effectRef>
            <a:fontRef idx="minor">
              <a:schemeClr val="lt1"/>
            </a:fontRef>
          </p:style>
          <p:txBody>
            <a:bodyPr spcFirstLastPara="0" vert="horz" wrap="square" lIns="99798" tIns="99798" rIns="99798" bIns="99798" numCol="1" spcCol="1270" anchor="ctr" anchorCtr="0">
              <a:noAutofit/>
            </a:bodyPr>
            <a:lstStyle/>
            <a:p>
              <a:pPr algn="ctr" defTabSz="889000">
                <a:lnSpc>
                  <a:spcPct val="90000"/>
                </a:lnSpc>
                <a:spcAft>
                  <a:spcPct val="35000"/>
                </a:spcAft>
              </a:pPr>
              <a:endParaRPr lang="de-DE"/>
            </a:p>
          </p:txBody>
        </p:sp>
        <p:sp>
          <p:nvSpPr>
            <p:cNvPr id="20" name="Pfeil nach oben 19"/>
            <p:cNvSpPr/>
            <p:nvPr/>
          </p:nvSpPr>
          <p:spPr>
            <a:xfrm rot="10800000">
              <a:off x="1259632" y="2492895"/>
              <a:ext cx="774086" cy="720080"/>
            </a:xfrm>
            <a:prstGeom prst="upArrow">
              <a:avLst/>
            </a:prstGeom>
            <a:solidFill>
              <a:schemeClr val="bg1">
                <a:lumMod val="95000"/>
              </a:schemeClr>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800">
                <a:solidFill>
                  <a:schemeClr val="bg1">
                    <a:lumMod val="50000"/>
                  </a:schemeClr>
                </a:solidFill>
              </a:endParaRPr>
            </a:p>
          </p:txBody>
        </p:sp>
        <p:sp>
          <p:nvSpPr>
            <p:cNvPr id="22" name="Pfeil nach oben 21"/>
            <p:cNvSpPr/>
            <p:nvPr/>
          </p:nvSpPr>
          <p:spPr>
            <a:xfrm>
              <a:off x="629562" y="2348880"/>
              <a:ext cx="774086" cy="648072"/>
            </a:xfrm>
            <a:prstGeom prst="upArrow">
              <a:avLst/>
            </a:prstGeom>
            <a:solidFill>
              <a:srgbClr val="F799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800"/>
            </a:p>
          </p:txBody>
        </p:sp>
        <p:sp>
          <p:nvSpPr>
            <p:cNvPr id="23" name="Pfeil nach oben 22"/>
            <p:cNvSpPr/>
            <p:nvPr/>
          </p:nvSpPr>
          <p:spPr>
            <a:xfrm rot="10800000">
              <a:off x="5310082" y="2492895"/>
              <a:ext cx="774086" cy="720080"/>
            </a:xfrm>
            <a:prstGeom prst="upArrow">
              <a:avLst/>
            </a:prstGeom>
            <a:solidFill>
              <a:schemeClr val="bg1">
                <a:lumMod val="95000"/>
              </a:schemeClr>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800">
                <a:solidFill>
                  <a:schemeClr val="bg1">
                    <a:lumMod val="50000"/>
                  </a:schemeClr>
                </a:solidFill>
              </a:endParaRPr>
            </a:p>
          </p:txBody>
        </p:sp>
        <p:sp>
          <p:nvSpPr>
            <p:cNvPr id="24" name="Pfeil nach oben 23"/>
            <p:cNvSpPr/>
            <p:nvPr/>
          </p:nvSpPr>
          <p:spPr>
            <a:xfrm>
              <a:off x="6012160" y="2348880"/>
              <a:ext cx="774086" cy="648072"/>
            </a:xfrm>
            <a:prstGeom prst="upArrow">
              <a:avLst/>
            </a:prstGeom>
            <a:solidFill>
              <a:srgbClr val="81CF6F"/>
            </a:solidFill>
            <a:ln>
              <a:noFill/>
            </a:ln>
            <a:effectLst/>
          </p:spPr>
          <p:style>
            <a:lnRef idx="3">
              <a:schemeClr val="lt1"/>
            </a:lnRef>
            <a:fillRef idx="1">
              <a:schemeClr val="accent3"/>
            </a:fillRef>
            <a:effectRef idx="1">
              <a:schemeClr val="accent3"/>
            </a:effectRef>
            <a:fontRef idx="minor">
              <a:schemeClr val="lt1"/>
            </a:fontRef>
          </p:style>
          <p:txBody>
            <a:bodyPr spcFirstLastPara="0" vert="horz" wrap="square" lIns="99798" tIns="99798" rIns="99798" bIns="99798" numCol="1" spcCol="1270" anchor="t" anchorCtr="0">
              <a:noAutofit/>
            </a:bodyPr>
            <a:lstStyle/>
            <a:p>
              <a:pPr algn="ctr" defTabSz="889000">
                <a:lnSpc>
                  <a:spcPct val="90000"/>
                </a:lnSpc>
                <a:spcAft>
                  <a:spcPct val="35000"/>
                </a:spcAft>
              </a:pPr>
              <a:endParaRPr lang="de-DE" sz="1600"/>
            </a:p>
          </p:txBody>
        </p:sp>
      </p:grpSp>
      <p:sp>
        <p:nvSpPr>
          <p:cNvPr id="25" name="Abgerundetes Rechteck 24"/>
          <p:cNvSpPr/>
          <p:nvPr/>
        </p:nvSpPr>
        <p:spPr>
          <a:xfrm>
            <a:off x="971600" y="1700808"/>
            <a:ext cx="6264696" cy="432048"/>
          </a:xfrm>
          <a:prstGeom prst="roundRect">
            <a:avLst/>
          </a:prstGeom>
          <a:noFill/>
          <a:ln>
            <a:noFill/>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de-DE" sz="2000" dirty="0">
                <a:latin typeface="Arial" panose="020B0604020202020204" pitchFamily="34" charset="0"/>
                <a:cs typeface="Arial" panose="020B0604020202020204" pitchFamily="34" charset="0"/>
              </a:rPr>
              <a:t>Horizontale Abstimmung</a:t>
            </a:r>
          </a:p>
        </p:txBody>
      </p:sp>
      <p:sp>
        <p:nvSpPr>
          <p:cNvPr id="34" name="Abgerundetes Rechteck 33"/>
          <p:cNvSpPr/>
          <p:nvPr/>
        </p:nvSpPr>
        <p:spPr>
          <a:xfrm>
            <a:off x="1124000" y="5373216"/>
            <a:ext cx="6264696" cy="432048"/>
          </a:xfrm>
          <a:prstGeom prst="roundRect">
            <a:avLst/>
          </a:prstGeom>
          <a:noFill/>
          <a:ln>
            <a:noFill/>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de-DE" sz="2000" dirty="0" smtClean="0">
                <a:latin typeface="Arial" panose="020B0604020202020204" pitchFamily="34" charset="0"/>
                <a:cs typeface="Arial" panose="020B0604020202020204" pitchFamily="34" charset="0"/>
              </a:rPr>
              <a:t>Weiterentwicklung der Kompetenzformulierungen – </a:t>
            </a:r>
            <a:r>
              <a:rPr lang="de-DE" sz="1800" dirty="0" smtClean="0">
                <a:latin typeface="Arial" panose="020B0604020202020204" pitchFamily="34" charset="0"/>
                <a:cs typeface="Arial" panose="020B0604020202020204" pitchFamily="34" charset="0"/>
              </a:rPr>
              <a:t>Präzisierung und Abstimmung mit KMK-Standards</a:t>
            </a:r>
            <a:endParaRPr lang="de-DE"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85533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Rechteck 4"/>
          <p:cNvSpPr>
            <a:spLocks noChangeArrowheads="1"/>
          </p:cNvSpPr>
          <p:nvPr/>
        </p:nvSpPr>
        <p:spPr bwMode="auto">
          <a:xfrm>
            <a:off x="0" y="962496"/>
            <a:ext cx="9144000" cy="522288"/>
          </a:xfrm>
          <a:prstGeom prst="rect">
            <a:avLst/>
          </a:prstGeom>
          <a:noFill/>
          <a:ln w="9525">
            <a:noFill/>
            <a:miter lim="800000"/>
            <a:headEnd/>
            <a:tailEnd/>
          </a:ln>
        </p:spPr>
        <p:txBody>
          <a:bodyPr wrap="square">
            <a:spAutoFit/>
          </a:bodyPr>
          <a:lstStyle/>
          <a:p>
            <a:pPr algn="ctr"/>
            <a:r>
              <a:rPr lang="de-DE" sz="2800" dirty="0" smtClean="0">
                <a:latin typeface="Calibri"/>
                <a:cs typeface="Calibri"/>
              </a:rPr>
              <a:t>Eckpunkte </a:t>
            </a:r>
            <a:r>
              <a:rPr lang="de-DE" sz="2800" dirty="0">
                <a:latin typeface="Calibri"/>
                <a:cs typeface="Calibri"/>
              </a:rPr>
              <a:t>der </a:t>
            </a:r>
            <a:r>
              <a:rPr lang="de-DE" sz="2800" dirty="0" smtClean="0">
                <a:latin typeface="Calibri"/>
                <a:cs typeface="Calibri"/>
              </a:rPr>
              <a:t>Bildungsplanreform 2016</a:t>
            </a:r>
            <a:endParaRPr lang="de-DE" sz="2800" dirty="0">
              <a:latin typeface="Calibri"/>
              <a:cs typeface="Calibri"/>
            </a:endParaRPr>
          </a:p>
        </p:txBody>
      </p:sp>
      <p:pic>
        <p:nvPicPr>
          <p:cNvPr id="4" name="Bild 3"/>
          <p:cNvPicPr>
            <a:picLocks noChangeAspect="1"/>
          </p:cNvPicPr>
          <p:nvPr/>
        </p:nvPicPr>
        <p:blipFill>
          <a:blip r:embed="rId3"/>
          <a:stretch>
            <a:fillRect/>
          </a:stretch>
        </p:blipFill>
        <p:spPr>
          <a:xfrm>
            <a:off x="7563172" y="1124744"/>
            <a:ext cx="1257300" cy="1778000"/>
          </a:xfrm>
          <a:prstGeom prst="rect">
            <a:avLst/>
          </a:prstGeom>
        </p:spPr>
      </p:pic>
      <p:sp>
        <p:nvSpPr>
          <p:cNvPr id="5" name="Textfeld 4"/>
          <p:cNvSpPr txBox="1"/>
          <p:nvPr/>
        </p:nvSpPr>
        <p:spPr>
          <a:xfrm>
            <a:off x="251520" y="6309320"/>
            <a:ext cx="504056" cy="261610"/>
          </a:xfrm>
          <a:prstGeom prst="rect">
            <a:avLst/>
          </a:prstGeom>
          <a:noFill/>
        </p:spPr>
        <p:txBody>
          <a:bodyPr wrap="square" rtlCol="0">
            <a:spAutoFit/>
          </a:bodyPr>
          <a:lstStyle/>
          <a:p>
            <a:r>
              <a:rPr lang="de-DE" sz="1100" dirty="0">
                <a:latin typeface="Arial" panose="020B0604020202020204" pitchFamily="34" charset="0"/>
                <a:cs typeface="Arial" panose="020B0604020202020204" pitchFamily="34" charset="0"/>
              </a:rPr>
              <a:t>5</a:t>
            </a:r>
          </a:p>
        </p:txBody>
      </p:sp>
      <p:grpSp>
        <p:nvGrpSpPr>
          <p:cNvPr id="10" name="Gruppieren 9"/>
          <p:cNvGrpSpPr/>
          <p:nvPr/>
        </p:nvGrpSpPr>
        <p:grpSpPr>
          <a:xfrm>
            <a:off x="467544" y="1772816"/>
            <a:ext cx="6912767" cy="3817295"/>
            <a:chOff x="467544" y="1773169"/>
            <a:chExt cx="6912767" cy="3817295"/>
          </a:xfrm>
        </p:grpSpPr>
        <p:sp>
          <p:nvSpPr>
            <p:cNvPr id="11" name="Freihandform 10"/>
            <p:cNvSpPr/>
            <p:nvPr/>
          </p:nvSpPr>
          <p:spPr>
            <a:xfrm>
              <a:off x="2843807" y="1773169"/>
              <a:ext cx="4536503" cy="1079767"/>
            </a:xfrm>
            <a:custGeom>
              <a:avLst/>
              <a:gdLst>
                <a:gd name="connsiteX0" fmla="*/ 199319 w 1195888"/>
                <a:gd name="connsiteY0" fmla="*/ 0 h 4424171"/>
                <a:gd name="connsiteX1" fmla="*/ 996569 w 1195888"/>
                <a:gd name="connsiteY1" fmla="*/ 0 h 4424171"/>
                <a:gd name="connsiteX2" fmla="*/ 1195888 w 1195888"/>
                <a:gd name="connsiteY2" fmla="*/ 199319 h 4424171"/>
                <a:gd name="connsiteX3" fmla="*/ 1195888 w 1195888"/>
                <a:gd name="connsiteY3" fmla="*/ 4424171 h 4424171"/>
                <a:gd name="connsiteX4" fmla="*/ 1195888 w 1195888"/>
                <a:gd name="connsiteY4" fmla="*/ 4424171 h 4424171"/>
                <a:gd name="connsiteX5" fmla="*/ 0 w 1195888"/>
                <a:gd name="connsiteY5" fmla="*/ 4424171 h 4424171"/>
                <a:gd name="connsiteX6" fmla="*/ 0 w 1195888"/>
                <a:gd name="connsiteY6" fmla="*/ 4424171 h 4424171"/>
                <a:gd name="connsiteX7" fmla="*/ 0 w 1195888"/>
                <a:gd name="connsiteY7" fmla="*/ 199319 h 4424171"/>
                <a:gd name="connsiteX8" fmla="*/ 199319 w 1195888"/>
                <a:gd name="connsiteY8" fmla="*/ 0 h 4424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5888" h="4424171">
                  <a:moveTo>
                    <a:pt x="1195888" y="737379"/>
                  </a:moveTo>
                  <a:lnTo>
                    <a:pt x="1195888" y="3686792"/>
                  </a:lnTo>
                  <a:cubicBezTo>
                    <a:pt x="1195888" y="4094035"/>
                    <a:pt x="1171766" y="4424169"/>
                    <a:pt x="1142010" y="4424169"/>
                  </a:cubicBezTo>
                  <a:lnTo>
                    <a:pt x="0" y="4424169"/>
                  </a:lnTo>
                  <a:lnTo>
                    <a:pt x="0" y="4424169"/>
                  </a:lnTo>
                  <a:lnTo>
                    <a:pt x="0" y="2"/>
                  </a:lnTo>
                  <a:lnTo>
                    <a:pt x="0" y="2"/>
                  </a:lnTo>
                  <a:lnTo>
                    <a:pt x="1142010" y="2"/>
                  </a:lnTo>
                  <a:cubicBezTo>
                    <a:pt x="1171766" y="2"/>
                    <a:pt x="1195888" y="330136"/>
                    <a:pt x="1195888" y="737379"/>
                  </a:cubicBezTo>
                  <a:close/>
                </a:path>
              </a:pathLst>
            </a:custGeom>
            <a:ln>
              <a:solidFill>
                <a:schemeClr val="bg1">
                  <a:lumMod val="65000"/>
                </a:schemeClr>
              </a:solidFill>
            </a:ln>
          </p:spPr>
          <p:style>
            <a:lnRef idx="2">
              <a:schemeClr val="accent6"/>
            </a:lnRef>
            <a:fillRef idx="1">
              <a:schemeClr val="lt1"/>
            </a:fillRef>
            <a:effectRef idx="0">
              <a:schemeClr val="accent6"/>
            </a:effectRef>
            <a:fontRef idx="minor">
              <a:schemeClr val="dk1"/>
            </a:fontRef>
          </p:style>
          <p:txBody>
            <a:bodyPr spcFirstLastPara="0" vert="horz" wrap="square" lIns="108000" tIns="72000" rIns="108000" bIns="72000" numCol="1" spcCol="1270" anchor="ctr" anchorCtr="0">
              <a:noAutofit/>
            </a:bodyPr>
            <a:lstStyle/>
            <a:p>
              <a:pPr marL="228600" lvl="1" indent="-228600" algn="l" defTabSz="933450">
                <a:lnSpc>
                  <a:spcPct val="90000"/>
                </a:lnSpc>
                <a:spcBef>
                  <a:spcPct val="0"/>
                </a:spcBef>
                <a:spcAft>
                  <a:spcPct val="15000"/>
                </a:spcAft>
                <a:buChar char="••"/>
              </a:pPr>
              <a:r>
                <a:rPr lang="de-DE" sz="1800" kern="1200" dirty="0" smtClean="0">
                  <a:latin typeface="Arial" panose="020B0604020202020204" pitchFamily="34" charset="0"/>
                  <a:cs typeface="Arial" panose="020B0604020202020204" pitchFamily="34" charset="0"/>
                </a:rPr>
                <a:t>Verhältnis von ¾ zu ¼ </a:t>
              </a:r>
              <a:endParaRPr lang="de-DE" sz="1800" kern="1200" dirty="0">
                <a:latin typeface="Arial" panose="020B0604020202020204" pitchFamily="34" charset="0"/>
                <a:cs typeface="Arial" panose="020B0604020202020204" pitchFamily="34" charset="0"/>
              </a:endParaRPr>
            </a:p>
          </p:txBody>
        </p:sp>
        <p:sp>
          <p:nvSpPr>
            <p:cNvPr id="12" name="Freihandform 11"/>
            <p:cNvSpPr/>
            <p:nvPr/>
          </p:nvSpPr>
          <p:spPr>
            <a:xfrm>
              <a:off x="467544" y="1773169"/>
              <a:ext cx="2160240" cy="1079767"/>
            </a:xfrm>
            <a:custGeom>
              <a:avLst/>
              <a:gdLst>
                <a:gd name="connsiteX0" fmla="*/ 0 w 2488596"/>
                <a:gd name="connsiteY0" fmla="*/ 225179 h 1351048"/>
                <a:gd name="connsiteX1" fmla="*/ 225179 w 2488596"/>
                <a:gd name="connsiteY1" fmla="*/ 0 h 1351048"/>
                <a:gd name="connsiteX2" fmla="*/ 2263417 w 2488596"/>
                <a:gd name="connsiteY2" fmla="*/ 0 h 1351048"/>
                <a:gd name="connsiteX3" fmla="*/ 2488596 w 2488596"/>
                <a:gd name="connsiteY3" fmla="*/ 225179 h 1351048"/>
                <a:gd name="connsiteX4" fmla="*/ 2488596 w 2488596"/>
                <a:gd name="connsiteY4" fmla="*/ 1125869 h 1351048"/>
                <a:gd name="connsiteX5" fmla="*/ 2263417 w 2488596"/>
                <a:gd name="connsiteY5" fmla="*/ 1351048 h 1351048"/>
                <a:gd name="connsiteX6" fmla="*/ 225179 w 2488596"/>
                <a:gd name="connsiteY6" fmla="*/ 1351048 h 1351048"/>
                <a:gd name="connsiteX7" fmla="*/ 0 w 2488596"/>
                <a:gd name="connsiteY7" fmla="*/ 1125869 h 1351048"/>
                <a:gd name="connsiteX8" fmla="*/ 0 w 2488596"/>
                <a:gd name="connsiteY8" fmla="*/ 225179 h 135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88596" h="1351048">
                  <a:moveTo>
                    <a:pt x="0" y="225179"/>
                  </a:moveTo>
                  <a:cubicBezTo>
                    <a:pt x="0" y="100816"/>
                    <a:pt x="100816" y="0"/>
                    <a:pt x="225179" y="0"/>
                  </a:cubicBezTo>
                  <a:lnTo>
                    <a:pt x="2263417" y="0"/>
                  </a:lnTo>
                  <a:cubicBezTo>
                    <a:pt x="2387780" y="0"/>
                    <a:pt x="2488596" y="100816"/>
                    <a:pt x="2488596" y="225179"/>
                  </a:cubicBezTo>
                  <a:lnTo>
                    <a:pt x="2488596" y="1125869"/>
                  </a:lnTo>
                  <a:cubicBezTo>
                    <a:pt x="2488596" y="1250232"/>
                    <a:pt x="2387780" y="1351048"/>
                    <a:pt x="2263417" y="1351048"/>
                  </a:cubicBezTo>
                  <a:lnTo>
                    <a:pt x="225179" y="1351048"/>
                  </a:lnTo>
                  <a:cubicBezTo>
                    <a:pt x="100816" y="1351048"/>
                    <a:pt x="0" y="1250232"/>
                    <a:pt x="0" y="1125869"/>
                  </a:cubicBezTo>
                  <a:lnTo>
                    <a:pt x="0" y="225179"/>
                  </a:lnTo>
                  <a:close/>
                </a:path>
              </a:pathLst>
            </a:custGeom>
            <a:solidFill>
              <a:srgbClr val="FFFFCC"/>
            </a:solidFill>
            <a:ln>
              <a:noFill/>
            </a:ln>
          </p:spPr>
          <p:style>
            <a:lnRef idx="1">
              <a:schemeClr val="accent6"/>
            </a:lnRef>
            <a:fillRef idx="2">
              <a:schemeClr val="accent6"/>
            </a:fillRef>
            <a:effectRef idx="1">
              <a:schemeClr val="accent6"/>
            </a:effectRef>
            <a:fontRef idx="minor">
              <a:schemeClr val="dk1"/>
            </a:fontRef>
          </p:style>
          <p:txBody>
            <a:bodyPr spcFirstLastPara="0" vert="horz" wrap="square" lIns="134533" tIns="100243" rIns="134533" bIns="100243" numCol="1" spcCol="1270" anchor="ctr" anchorCtr="0">
              <a:noAutofit/>
            </a:bodyPr>
            <a:lstStyle/>
            <a:p>
              <a:pPr lvl="0" algn="ctr" defTabSz="800100">
                <a:lnSpc>
                  <a:spcPct val="90000"/>
                </a:lnSpc>
                <a:spcBef>
                  <a:spcPct val="0"/>
                </a:spcBef>
                <a:spcAft>
                  <a:spcPct val="35000"/>
                </a:spcAft>
              </a:pPr>
              <a:r>
                <a:rPr lang="de-DE" sz="1800" kern="1200" dirty="0" smtClean="0">
                  <a:solidFill>
                    <a:srgbClr val="000000"/>
                  </a:solidFill>
                  <a:latin typeface="Arial" charset="0"/>
                  <a:cs typeface="Arial" charset="0"/>
                </a:rPr>
                <a:t>Kern- und Schulcurriculum </a:t>
              </a:r>
              <a:endParaRPr lang="de-DE" sz="1800" kern="1200" dirty="0"/>
            </a:p>
          </p:txBody>
        </p:sp>
        <p:sp>
          <p:nvSpPr>
            <p:cNvPr id="13" name="Freihandform 12"/>
            <p:cNvSpPr/>
            <p:nvPr/>
          </p:nvSpPr>
          <p:spPr>
            <a:xfrm>
              <a:off x="2843808" y="3284892"/>
              <a:ext cx="4536503" cy="2305572"/>
            </a:xfrm>
            <a:custGeom>
              <a:avLst/>
              <a:gdLst>
                <a:gd name="connsiteX0" fmla="*/ 425459 w 2552700"/>
                <a:gd name="connsiteY0" fmla="*/ 0 h 4424171"/>
                <a:gd name="connsiteX1" fmla="*/ 2127241 w 2552700"/>
                <a:gd name="connsiteY1" fmla="*/ 0 h 4424171"/>
                <a:gd name="connsiteX2" fmla="*/ 2552700 w 2552700"/>
                <a:gd name="connsiteY2" fmla="*/ 425459 h 4424171"/>
                <a:gd name="connsiteX3" fmla="*/ 2552700 w 2552700"/>
                <a:gd name="connsiteY3" fmla="*/ 4424171 h 4424171"/>
                <a:gd name="connsiteX4" fmla="*/ 2552700 w 2552700"/>
                <a:gd name="connsiteY4" fmla="*/ 4424171 h 4424171"/>
                <a:gd name="connsiteX5" fmla="*/ 0 w 2552700"/>
                <a:gd name="connsiteY5" fmla="*/ 4424171 h 4424171"/>
                <a:gd name="connsiteX6" fmla="*/ 0 w 2552700"/>
                <a:gd name="connsiteY6" fmla="*/ 4424171 h 4424171"/>
                <a:gd name="connsiteX7" fmla="*/ 0 w 2552700"/>
                <a:gd name="connsiteY7" fmla="*/ 425459 h 4424171"/>
                <a:gd name="connsiteX8" fmla="*/ 425459 w 2552700"/>
                <a:gd name="connsiteY8" fmla="*/ 0 h 4424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52700" h="4424171">
                  <a:moveTo>
                    <a:pt x="2552700" y="737378"/>
                  </a:moveTo>
                  <a:lnTo>
                    <a:pt x="2552700" y="3686793"/>
                  </a:lnTo>
                  <a:cubicBezTo>
                    <a:pt x="2552700" y="4094036"/>
                    <a:pt x="2442792" y="4424170"/>
                    <a:pt x="2307214" y="4424170"/>
                  </a:cubicBezTo>
                  <a:lnTo>
                    <a:pt x="0" y="4424170"/>
                  </a:lnTo>
                  <a:lnTo>
                    <a:pt x="0" y="4424170"/>
                  </a:lnTo>
                  <a:lnTo>
                    <a:pt x="0" y="1"/>
                  </a:lnTo>
                  <a:lnTo>
                    <a:pt x="0" y="1"/>
                  </a:lnTo>
                  <a:lnTo>
                    <a:pt x="2307214" y="1"/>
                  </a:lnTo>
                  <a:cubicBezTo>
                    <a:pt x="2442792" y="1"/>
                    <a:pt x="2552700" y="330135"/>
                    <a:pt x="2552700" y="737378"/>
                  </a:cubicBezTo>
                  <a:close/>
                </a:path>
              </a:pathLst>
            </a:custGeom>
            <a:ln>
              <a:solidFill>
                <a:schemeClr val="bg1">
                  <a:lumMod val="65000"/>
                </a:schemeClr>
              </a:solidFill>
            </a:ln>
          </p:spPr>
          <p:style>
            <a:lnRef idx="2">
              <a:schemeClr val="accent6"/>
            </a:lnRef>
            <a:fillRef idx="1">
              <a:schemeClr val="lt1"/>
            </a:fillRef>
            <a:effectRef idx="0">
              <a:schemeClr val="accent6"/>
            </a:effectRef>
            <a:fontRef idx="minor">
              <a:schemeClr val="dk1"/>
            </a:fontRef>
          </p:style>
          <p:txBody>
            <a:bodyPr spcFirstLastPara="0" vert="horz" wrap="square" lIns="108000" tIns="72000" rIns="108000" bIns="72000" numCol="1" spcCol="1270" anchor="ctr" anchorCtr="0">
              <a:noAutofit/>
            </a:bodyPr>
            <a:lstStyle/>
            <a:p>
              <a:pPr marL="228600" lvl="1" indent="-228600" algn="l" defTabSz="933450">
                <a:spcBef>
                  <a:spcPct val="0"/>
                </a:spcBef>
                <a:spcAft>
                  <a:spcPct val="15000"/>
                </a:spcAft>
                <a:buChar char="••"/>
              </a:pPr>
              <a:r>
                <a:rPr lang="de-DE" sz="1800" kern="1200" dirty="0" smtClean="0">
                  <a:latin typeface="Arial" panose="020B0604020202020204" pitchFamily="34" charset="0"/>
                  <a:cs typeface="Arial" panose="020B0604020202020204" pitchFamily="34" charset="0"/>
                </a:rPr>
                <a:t>Beginn der Fremdsprache (Englisch /  Rheinschiene: Französisch) in der Grundschule in Klasse 1</a:t>
              </a:r>
              <a:endParaRPr lang="de-DE" sz="1800" kern="1200" dirty="0">
                <a:latin typeface="Arial" panose="020B0604020202020204" pitchFamily="34" charset="0"/>
                <a:cs typeface="Arial" panose="020B0604020202020204" pitchFamily="34" charset="0"/>
              </a:endParaRPr>
            </a:p>
            <a:p>
              <a:pPr marL="228600" lvl="1" indent="-228600" algn="l" defTabSz="933450">
                <a:spcBef>
                  <a:spcPct val="0"/>
                </a:spcBef>
                <a:spcAft>
                  <a:spcPct val="15000"/>
                </a:spcAft>
                <a:buChar char="••"/>
              </a:pPr>
              <a:r>
                <a:rPr lang="de-DE" sz="1800" kern="1200" dirty="0" smtClean="0">
                  <a:latin typeface="Arial" panose="020B0604020202020204" pitchFamily="34" charset="0"/>
                  <a:cs typeface="Arial" panose="020B0604020202020204" pitchFamily="34" charset="0"/>
                </a:rPr>
                <a:t>Beginn der ersten Fremdsprache in Klasse 5</a:t>
              </a:r>
              <a:endParaRPr lang="de-DE" sz="1800" kern="1200" dirty="0">
                <a:latin typeface="Arial" panose="020B0604020202020204" pitchFamily="34" charset="0"/>
                <a:cs typeface="Arial" panose="020B0604020202020204" pitchFamily="34" charset="0"/>
              </a:endParaRPr>
            </a:p>
            <a:p>
              <a:pPr marL="228600" lvl="1" indent="-228600" algn="l" defTabSz="933450">
                <a:spcBef>
                  <a:spcPct val="0"/>
                </a:spcBef>
                <a:spcAft>
                  <a:spcPct val="15000"/>
                </a:spcAft>
                <a:buChar char="••"/>
              </a:pPr>
              <a:r>
                <a:rPr lang="de-DE" sz="1800" kern="1200" dirty="0" smtClean="0">
                  <a:latin typeface="Arial" panose="020B0604020202020204" pitchFamily="34" charset="0"/>
                  <a:cs typeface="Arial" panose="020B0604020202020204" pitchFamily="34" charset="0"/>
                </a:rPr>
                <a:t>Beginn der zweiten Fremdsprache in Klasse 6</a:t>
              </a:r>
              <a:endParaRPr lang="de-DE" sz="1800" kern="1200" dirty="0">
                <a:latin typeface="Arial" panose="020B0604020202020204" pitchFamily="34" charset="0"/>
                <a:cs typeface="Arial" panose="020B0604020202020204" pitchFamily="34" charset="0"/>
              </a:endParaRPr>
            </a:p>
          </p:txBody>
        </p:sp>
        <p:sp>
          <p:nvSpPr>
            <p:cNvPr id="14" name="Freihandform 13"/>
            <p:cNvSpPr/>
            <p:nvPr/>
          </p:nvSpPr>
          <p:spPr>
            <a:xfrm>
              <a:off x="467544" y="3284984"/>
              <a:ext cx="2160240" cy="2304957"/>
            </a:xfrm>
            <a:custGeom>
              <a:avLst/>
              <a:gdLst>
                <a:gd name="connsiteX0" fmla="*/ 0 w 2488596"/>
                <a:gd name="connsiteY0" fmla="*/ 414774 h 2490318"/>
                <a:gd name="connsiteX1" fmla="*/ 414774 w 2488596"/>
                <a:gd name="connsiteY1" fmla="*/ 0 h 2490318"/>
                <a:gd name="connsiteX2" fmla="*/ 2073822 w 2488596"/>
                <a:gd name="connsiteY2" fmla="*/ 0 h 2490318"/>
                <a:gd name="connsiteX3" fmla="*/ 2488596 w 2488596"/>
                <a:gd name="connsiteY3" fmla="*/ 414774 h 2490318"/>
                <a:gd name="connsiteX4" fmla="*/ 2488596 w 2488596"/>
                <a:gd name="connsiteY4" fmla="*/ 2075544 h 2490318"/>
                <a:gd name="connsiteX5" fmla="*/ 2073822 w 2488596"/>
                <a:gd name="connsiteY5" fmla="*/ 2490318 h 2490318"/>
                <a:gd name="connsiteX6" fmla="*/ 414774 w 2488596"/>
                <a:gd name="connsiteY6" fmla="*/ 2490318 h 2490318"/>
                <a:gd name="connsiteX7" fmla="*/ 0 w 2488596"/>
                <a:gd name="connsiteY7" fmla="*/ 2075544 h 2490318"/>
                <a:gd name="connsiteX8" fmla="*/ 0 w 2488596"/>
                <a:gd name="connsiteY8" fmla="*/ 414774 h 249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88596" h="2490318">
                  <a:moveTo>
                    <a:pt x="0" y="414774"/>
                  </a:moveTo>
                  <a:cubicBezTo>
                    <a:pt x="0" y="185701"/>
                    <a:pt x="185701" y="0"/>
                    <a:pt x="414774" y="0"/>
                  </a:cubicBezTo>
                  <a:lnTo>
                    <a:pt x="2073822" y="0"/>
                  </a:lnTo>
                  <a:cubicBezTo>
                    <a:pt x="2302895" y="0"/>
                    <a:pt x="2488596" y="185701"/>
                    <a:pt x="2488596" y="414774"/>
                  </a:cubicBezTo>
                  <a:lnTo>
                    <a:pt x="2488596" y="2075544"/>
                  </a:lnTo>
                  <a:cubicBezTo>
                    <a:pt x="2488596" y="2304617"/>
                    <a:pt x="2302895" y="2490318"/>
                    <a:pt x="2073822" y="2490318"/>
                  </a:cubicBezTo>
                  <a:lnTo>
                    <a:pt x="414774" y="2490318"/>
                  </a:lnTo>
                  <a:cubicBezTo>
                    <a:pt x="185701" y="2490318"/>
                    <a:pt x="0" y="2304617"/>
                    <a:pt x="0" y="2075544"/>
                  </a:cubicBezTo>
                  <a:lnTo>
                    <a:pt x="0" y="414774"/>
                  </a:lnTo>
                  <a:close/>
                </a:path>
              </a:pathLst>
            </a:custGeom>
            <a:solidFill>
              <a:srgbClr val="FFFFCC"/>
            </a:solidFill>
            <a:ln>
              <a:noFill/>
            </a:ln>
          </p:spPr>
          <p:style>
            <a:lnRef idx="1">
              <a:schemeClr val="accent6"/>
            </a:lnRef>
            <a:fillRef idx="2">
              <a:schemeClr val="accent6"/>
            </a:fillRef>
            <a:effectRef idx="1">
              <a:schemeClr val="accent6"/>
            </a:effectRef>
            <a:fontRef idx="minor">
              <a:schemeClr val="dk1"/>
            </a:fontRef>
          </p:style>
          <p:txBody>
            <a:bodyPr spcFirstLastPara="0" vert="horz" wrap="square" lIns="134533" tIns="100243" rIns="134533" bIns="100243" numCol="1" spcCol="1270" anchor="ctr" anchorCtr="0">
              <a:noAutofit/>
            </a:bodyPr>
            <a:lstStyle/>
            <a:p>
              <a:pPr algn="ctr" defTabSz="800100">
                <a:lnSpc>
                  <a:spcPct val="90000"/>
                </a:lnSpc>
                <a:spcAft>
                  <a:spcPct val="35000"/>
                </a:spcAft>
              </a:pPr>
              <a:r>
                <a:rPr lang="de-DE" sz="1800" dirty="0">
                  <a:solidFill>
                    <a:srgbClr val="000000"/>
                  </a:solidFill>
                  <a:latin typeface="Arial" charset="0"/>
                  <a:cs typeface="Arial" charset="0"/>
                </a:rPr>
                <a:t>Abgestimmte Fremdsprachen</a:t>
              </a:r>
            </a:p>
          </p:txBody>
        </p:sp>
      </p:grpSp>
    </p:spTree>
    <p:extLst>
      <p:ext uri="{BB962C8B-B14F-4D97-AF65-F5344CB8AC3E}">
        <p14:creationId xmlns:p14="http://schemas.microsoft.com/office/powerpoint/2010/main" val="3930730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Textfeld 3"/>
          <p:cNvSpPr txBox="1">
            <a:spLocks noChangeArrowheads="1"/>
          </p:cNvSpPr>
          <p:nvPr/>
        </p:nvSpPr>
        <p:spPr bwMode="auto">
          <a:xfrm>
            <a:off x="0" y="961564"/>
            <a:ext cx="9144000" cy="523220"/>
          </a:xfrm>
          <a:prstGeom prst="rect">
            <a:avLst/>
          </a:prstGeom>
          <a:noFill/>
          <a:ln w="9525">
            <a:noFill/>
            <a:miter lim="800000"/>
            <a:headEnd/>
            <a:tailEnd/>
          </a:ln>
        </p:spPr>
        <p:txBody>
          <a:bodyPr wrap="square">
            <a:spAutoFit/>
          </a:bodyPr>
          <a:lstStyle/>
          <a:p>
            <a:r>
              <a:rPr lang="de-DE" sz="2800" dirty="0" smtClean="0">
                <a:latin typeface="Calibri"/>
                <a:cs typeface="Calibri"/>
              </a:rPr>
              <a:t>                       Eckpunkte der Bildungsplanreform 2016</a:t>
            </a:r>
            <a:endParaRPr lang="de-DE" sz="2800" dirty="0">
              <a:latin typeface="Calibri"/>
              <a:cs typeface="Calibri"/>
            </a:endParaRPr>
          </a:p>
        </p:txBody>
      </p:sp>
      <p:sp>
        <p:nvSpPr>
          <p:cNvPr id="5" name="Textfeld 4"/>
          <p:cNvSpPr txBox="1"/>
          <p:nvPr/>
        </p:nvSpPr>
        <p:spPr>
          <a:xfrm>
            <a:off x="251520" y="6309320"/>
            <a:ext cx="504056" cy="261610"/>
          </a:xfrm>
          <a:prstGeom prst="rect">
            <a:avLst/>
          </a:prstGeom>
          <a:noFill/>
        </p:spPr>
        <p:txBody>
          <a:bodyPr wrap="square" rtlCol="0">
            <a:spAutoFit/>
          </a:bodyPr>
          <a:lstStyle/>
          <a:p>
            <a:r>
              <a:rPr lang="de-DE" sz="1100" dirty="0" smtClean="0">
                <a:latin typeface="Arial" panose="020B0604020202020204" pitchFamily="34" charset="0"/>
                <a:cs typeface="Arial" panose="020B0604020202020204" pitchFamily="34" charset="0"/>
              </a:rPr>
              <a:t>6</a:t>
            </a:r>
            <a:endParaRPr lang="de-DE" sz="1100" dirty="0">
              <a:latin typeface="Arial" panose="020B0604020202020204" pitchFamily="34" charset="0"/>
              <a:cs typeface="Arial" panose="020B0604020202020204" pitchFamily="34" charset="0"/>
            </a:endParaRPr>
          </a:p>
        </p:txBody>
      </p:sp>
      <p:sp>
        <p:nvSpPr>
          <p:cNvPr id="8" name="Freihandform 7"/>
          <p:cNvSpPr/>
          <p:nvPr/>
        </p:nvSpPr>
        <p:spPr>
          <a:xfrm>
            <a:off x="2956139" y="1778742"/>
            <a:ext cx="4424172" cy="1794274"/>
          </a:xfrm>
          <a:custGeom>
            <a:avLst/>
            <a:gdLst>
              <a:gd name="connsiteX0" fmla="*/ 199319 w 1195888"/>
              <a:gd name="connsiteY0" fmla="*/ 0 h 4424171"/>
              <a:gd name="connsiteX1" fmla="*/ 996569 w 1195888"/>
              <a:gd name="connsiteY1" fmla="*/ 0 h 4424171"/>
              <a:gd name="connsiteX2" fmla="*/ 1195888 w 1195888"/>
              <a:gd name="connsiteY2" fmla="*/ 199319 h 4424171"/>
              <a:gd name="connsiteX3" fmla="*/ 1195888 w 1195888"/>
              <a:gd name="connsiteY3" fmla="*/ 4424171 h 4424171"/>
              <a:gd name="connsiteX4" fmla="*/ 1195888 w 1195888"/>
              <a:gd name="connsiteY4" fmla="*/ 4424171 h 4424171"/>
              <a:gd name="connsiteX5" fmla="*/ 0 w 1195888"/>
              <a:gd name="connsiteY5" fmla="*/ 4424171 h 4424171"/>
              <a:gd name="connsiteX6" fmla="*/ 0 w 1195888"/>
              <a:gd name="connsiteY6" fmla="*/ 4424171 h 4424171"/>
              <a:gd name="connsiteX7" fmla="*/ 0 w 1195888"/>
              <a:gd name="connsiteY7" fmla="*/ 199319 h 4424171"/>
              <a:gd name="connsiteX8" fmla="*/ 199319 w 1195888"/>
              <a:gd name="connsiteY8" fmla="*/ 0 h 4424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5888" h="4424171">
                <a:moveTo>
                  <a:pt x="1195888" y="737379"/>
                </a:moveTo>
                <a:lnTo>
                  <a:pt x="1195888" y="3686792"/>
                </a:lnTo>
                <a:cubicBezTo>
                  <a:pt x="1195888" y="4094035"/>
                  <a:pt x="1171766" y="4424169"/>
                  <a:pt x="1142010" y="4424169"/>
                </a:cubicBezTo>
                <a:lnTo>
                  <a:pt x="0" y="4424169"/>
                </a:lnTo>
                <a:lnTo>
                  <a:pt x="0" y="4424169"/>
                </a:lnTo>
                <a:lnTo>
                  <a:pt x="0" y="2"/>
                </a:lnTo>
                <a:lnTo>
                  <a:pt x="0" y="2"/>
                </a:lnTo>
                <a:lnTo>
                  <a:pt x="1142010" y="2"/>
                </a:lnTo>
                <a:cubicBezTo>
                  <a:pt x="1171766" y="2"/>
                  <a:pt x="1195888" y="330136"/>
                  <a:pt x="1195888" y="737379"/>
                </a:cubicBezTo>
                <a:close/>
              </a:path>
            </a:pathLst>
          </a:custGeom>
          <a:ln>
            <a:solidFill>
              <a:schemeClr val="bg1">
                <a:lumMod val="65000"/>
              </a:schemeClr>
            </a:solidFill>
          </a:ln>
        </p:spPr>
        <p:style>
          <a:lnRef idx="2">
            <a:schemeClr val="accent6"/>
          </a:lnRef>
          <a:fillRef idx="1">
            <a:schemeClr val="lt1"/>
          </a:fillRef>
          <a:effectRef idx="0">
            <a:schemeClr val="accent6"/>
          </a:effectRef>
          <a:fontRef idx="minor">
            <a:schemeClr val="dk1"/>
          </a:fontRef>
        </p:style>
        <p:txBody>
          <a:bodyPr spcFirstLastPara="0" vert="horz" wrap="square" lIns="108000" tIns="72000" rIns="108000" bIns="72000" numCol="1" spcCol="1270" anchor="ctr" anchorCtr="0">
            <a:noAutofit/>
          </a:bodyPr>
          <a:lstStyle/>
          <a:p>
            <a:pPr marL="228600" lvl="1" indent="-228600" defTabSz="933450">
              <a:spcAft>
                <a:spcPct val="15000"/>
              </a:spcAft>
              <a:buChar char="••"/>
            </a:pPr>
            <a:r>
              <a:rPr lang="de-DE" sz="1800" dirty="0" smtClean="0">
                <a:latin typeface="Arial" panose="020B0604020202020204" pitchFamily="34" charset="0"/>
                <a:cs typeface="Arial" panose="020B0604020202020204" pitchFamily="34" charset="0"/>
              </a:rPr>
              <a:t>Auflösung </a:t>
            </a:r>
            <a:r>
              <a:rPr lang="de-DE" sz="1800" dirty="0">
                <a:latin typeface="Arial" panose="020B0604020202020204" pitchFamily="34" charset="0"/>
                <a:cs typeface="Arial" panose="020B0604020202020204" pitchFamily="34" charset="0"/>
              </a:rPr>
              <a:t>schulartspezifischer Fächerverbünde  </a:t>
            </a:r>
          </a:p>
          <a:p>
            <a:pPr marL="228600" lvl="1" indent="-228600" defTabSz="933450">
              <a:spcAft>
                <a:spcPct val="15000"/>
              </a:spcAft>
              <a:buChar char="••"/>
            </a:pPr>
            <a:r>
              <a:rPr lang="de-DE" sz="1800" dirty="0">
                <a:latin typeface="Arial" panose="020B0604020202020204" pitchFamily="34" charset="0"/>
                <a:cs typeface="Arial" panose="020B0604020202020204" pitchFamily="34" charset="0"/>
              </a:rPr>
              <a:t>Schulartübergreifender </a:t>
            </a:r>
            <a:r>
              <a:rPr lang="de-DE" sz="1800" dirty="0" smtClean="0">
                <a:latin typeface="Arial" panose="020B0604020202020204" pitchFamily="34" charset="0"/>
                <a:cs typeface="Arial" panose="020B0604020202020204" pitchFamily="34" charset="0"/>
              </a:rPr>
              <a:t>Fächerverbund  „Biologie, Naturphänomene und Technik“ in </a:t>
            </a:r>
            <a:r>
              <a:rPr lang="de-DE" sz="1800" dirty="0">
                <a:latin typeface="Arial" panose="020B0604020202020204" pitchFamily="34" charset="0"/>
                <a:cs typeface="Arial" panose="020B0604020202020204" pitchFamily="34" charset="0"/>
              </a:rPr>
              <a:t>den Klassen 5 und 6</a:t>
            </a:r>
          </a:p>
        </p:txBody>
      </p:sp>
      <p:sp>
        <p:nvSpPr>
          <p:cNvPr id="9" name="Freihandform 8"/>
          <p:cNvSpPr/>
          <p:nvPr/>
        </p:nvSpPr>
        <p:spPr>
          <a:xfrm>
            <a:off x="467544" y="1772815"/>
            <a:ext cx="2160240" cy="1801333"/>
          </a:xfrm>
          <a:custGeom>
            <a:avLst/>
            <a:gdLst>
              <a:gd name="connsiteX0" fmla="*/ 0 w 2488596"/>
              <a:gd name="connsiteY0" fmla="*/ 225179 h 1351048"/>
              <a:gd name="connsiteX1" fmla="*/ 225179 w 2488596"/>
              <a:gd name="connsiteY1" fmla="*/ 0 h 1351048"/>
              <a:gd name="connsiteX2" fmla="*/ 2263417 w 2488596"/>
              <a:gd name="connsiteY2" fmla="*/ 0 h 1351048"/>
              <a:gd name="connsiteX3" fmla="*/ 2488596 w 2488596"/>
              <a:gd name="connsiteY3" fmla="*/ 225179 h 1351048"/>
              <a:gd name="connsiteX4" fmla="*/ 2488596 w 2488596"/>
              <a:gd name="connsiteY4" fmla="*/ 1125869 h 1351048"/>
              <a:gd name="connsiteX5" fmla="*/ 2263417 w 2488596"/>
              <a:gd name="connsiteY5" fmla="*/ 1351048 h 1351048"/>
              <a:gd name="connsiteX6" fmla="*/ 225179 w 2488596"/>
              <a:gd name="connsiteY6" fmla="*/ 1351048 h 1351048"/>
              <a:gd name="connsiteX7" fmla="*/ 0 w 2488596"/>
              <a:gd name="connsiteY7" fmla="*/ 1125869 h 1351048"/>
              <a:gd name="connsiteX8" fmla="*/ 0 w 2488596"/>
              <a:gd name="connsiteY8" fmla="*/ 225179 h 135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88596" h="1351048">
                <a:moveTo>
                  <a:pt x="0" y="225179"/>
                </a:moveTo>
                <a:cubicBezTo>
                  <a:pt x="0" y="100816"/>
                  <a:pt x="100816" y="0"/>
                  <a:pt x="225179" y="0"/>
                </a:cubicBezTo>
                <a:lnTo>
                  <a:pt x="2263417" y="0"/>
                </a:lnTo>
                <a:cubicBezTo>
                  <a:pt x="2387780" y="0"/>
                  <a:pt x="2488596" y="100816"/>
                  <a:pt x="2488596" y="225179"/>
                </a:cubicBezTo>
                <a:lnTo>
                  <a:pt x="2488596" y="1125869"/>
                </a:lnTo>
                <a:cubicBezTo>
                  <a:pt x="2488596" y="1250232"/>
                  <a:pt x="2387780" y="1351048"/>
                  <a:pt x="2263417" y="1351048"/>
                </a:cubicBezTo>
                <a:lnTo>
                  <a:pt x="225179" y="1351048"/>
                </a:lnTo>
                <a:cubicBezTo>
                  <a:pt x="100816" y="1351048"/>
                  <a:pt x="0" y="1250232"/>
                  <a:pt x="0" y="1125869"/>
                </a:cubicBezTo>
                <a:lnTo>
                  <a:pt x="0" y="225179"/>
                </a:lnTo>
                <a:close/>
              </a:path>
            </a:pathLst>
          </a:custGeom>
          <a:solidFill>
            <a:srgbClr val="FFFFCC"/>
          </a:solidFill>
          <a:ln>
            <a:noFill/>
          </a:ln>
        </p:spPr>
        <p:style>
          <a:lnRef idx="1">
            <a:schemeClr val="accent6"/>
          </a:lnRef>
          <a:fillRef idx="2">
            <a:schemeClr val="accent6"/>
          </a:fillRef>
          <a:effectRef idx="1">
            <a:schemeClr val="accent6"/>
          </a:effectRef>
          <a:fontRef idx="minor">
            <a:schemeClr val="dk1"/>
          </a:fontRef>
        </p:style>
        <p:txBody>
          <a:bodyPr spcFirstLastPara="0" vert="horz" wrap="square" lIns="134533" tIns="100243" rIns="134533" bIns="100243" numCol="1" spcCol="1270" anchor="ctr" anchorCtr="0">
            <a:noAutofit/>
          </a:bodyPr>
          <a:lstStyle/>
          <a:p>
            <a:pPr algn="ctr" defTabSz="800100">
              <a:lnSpc>
                <a:spcPct val="90000"/>
              </a:lnSpc>
              <a:spcAft>
                <a:spcPct val="35000"/>
              </a:spcAft>
            </a:pPr>
            <a:r>
              <a:rPr lang="de-DE" sz="1800" dirty="0">
                <a:solidFill>
                  <a:srgbClr val="000000"/>
                </a:solidFill>
                <a:latin typeface="Arial" charset="0"/>
                <a:cs typeface="Arial" charset="0"/>
              </a:rPr>
              <a:t>Fächerverbünde</a:t>
            </a:r>
          </a:p>
        </p:txBody>
      </p:sp>
      <p:sp>
        <p:nvSpPr>
          <p:cNvPr id="10" name="Freihandform 9"/>
          <p:cNvSpPr/>
          <p:nvPr/>
        </p:nvSpPr>
        <p:spPr>
          <a:xfrm>
            <a:off x="2956140" y="3861049"/>
            <a:ext cx="4424172" cy="1728192"/>
          </a:xfrm>
          <a:custGeom>
            <a:avLst/>
            <a:gdLst>
              <a:gd name="connsiteX0" fmla="*/ 425459 w 2552700"/>
              <a:gd name="connsiteY0" fmla="*/ 0 h 4424171"/>
              <a:gd name="connsiteX1" fmla="*/ 2127241 w 2552700"/>
              <a:gd name="connsiteY1" fmla="*/ 0 h 4424171"/>
              <a:gd name="connsiteX2" fmla="*/ 2552700 w 2552700"/>
              <a:gd name="connsiteY2" fmla="*/ 425459 h 4424171"/>
              <a:gd name="connsiteX3" fmla="*/ 2552700 w 2552700"/>
              <a:gd name="connsiteY3" fmla="*/ 4424171 h 4424171"/>
              <a:gd name="connsiteX4" fmla="*/ 2552700 w 2552700"/>
              <a:gd name="connsiteY4" fmla="*/ 4424171 h 4424171"/>
              <a:gd name="connsiteX5" fmla="*/ 0 w 2552700"/>
              <a:gd name="connsiteY5" fmla="*/ 4424171 h 4424171"/>
              <a:gd name="connsiteX6" fmla="*/ 0 w 2552700"/>
              <a:gd name="connsiteY6" fmla="*/ 4424171 h 4424171"/>
              <a:gd name="connsiteX7" fmla="*/ 0 w 2552700"/>
              <a:gd name="connsiteY7" fmla="*/ 425459 h 4424171"/>
              <a:gd name="connsiteX8" fmla="*/ 425459 w 2552700"/>
              <a:gd name="connsiteY8" fmla="*/ 0 h 4424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52700" h="4424171">
                <a:moveTo>
                  <a:pt x="2552700" y="737378"/>
                </a:moveTo>
                <a:lnTo>
                  <a:pt x="2552700" y="3686793"/>
                </a:lnTo>
                <a:cubicBezTo>
                  <a:pt x="2552700" y="4094036"/>
                  <a:pt x="2442792" y="4424170"/>
                  <a:pt x="2307214" y="4424170"/>
                </a:cubicBezTo>
                <a:lnTo>
                  <a:pt x="0" y="4424170"/>
                </a:lnTo>
                <a:lnTo>
                  <a:pt x="0" y="4424170"/>
                </a:lnTo>
                <a:lnTo>
                  <a:pt x="0" y="1"/>
                </a:lnTo>
                <a:lnTo>
                  <a:pt x="0" y="1"/>
                </a:lnTo>
                <a:lnTo>
                  <a:pt x="2307214" y="1"/>
                </a:lnTo>
                <a:cubicBezTo>
                  <a:pt x="2442792" y="1"/>
                  <a:pt x="2552700" y="330135"/>
                  <a:pt x="2552700" y="737378"/>
                </a:cubicBezTo>
                <a:close/>
              </a:path>
            </a:pathLst>
          </a:custGeom>
          <a:ln>
            <a:solidFill>
              <a:schemeClr val="bg1">
                <a:lumMod val="65000"/>
              </a:schemeClr>
            </a:solidFill>
          </a:ln>
        </p:spPr>
        <p:style>
          <a:lnRef idx="2">
            <a:schemeClr val="accent6"/>
          </a:lnRef>
          <a:fillRef idx="1">
            <a:schemeClr val="lt1"/>
          </a:fillRef>
          <a:effectRef idx="0">
            <a:schemeClr val="accent6"/>
          </a:effectRef>
          <a:fontRef idx="minor">
            <a:schemeClr val="dk1"/>
          </a:fontRef>
        </p:style>
        <p:txBody>
          <a:bodyPr spcFirstLastPara="0" vert="horz" wrap="square" lIns="108000" tIns="72000" rIns="108000" bIns="72000" numCol="1" spcCol="1270" anchor="ctr" anchorCtr="0">
            <a:noAutofit/>
          </a:bodyPr>
          <a:lstStyle/>
          <a:p>
            <a:pPr marL="228600" lvl="1" indent="-228600" defTabSz="933450">
              <a:spcAft>
                <a:spcPct val="15000"/>
              </a:spcAft>
              <a:buChar char="••"/>
            </a:pPr>
            <a:endParaRPr lang="de-DE" sz="1800" dirty="0" smtClean="0">
              <a:latin typeface="Arial" panose="020B0604020202020204" pitchFamily="34" charset="0"/>
              <a:cs typeface="Arial" panose="020B0604020202020204" pitchFamily="34" charset="0"/>
            </a:endParaRPr>
          </a:p>
          <a:p>
            <a:pPr marL="228600" lvl="1" indent="-228600" defTabSz="933450">
              <a:spcAft>
                <a:spcPct val="15000"/>
              </a:spcAft>
              <a:buChar char="••"/>
            </a:pPr>
            <a:r>
              <a:rPr lang="de-DE" sz="1800" dirty="0" smtClean="0">
                <a:latin typeface="Arial" panose="020B0604020202020204" pitchFamily="34" charset="0"/>
                <a:cs typeface="Arial" panose="020B0604020202020204" pitchFamily="34" charset="0"/>
              </a:rPr>
              <a:t>Neues </a:t>
            </a:r>
            <a:r>
              <a:rPr lang="de-DE" sz="1800" dirty="0">
                <a:latin typeface="Arial" panose="020B0604020202020204" pitchFamily="34" charset="0"/>
                <a:cs typeface="Arial" panose="020B0604020202020204" pitchFamily="34" charset="0"/>
              </a:rPr>
              <a:t>Fach „</a:t>
            </a:r>
            <a:r>
              <a:rPr lang="de-DE" sz="1800" dirty="0" smtClean="0">
                <a:latin typeface="Arial" panose="020B0604020202020204" pitchFamily="34" charset="0"/>
                <a:cs typeface="Arial" panose="020B0604020202020204" pitchFamily="34" charset="0"/>
              </a:rPr>
              <a:t>Wirtschaft / </a:t>
            </a:r>
            <a:r>
              <a:rPr lang="de-DE" sz="1800" dirty="0">
                <a:latin typeface="Arial" panose="020B0604020202020204" pitchFamily="34" charset="0"/>
                <a:cs typeface="Arial" panose="020B0604020202020204" pitchFamily="34" charset="0"/>
              </a:rPr>
              <a:t>Berufs- und Studienorientierung“</a:t>
            </a:r>
          </a:p>
          <a:p>
            <a:pPr marL="228600" lvl="1" indent="-228600" defTabSz="933450">
              <a:spcAft>
                <a:spcPct val="15000"/>
              </a:spcAft>
              <a:buChar char="••"/>
            </a:pPr>
            <a:r>
              <a:rPr lang="de-DE" sz="1800" dirty="0">
                <a:latin typeface="Arial" panose="020B0604020202020204" pitchFamily="34" charset="0"/>
                <a:cs typeface="Arial" panose="020B0604020202020204" pitchFamily="34" charset="0"/>
              </a:rPr>
              <a:t>Neues Wahlpflichtfach „Alltagskultur, Ernährung, Soziales“</a:t>
            </a:r>
          </a:p>
          <a:p>
            <a:endParaRPr lang="de-DE" dirty="0"/>
          </a:p>
        </p:txBody>
      </p:sp>
      <p:sp>
        <p:nvSpPr>
          <p:cNvPr id="11" name="Freihandform 10"/>
          <p:cNvSpPr/>
          <p:nvPr/>
        </p:nvSpPr>
        <p:spPr>
          <a:xfrm>
            <a:off x="467544" y="3861048"/>
            <a:ext cx="2160240" cy="1708813"/>
          </a:xfrm>
          <a:custGeom>
            <a:avLst/>
            <a:gdLst>
              <a:gd name="connsiteX0" fmla="*/ 0 w 2488596"/>
              <a:gd name="connsiteY0" fmla="*/ 414774 h 2490318"/>
              <a:gd name="connsiteX1" fmla="*/ 414774 w 2488596"/>
              <a:gd name="connsiteY1" fmla="*/ 0 h 2490318"/>
              <a:gd name="connsiteX2" fmla="*/ 2073822 w 2488596"/>
              <a:gd name="connsiteY2" fmla="*/ 0 h 2490318"/>
              <a:gd name="connsiteX3" fmla="*/ 2488596 w 2488596"/>
              <a:gd name="connsiteY3" fmla="*/ 414774 h 2490318"/>
              <a:gd name="connsiteX4" fmla="*/ 2488596 w 2488596"/>
              <a:gd name="connsiteY4" fmla="*/ 2075544 h 2490318"/>
              <a:gd name="connsiteX5" fmla="*/ 2073822 w 2488596"/>
              <a:gd name="connsiteY5" fmla="*/ 2490318 h 2490318"/>
              <a:gd name="connsiteX6" fmla="*/ 414774 w 2488596"/>
              <a:gd name="connsiteY6" fmla="*/ 2490318 h 2490318"/>
              <a:gd name="connsiteX7" fmla="*/ 0 w 2488596"/>
              <a:gd name="connsiteY7" fmla="*/ 2075544 h 2490318"/>
              <a:gd name="connsiteX8" fmla="*/ 0 w 2488596"/>
              <a:gd name="connsiteY8" fmla="*/ 414774 h 249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88596" h="2490318">
                <a:moveTo>
                  <a:pt x="0" y="414774"/>
                </a:moveTo>
                <a:cubicBezTo>
                  <a:pt x="0" y="185701"/>
                  <a:pt x="185701" y="0"/>
                  <a:pt x="414774" y="0"/>
                </a:cubicBezTo>
                <a:lnTo>
                  <a:pt x="2073822" y="0"/>
                </a:lnTo>
                <a:cubicBezTo>
                  <a:pt x="2302895" y="0"/>
                  <a:pt x="2488596" y="185701"/>
                  <a:pt x="2488596" y="414774"/>
                </a:cubicBezTo>
                <a:lnTo>
                  <a:pt x="2488596" y="2075544"/>
                </a:lnTo>
                <a:cubicBezTo>
                  <a:pt x="2488596" y="2304617"/>
                  <a:pt x="2302895" y="2490318"/>
                  <a:pt x="2073822" y="2490318"/>
                </a:cubicBezTo>
                <a:lnTo>
                  <a:pt x="414774" y="2490318"/>
                </a:lnTo>
                <a:cubicBezTo>
                  <a:pt x="185701" y="2490318"/>
                  <a:pt x="0" y="2304617"/>
                  <a:pt x="0" y="2075544"/>
                </a:cubicBezTo>
                <a:lnTo>
                  <a:pt x="0" y="414774"/>
                </a:lnTo>
                <a:close/>
              </a:path>
            </a:pathLst>
          </a:custGeom>
          <a:solidFill>
            <a:srgbClr val="FFFFCC"/>
          </a:solidFill>
          <a:ln>
            <a:noFill/>
          </a:ln>
        </p:spPr>
        <p:style>
          <a:lnRef idx="1">
            <a:schemeClr val="accent6"/>
          </a:lnRef>
          <a:fillRef idx="2">
            <a:schemeClr val="accent6"/>
          </a:fillRef>
          <a:effectRef idx="1">
            <a:schemeClr val="accent6"/>
          </a:effectRef>
          <a:fontRef idx="minor">
            <a:schemeClr val="dk1"/>
          </a:fontRef>
        </p:style>
        <p:txBody>
          <a:bodyPr spcFirstLastPara="0" vert="horz" wrap="square" lIns="134533" tIns="100243" rIns="134533" bIns="100243" numCol="1" spcCol="1270" anchor="ctr" anchorCtr="0">
            <a:noAutofit/>
          </a:bodyPr>
          <a:lstStyle/>
          <a:p>
            <a:pPr algn="ctr" defTabSz="800100">
              <a:lnSpc>
                <a:spcPct val="90000"/>
              </a:lnSpc>
              <a:spcAft>
                <a:spcPct val="35000"/>
              </a:spcAft>
            </a:pPr>
            <a:r>
              <a:rPr lang="de-DE" sz="1800" dirty="0">
                <a:solidFill>
                  <a:srgbClr val="000000"/>
                </a:solidFill>
                <a:latin typeface="Arial" charset="0"/>
                <a:cs typeface="Arial" charset="0"/>
              </a:rPr>
              <a:t>Fächer </a:t>
            </a:r>
          </a:p>
        </p:txBody>
      </p:sp>
      <p:pic>
        <p:nvPicPr>
          <p:cNvPr id="12" name="Bild 6"/>
          <p:cNvPicPr>
            <a:picLocks noChangeAspect="1"/>
          </p:cNvPicPr>
          <p:nvPr/>
        </p:nvPicPr>
        <p:blipFill>
          <a:blip r:embed="rId3"/>
          <a:stretch>
            <a:fillRect/>
          </a:stretch>
        </p:blipFill>
        <p:spPr>
          <a:xfrm>
            <a:off x="7956376" y="1268760"/>
            <a:ext cx="1054100" cy="1320800"/>
          </a:xfrm>
          <a:prstGeom prst="rect">
            <a:avLst/>
          </a:prstGeom>
        </p:spPr>
      </p:pic>
    </p:spTree>
    <p:extLst>
      <p:ext uri="{BB962C8B-B14F-4D97-AF65-F5344CB8AC3E}">
        <p14:creationId xmlns:p14="http://schemas.microsoft.com/office/powerpoint/2010/main" val="529071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39552" y="980728"/>
            <a:ext cx="7704856" cy="523220"/>
          </a:xfrm>
          <a:prstGeom prst="rect">
            <a:avLst/>
          </a:prstGeom>
          <a:noFill/>
          <a:ln w="9525">
            <a:noFill/>
            <a:miter lim="800000"/>
            <a:headEnd/>
            <a:tailEnd/>
          </a:ln>
        </p:spPr>
        <p:txBody>
          <a:bodyPr>
            <a:spAutoFit/>
          </a:bodyPr>
          <a:lstStyle>
            <a:defPPr>
              <a:defRPr lang="de-DE"/>
            </a:defPPr>
            <a:lvl1pPr algn="ctr">
              <a:defRPr sz="2800">
                <a:latin typeface="Calibri"/>
                <a:cs typeface="Calibri"/>
              </a:defRPr>
            </a:lvl1pPr>
          </a:lstStyle>
          <a:p>
            <a:r>
              <a:rPr lang="de-DE" dirty="0" smtClean="0"/>
              <a:t>Bildungsziele</a:t>
            </a:r>
            <a:endParaRPr lang="de-DE" dirty="0"/>
          </a:p>
        </p:txBody>
      </p:sp>
      <p:sp>
        <p:nvSpPr>
          <p:cNvPr id="16" name="Textfeld 15"/>
          <p:cNvSpPr txBox="1"/>
          <p:nvPr/>
        </p:nvSpPr>
        <p:spPr>
          <a:xfrm>
            <a:off x="323528" y="5373216"/>
            <a:ext cx="8640960" cy="569387"/>
          </a:xfrm>
          <a:prstGeom prst="rect">
            <a:avLst/>
          </a:prstGeom>
          <a:solidFill>
            <a:srgbClr val="FFFFCC"/>
          </a:solidFill>
          <a:ln/>
        </p:spPr>
        <p:style>
          <a:lnRef idx="1">
            <a:schemeClr val="accent6"/>
          </a:lnRef>
          <a:fillRef idx="2">
            <a:schemeClr val="accent6"/>
          </a:fillRef>
          <a:effectRef idx="1">
            <a:schemeClr val="accent6"/>
          </a:effectRef>
          <a:fontRef idx="minor">
            <a:schemeClr val="dk1"/>
          </a:fontRef>
        </p:style>
        <p:txBody>
          <a:bodyPr wrap="square" rtlCol="0" anchor="ctr">
            <a:spAutoFit/>
          </a:bodyPr>
          <a:lstStyle>
            <a:defPPr>
              <a:defRPr lang="de-DE"/>
            </a:defPPr>
            <a:lvl1pPr algn="ctr">
              <a:defRPr sz="2000">
                <a:latin typeface="Arial" panose="020B0604020202020204" pitchFamily="34" charset="0"/>
                <a:cs typeface="Arial" panose="020B0604020202020204" pitchFamily="34" charset="0"/>
              </a:defRPr>
            </a:lvl1pPr>
          </a:lstStyle>
          <a:p>
            <a:endParaRPr lang="de-DE" sz="500" i="1" dirty="0"/>
          </a:p>
          <a:p>
            <a:r>
              <a:rPr lang="de-DE" i="1" dirty="0"/>
              <a:t>Festlegung des staatlichen Bildungs- und Erziehungsauftrags</a:t>
            </a:r>
          </a:p>
          <a:p>
            <a:endParaRPr lang="de-DE" sz="500" i="1" dirty="0"/>
          </a:p>
        </p:txBody>
      </p:sp>
      <p:sp>
        <p:nvSpPr>
          <p:cNvPr id="17" name="Textfeld 16"/>
          <p:cNvSpPr txBox="1"/>
          <p:nvPr/>
        </p:nvSpPr>
        <p:spPr>
          <a:xfrm>
            <a:off x="1187624" y="3174648"/>
            <a:ext cx="6840760" cy="1015663"/>
          </a:xfrm>
          <a:prstGeom prst="rect">
            <a:avLst/>
          </a:prstGeom>
          <a:solidFill>
            <a:srgbClr val="FFE3AB"/>
          </a:solidFill>
          <a:ln/>
        </p:spPr>
        <p:style>
          <a:lnRef idx="1">
            <a:schemeClr val="accent6"/>
          </a:lnRef>
          <a:fillRef idx="2">
            <a:schemeClr val="accent6"/>
          </a:fillRef>
          <a:effectRef idx="1">
            <a:schemeClr val="accent6"/>
          </a:effectRef>
          <a:fontRef idx="minor">
            <a:schemeClr val="dk1"/>
          </a:fontRef>
        </p:style>
        <p:txBody>
          <a:bodyPr wrap="square" rtlCol="0" anchor="ctr">
            <a:spAutoFit/>
          </a:bodyPr>
          <a:lstStyle>
            <a:defPPr>
              <a:defRPr lang="de-DE"/>
            </a:defPPr>
            <a:lvl1pPr algn="ctr">
              <a:defRPr sz="2000" b="1">
                <a:latin typeface="Arial" panose="020B0604020202020204" pitchFamily="34" charset="0"/>
                <a:cs typeface="Arial" panose="020B0604020202020204" pitchFamily="34" charset="0"/>
              </a:defRPr>
            </a:lvl1pPr>
          </a:lstStyle>
          <a:p>
            <a:r>
              <a:rPr lang="de-DE" b="0" dirty="0"/>
              <a:t> </a:t>
            </a:r>
            <a:r>
              <a:rPr lang="de-DE" b="0" i="1" dirty="0"/>
              <a:t>zunehmende Komplexität der Gesellschaft im Zeichen von </a:t>
            </a:r>
          </a:p>
          <a:p>
            <a:r>
              <a:rPr lang="de-DE" b="0" i="1" dirty="0" smtClean="0"/>
              <a:t>Globalisierung</a:t>
            </a:r>
            <a:r>
              <a:rPr lang="de-DE" b="0" i="1" dirty="0"/>
              <a:t>, demografischem Wandel und </a:t>
            </a:r>
          </a:p>
          <a:p>
            <a:r>
              <a:rPr lang="de-DE" b="0" i="1" dirty="0"/>
              <a:t>wachsender Diversität </a:t>
            </a:r>
          </a:p>
        </p:txBody>
      </p:sp>
      <p:sp>
        <p:nvSpPr>
          <p:cNvPr id="19" name="Textfeld 18"/>
          <p:cNvSpPr txBox="1"/>
          <p:nvPr/>
        </p:nvSpPr>
        <p:spPr>
          <a:xfrm>
            <a:off x="251520" y="6309320"/>
            <a:ext cx="504056" cy="261610"/>
          </a:xfrm>
          <a:prstGeom prst="rect">
            <a:avLst/>
          </a:prstGeom>
          <a:noFill/>
        </p:spPr>
        <p:txBody>
          <a:bodyPr wrap="square" rtlCol="0">
            <a:spAutoFit/>
          </a:bodyPr>
          <a:lstStyle/>
          <a:p>
            <a:r>
              <a:rPr lang="de-DE" sz="1100" dirty="0" smtClean="0">
                <a:latin typeface="Arial" panose="020B0604020202020204" pitchFamily="34" charset="0"/>
                <a:cs typeface="Arial" panose="020B0604020202020204" pitchFamily="34" charset="0"/>
              </a:rPr>
              <a:t>7</a:t>
            </a:r>
            <a:endParaRPr lang="de-DE" sz="1100" dirty="0">
              <a:latin typeface="Arial" panose="020B0604020202020204" pitchFamily="34" charset="0"/>
              <a:cs typeface="Arial" panose="020B0604020202020204" pitchFamily="34" charset="0"/>
            </a:endParaRPr>
          </a:p>
        </p:txBody>
      </p:sp>
      <p:sp>
        <p:nvSpPr>
          <p:cNvPr id="9" name="Textfeld 8"/>
          <p:cNvSpPr txBox="1"/>
          <p:nvPr/>
        </p:nvSpPr>
        <p:spPr>
          <a:xfrm>
            <a:off x="323528" y="4869160"/>
            <a:ext cx="8640960" cy="400110"/>
          </a:xfrm>
          <a:prstGeom prst="rect">
            <a:avLst/>
          </a:prstGeom>
          <a:solidFill>
            <a:srgbClr val="FFFFCC"/>
          </a:solidFill>
          <a:ln/>
        </p:spPr>
        <p:style>
          <a:lnRef idx="1">
            <a:schemeClr val="accent6"/>
          </a:lnRef>
          <a:fillRef idx="2">
            <a:schemeClr val="accent6"/>
          </a:fillRef>
          <a:effectRef idx="1">
            <a:schemeClr val="accent6"/>
          </a:effectRef>
          <a:fontRef idx="minor">
            <a:schemeClr val="dk1"/>
          </a:fontRef>
        </p:style>
        <p:txBody>
          <a:bodyPr wrap="square" rtlCol="0" anchor="ctr">
            <a:spAutoFit/>
          </a:bodyPr>
          <a:lstStyle>
            <a:defPPr>
              <a:defRPr lang="de-DE"/>
            </a:defPPr>
            <a:lvl1pPr algn="ctr">
              <a:defRPr sz="2000" b="1">
                <a:latin typeface="Arial" panose="020B0604020202020204" pitchFamily="34" charset="0"/>
                <a:cs typeface="Arial" panose="020B0604020202020204" pitchFamily="34" charset="0"/>
              </a:defRPr>
            </a:lvl1pPr>
          </a:lstStyle>
          <a:p>
            <a:r>
              <a:rPr lang="de-DE" dirty="0"/>
              <a:t>Grundgesetz , Landesverfassung, </a:t>
            </a:r>
            <a:r>
              <a:rPr lang="de-DE" dirty="0" smtClean="0"/>
              <a:t>Schulgesetz</a:t>
            </a:r>
            <a:endParaRPr lang="de-DE" dirty="0"/>
          </a:p>
        </p:txBody>
      </p:sp>
      <mc:AlternateContent xmlns:mc="http://schemas.openxmlformats.org/markup-compatibility/2006" xmlns:a14="http://schemas.microsoft.com/office/drawing/2010/main">
        <mc:Choice Requires="a14">
          <p:sp>
            <p:nvSpPr>
              <p:cNvPr id="12" name="Textfeld 11"/>
              <p:cNvSpPr txBox="1"/>
              <p:nvPr/>
            </p:nvSpPr>
            <p:spPr>
              <a:xfrm>
                <a:off x="4398019" y="4293096"/>
                <a:ext cx="462014" cy="461665"/>
              </a:xfrm>
              <a:prstGeom prst="rect">
                <a:avLst/>
              </a:prstGeom>
              <a:solidFill>
                <a:schemeClr val="bg1">
                  <a:lumMod val="65000"/>
                </a:schemeClr>
              </a:solidFill>
            </p:spPr>
            <p:style>
              <a:lnRef idx="3">
                <a:schemeClr val="lt1"/>
              </a:lnRef>
              <a:fillRef idx="1">
                <a:schemeClr val="accent2"/>
              </a:fillRef>
              <a:effectRef idx="1">
                <a:schemeClr val="accent2"/>
              </a:effectRef>
              <a:fontRef idx="minor">
                <a:schemeClr val="lt1"/>
              </a:fontRef>
            </p:style>
            <p:txBody>
              <a:bodyPr wrap="square" rtlCol="0">
                <a:spAutoFit/>
              </a:bodyPr>
              <a:lstStyle/>
              <a:p>
                <a:pPr/>
                <a14:m>
                  <m:oMathPara xmlns:m="http://schemas.openxmlformats.org/officeDocument/2006/math">
                    <m:oMathParaPr>
                      <m:jc m:val="centerGroup"/>
                    </m:oMathParaPr>
                    <m:oMath xmlns:m="http://schemas.openxmlformats.org/officeDocument/2006/math">
                      <m:r>
                        <a:rPr lang="de-DE" i="1" smtClean="0">
                          <a:latin typeface="Cambria Math"/>
                          <a:ea typeface="Cambria Math"/>
                        </a:rPr>
                        <m:t>+</m:t>
                      </m:r>
                    </m:oMath>
                  </m:oMathPara>
                </a14:m>
                <a:endParaRPr lang="de-DE" dirty="0"/>
              </a:p>
            </p:txBody>
          </p:sp>
        </mc:Choice>
        <mc:Fallback xmlns="">
          <p:sp>
            <p:nvSpPr>
              <p:cNvPr id="12" name="Textfeld 11"/>
              <p:cNvSpPr txBox="1">
                <a:spLocks noRot="1" noChangeAspect="1" noMove="1" noResize="1" noEditPoints="1" noAdjustHandles="1" noChangeArrowheads="1" noChangeShapeType="1" noTextEdit="1"/>
              </p:cNvSpPr>
              <p:nvPr/>
            </p:nvSpPr>
            <p:spPr>
              <a:xfrm>
                <a:off x="4398019" y="4293096"/>
                <a:ext cx="462014" cy="461665"/>
              </a:xfrm>
              <a:prstGeom prst="rect">
                <a:avLst/>
              </a:prstGeom>
              <a:blipFill rotWithShape="1">
                <a:blip r:embed="rId3"/>
                <a:stretch>
                  <a:fillRect/>
                </a:stretch>
              </a:blipFill>
            </p:spPr>
            <p:txBody>
              <a:bodyPr/>
              <a:lstStyle/>
              <a:p>
                <a:r>
                  <a:rPr lang="de-DE">
                    <a:noFill/>
                  </a:rPr>
                  <a:t> </a:t>
                </a:r>
              </a:p>
            </p:txBody>
          </p:sp>
        </mc:Fallback>
      </mc:AlternateContent>
      <p:sp>
        <p:nvSpPr>
          <p:cNvPr id="14" name="Legende mit Pfeil nach oben 13"/>
          <p:cNvSpPr/>
          <p:nvPr/>
        </p:nvSpPr>
        <p:spPr>
          <a:xfrm>
            <a:off x="1187624" y="2456026"/>
            <a:ext cx="6840760" cy="612934"/>
          </a:xfrm>
          <a:prstGeom prst="upArrowCallout">
            <a:avLst>
              <a:gd name="adj1" fmla="val 25000"/>
              <a:gd name="adj2" fmla="val 25000"/>
              <a:gd name="adj3" fmla="val 21924"/>
              <a:gd name="adj4" fmla="val 64977"/>
            </a:avLst>
          </a:prstGeom>
          <a:solidFill>
            <a:srgbClr val="FFE3AB"/>
          </a:solidFill>
          <a:ln/>
        </p:spPr>
        <p:style>
          <a:lnRef idx="1">
            <a:schemeClr val="accent6"/>
          </a:lnRef>
          <a:fillRef idx="2">
            <a:schemeClr val="accent6"/>
          </a:fillRef>
          <a:effectRef idx="1">
            <a:schemeClr val="accent6"/>
          </a:effectRef>
          <a:fontRef idx="minor">
            <a:schemeClr val="dk1"/>
          </a:fontRef>
        </p:style>
        <p:txBody>
          <a:bodyPr wrap="square" rtlCol="0" anchor="ctr">
            <a:spAutoFit/>
          </a:bodyPr>
          <a:lstStyle/>
          <a:p>
            <a:pPr algn="ctr"/>
            <a:r>
              <a:rPr lang="de-DE" sz="2000" b="1" dirty="0">
                <a:latin typeface="Arial" panose="020B0604020202020204" pitchFamily="34" charset="0"/>
                <a:cs typeface="Arial" panose="020B0604020202020204" pitchFamily="34" charset="0"/>
              </a:rPr>
              <a:t>Gesellschaftliche Entwicklungen</a:t>
            </a:r>
          </a:p>
        </p:txBody>
      </p:sp>
      <p:sp>
        <p:nvSpPr>
          <p:cNvPr id="18" name="Abgerundetes Rechteck 17"/>
          <p:cNvSpPr/>
          <p:nvPr/>
        </p:nvSpPr>
        <p:spPr>
          <a:xfrm>
            <a:off x="1907704" y="1628800"/>
            <a:ext cx="5400600" cy="720080"/>
          </a:xfrm>
          <a:prstGeom prst="round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spcAft>
                <a:spcPts val="0"/>
              </a:spcAft>
              <a:buSzPct val="150000"/>
            </a:pPr>
            <a:r>
              <a:rPr lang="de-DE" sz="2000" b="1" dirty="0" smtClean="0">
                <a:solidFill>
                  <a:schemeClr val="tx1"/>
                </a:solidFill>
                <a:latin typeface="Arial" charset="0"/>
                <a:cs typeface="Arial" charset="0"/>
              </a:rPr>
              <a:t>Konkretisierung in den Bildungsplänen</a:t>
            </a:r>
            <a:endParaRPr lang="de-DE" sz="2000" dirty="0">
              <a:solidFill>
                <a:schemeClr val="tx1"/>
              </a:solidFill>
              <a:latin typeface="Arial" charset="0"/>
              <a:cs typeface="Arial" charset="0"/>
            </a:endParaRPr>
          </a:p>
        </p:txBody>
      </p:sp>
    </p:spTree>
    <p:extLst>
      <p:ext uri="{BB962C8B-B14F-4D97-AF65-F5344CB8AC3E}">
        <p14:creationId xmlns:p14="http://schemas.microsoft.com/office/powerpoint/2010/main" val="1070366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nhaltsplatzhalter 3"/>
          <p:cNvSpPr>
            <a:spLocks noGrp="1"/>
          </p:cNvSpPr>
          <p:nvPr>
            <p:ph sz="half" idx="1"/>
          </p:nvPr>
        </p:nvSpPr>
        <p:spPr>
          <a:xfrm>
            <a:off x="251520" y="1628800"/>
            <a:ext cx="4320480" cy="4061048"/>
          </a:xfrm>
          <a:ln>
            <a:noFill/>
          </a:ln>
          <a:effectLst/>
        </p:spPr>
        <p:style>
          <a:lnRef idx="2">
            <a:schemeClr val="accent4"/>
          </a:lnRef>
          <a:fillRef idx="1">
            <a:schemeClr val="lt1"/>
          </a:fillRef>
          <a:effectRef idx="0">
            <a:schemeClr val="accent4"/>
          </a:effectRef>
          <a:fontRef idx="minor">
            <a:schemeClr val="dk1"/>
          </a:fontRef>
        </p:style>
        <p:txBody>
          <a:bodyPr/>
          <a:lstStyle/>
          <a:p>
            <a:pPr marL="0" indent="0">
              <a:spcBef>
                <a:spcPct val="0"/>
              </a:spcBef>
              <a:spcAft>
                <a:spcPts val="0"/>
              </a:spcAft>
              <a:buSzPct val="150000"/>
              <a:buNone/>
            </a:pPr>
            <a:endParaRPr lang="de-DE" sz="2000" dirty="0">
              <a:latin typeface="Arial" charset="0"/>
              <a:cs typeface="Arial" charset="0"/>
            </a:endParaRPr>
          </a:p>
          <a:p>
            <a:pPr marL="0" indent="0">
              <a:spcBef>
                <a:spcPct val="0"/>
              </a:spcBef>
              <a:spcAft>
                <a:spcPts val="0"/>
              </a:spcAft>
              <a:buSzPct val="150000"/>
              <a:buNone/>
            </a:pPr>
            <a:endParaRPr lang="de-DE" sz="2000" dirty="0" smtClean="0">
              <a:latin typeface="Arial" charset="0"/>
              <a:cs typeface="Arial" charset="0"/>
            </a:endParaRPr>
          </a:p>
          <a:p>
            <a:pPr marL="0" indent="0">
              <a:spcBef>
                <a:spcPct val="0"/>
              </a:spcBef>
              <a:spcAft>
                <a:spcPts val="0"/>
              </a:spcAft>
              <a:buSzPct val="150000"/>
              <a:buNone/>
            </a:pPr>
            <a:endParaRPr lang="de-DE" sz="2000" dirty="0">
              <a:latin typeface="Arial" charset="0"/>
              <a:cs typeface="Arial" charset="0"/>
            </a:endParaRPr>
          </a:p>
          <a:p>
            <a:pPr marL="0" indent="0">
              <a:spcBef>
                <a:spcPct val="0"/>
              </a:spcBef>
              <a:spcAft>
                <a:spcPts val="0"/>
              </a:spcAft>
              <a:buSzPct val="150000"/>
              <a:buNone/>
            </a:pPr>
            <a:endParaRPr lang="de-DE" sz="2400" dirty="0" smtClean="0">
              <a:latin typeface="Arial" charset="0"/>
              <a:cs typeface="Arial" charset="0"/>
            </a:endParaRPr>
          </a:p>
          <a:p>
            <a:pPr marL="0" lvl="1" indent="0">
              <a:spcAft>
                <a:spcPts val="0"/>
              </a:spcAft>
              <a:buSzPct val="150000"/>
              <a:buNone/>
            </a:pPr>
            <a:endParaRPr lang="de-DE" sz="1600" dirty="0" smtClean="0">
              <a:latin typeface="Arial" charset="0"/>
              <a:cs typeface="Arial" charset="0"/>
            </a:endParaRPr>
          </a:p>
          <a:p>
            <a:pPr marL="0" lvl="1" indent="0">
              <a:spcAft>
                <a:spcPts val="0"/>
              </a:spcAft>
              <a:buSzPct val="150000"/>
              <a:buNone/>
            </a:pPr>
            <a:endParaRPr lang="de-DE" sz="1600" dirty="0" smtClean="0">
              <a:latin typeface="Arial" charset="0"/>
              <a:cs typeface="Arial" charset="0"/>
            </a:endParaRPr>
          </a:p>
          <a:p>
            <a:pPr lvl="1" indent="-342900">
              <a:spcBef>
                <a:spcPct val="0"/>
              </a:spcBef>
              <a:spcAft>
                <a:spcPts val="0"/>
              </a:spcAft>
              <a:buSzPct val="150000"/>
              <a:buFont typeface="Arial" panose="020B0604020202020204" pitchFamily="34" charset="0"/>
              <a:buChar char="•"/>
            </a:pPr>
            <a:endParaRPr lang="de-DE" sz="1600" dirty="0" smtClean="0">
              <a:latin typeface="Arial" charset="0"/>
              <a:cs typeface="Arial" charset="0"/>
            </a:endParaRPr>
          </a:p>
          <a:p>
            <a:endParaRPr lang="de-DE" dirty="0"/>
          </a:p>
        </p:txBody>
      </p:sp>
      <p:sp>
        <p:nvSpPr>
          <p:cNvPr id="5" name="Inhaltsplatzhalter 4"/>
          <p:cNvSpPr>
            <a:spLocks noGrp="1"/>
          </p:cNvSpPr>
          <p:nvPr>
            <p:ph sz="half" idx="2"/>
          </p:nvPr>
        </p:nvSpPr>
        <p:spPr>
          <a:xfrm>
            <a:off x="4565848" y="1628800"/>
            <a:ext cx="4326632" cy="4104456"/>
          </a:xfrm>
          <a:noFill/>
          <a:ln>
            <a:noFill/>
          </a:ln>
        </p:spPr>
        <p:style>
          <a:lnRef idx="2">
            <a:schemeClr val="accent4"/>
          </a:lnRef>
          <a:fillRef idx="1">
            <a:schemeClr val="lt1"/>
          </a:fillRef>
          <a:effectRef idx="0">
            <a:schemeClr val="accent4"/>
          </a:effectRef>
          <a:fontRef idx="minor">
            <a:schemeClr val="dk1"/>
          </a:fontRef>
        </p:style>
        <p:txBody>
          <a:bodyPr/>
          <a:lstStyle/>
          <a:p>
            <a:pPr marL="0" lvl="1" indent="0">
              <a:spcBef>
                <a:spcPct val="0"/>
              </a:spcBef>
              <a:spcAft>
                <a:spcPts val="0"/>
              </a:spcAft>
              <a:buClr>
                <a:srgbClr val="7F7F7F"/>
              </a:buClr>
              <a:buSzPct val="150000"/>
              <a:buNone/>
            </a:pPr>
            <a:endParaRPr lang="de-DE" sz="2000" dirty="0">
              <a:latin typeface="Arial" charset="0"/>
              <a:cs typeface="Arial" charset="0"/>
            </a:endParaRPr>
          </a:p>
          <a:p>
            <a:pPr marL="0" lvl="1" indent="0">
              <a:spcBef>
                <a:spcPct val="0"/>
              </a:spcBef>
              <a:spcAft>
                <a:spcPts val="0"/>
              </a:spcAft>
              <a:buClr>
                <a:srgbClr val="7F7F7F"/>
              </a:buClr>
              <a:buSzPct val="150000"/>
              <a:buNone/>
            </a:pPr>
            <a:r>
              <a:rPr lang="de-DE" sz="2000" dirty="0" smtClean="0">
                <a:latin typeface="Arial" charset="0"/>
                <a:cs typeface="Arial" charset="0"/>
              </a:rPr>
              <a:t> </a:t>
            </a:r>
            <a:endParaRPr lang="de-DE" sz="2000" dirty="0">
              <a:latin typeface="Arial" charset="0"/>
              <a:cs typeface="Arial" charset="0"/>
            </a:endParaRPr>
          </a:p>
          <a:p>
            <a:pPr marL="0" lvl="1" indent="0">
              <a:spcBef>
                <a:spcPct val="0"/>
              </a:spcBef>
              <a:spcAft>
                <a:spcPts val="0"/>
              </a:spcAft>
              <a:buClr>
                <a:srgbClr val="7F7F7F"/>
              </a:buClr>
              <a:buSzPct val="150000"/>
              <a:buNone/>
            </a:pPr>
            <a:endParaRPr lang="de-DE" sz="2000" dirty="0">
              <a:latin typeface="Arial" charset="0"/>
              <a:cs typeface="Arial" charset="0"/>
            </a:endParaRPr>
          </a:p>
          <a:p>
            <a:pPr marL="0" lvl="1" indent="0">
              <a:spcBef>
                <a:spcPct val="0"/>
              </a:spcBef>
              <a:spcAft>
                <a:spcPts val="0"/>
              </a:spcAft>
              <a:buClr>
                <a:srgbClr val="7F7F7F"/>
              </a:buClr>
              <a:buSzPct val="150000"/>
              <a:buNone/>
            </a:pPr>
            <a:endParaRPr lang="de-DE" dirty="0" smtClean="0">
              <a:latin typeface="Arial" charset="0"/>
              <a:cs typeface="Arial" charset="0"/>
            </a:endParaRPr>
          </a:p>
          <a:p>
            <a:pPr marL="0" lvl="1" indent="0">
              <a:spcBef>
                <a:spcPct val="0"/>
              </a:spcBef>
              <a:spcAft>
                <a:spcPts val="0"/>
              </a:spcAft>
              <a:buClr>
                <a:srgbClr val="7F7F7F"/>
              </a:buClr>
              <a:buSzPct val="150000"/>
              <a:buNone/>
            </a:pPr>
            <a:endParaRPr lang="de-DE" dirty="0">
              <a:latin typeface="Arial" charset="0"/>
              <a:cs typeface="Arial" charset="0"/>
            </a:endParaRPr>
          </a:p>
          <a:p>
            <a:endParaRPr lang="de-DE" dirty="0"/>
          </a:p>
        </p:txBody>
      </p:sp>
      <p:sp>
        <p:nvSpPr>
          <p:cNvPr id="7" name="Rechteck 6"/>
          <p:cNvSpPr/>
          <p:nvPr/>
        </p:nvSpPr>
        <p:spPr>
          <a:xfrm>
            <a:off x="251520" y="961564"/>
            <a:ext cx="8640959" cy="523220"/>
          </a:xfrm>
          <a:prstGeom prst="rect">
            <a:avLst/>
          </a:prstGeom>
        </p:spPr>
        <p:txBody>
          <a:bodyPr wrap="square">
            <a:spAutoFit/>
          </a:bodyPr>
          <a:lstStyle/>
          <a:p>
            <a:pPr algn="ctr"/>
            <a:r>
              <a:rPr lang="de-DE" sz="2800" dirty="0" smtClean="0">
                <a:latin typeface="Calibri"/>
                <a:cs typeface="Calibri"/>
              </a:rPr>
              <a:t>Leitperspektiven</a:t>
            </a:r>
            <a:endParaRPr lang="de-DE" sz="2800" dirty="0">
              <a:latin typeface="Calibri"/>
              <a:cs typeface="Calibri"/>
            </a:endParaRPr>
          </a:p>
        </p:txBody>
      </p:sp>
      <p:sp>
        <p:nvSpPr>
          <p:cNvPr id="8" name="Textfeld 7"/>
          <p:cNvSpPr txBox="1"/>
          <p:nvPr/>
        </p:nvSpPr>
        <p:spPr>
          <a:xfrm>
            <a:off x="251520" y="6309320"/>
            <a:ext cx="504056" cy="430887"/>
          </a:xfrm>
          <a:prstGeom prst="rect">
            <a:avLst/>
          </a:prstGeom>
          <a:noFill/>
        </p:spPr>
        <p:txBody>
          <a:bodyPr wrap="square" rtlCol="0">
            <a:spAutoFit/>
          </a:bodyPr>
          <a:lstStyle/>
          <a:p>
            <a:r>
              <a:rPr lang="de-DE" sz="1100" dirty="0" smtClean="0">
                <a:latin typeface="Arial" panose="020B0604020202020204" pitchFamily="34" charset="0"/>
                <a:cs typeface="Arial" panose="020B0604020202020204" pitchFamily="34" charset="0"/>
              </a:rPr>
              <a:t>8</a:t>
            </a:r>
          </a:p>
          <a:p>
            <a:endParaRPr lang="de-DE" sz="1100" dirty="0">
              <a:latin typeface="Arial" panose="020B0604020202020204" pitchFamily="34" charset="0"/>
              <a:cs typeface="Arial" panose="020B0604020202020204" pitchFamily="34" charset="0"/>
            </a:endParaRPr>
          </a:p>
        </p:txBody>
      </p:sp>
      <p:sp>
        <p:nvSpPr>
          <p:cNvPr id="2" name="Abgerundetes Rechteck 1"/>
          <p:cNvSpPr/>
          <p:nvPr/>
        </p:nvSpPr>
        <p:spPr>
          <a:xfrm>
            <a:off x="1403648" y="3356992"/>
            <a:ext cx="6336704" cy="2232248"/>
          </a:xfrm>
          <a:prstGeom prst="round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indent="-342900">
              <a:spcAft>
                <a:spcPts val="0"/>
              </a:spcAft>
              <a:buSzPct val="150000"/>
              <a:buFont typeface="Arial" panose="020B0604020202020204" pitchFamily="34" charset="0"/>
              <a:buChar char="•"/>
            </a:pPr>
            <a:endParaRPr lang="de-DE" sz="1600" dirty="0" smtClean="0">
              <a:solidFill>
                <a:schemeClr val="tx1"/>
              </a:solidFill>
              <a:latin typeface="Arial" charset="0"/>
              <a:cs typeface="Arial" charset="0"/>
            </a:endParaRPr>
          </a:p>
          <a:p>
            <a:pPr marL="114300" lvl="1">
              <a:spcAft>
                <a:spcPts val="0"/>
              </a:spcAft>
              <a:buSzPct val="150000"/>
            </a:pPr>
            <a:r>
              <a:rPr lang="de-DE" sz="1600" dirty="0" smtClean="0">
                <a:solidFill>
                  <a:schemeClr val="tx1"/>
                </a:solidFill>
                <a:latin typeface="Arial" charset="0"/>
                <a:cs typeface="Arial" charset="0"/>
              </a:rPr>
              <a:t>Bildung </a:t>
            </a:r>
            <a:r>
              <a:rPr lang="de-DE" sz="1600" dirty="0">
                <a:solidFill>
                  <a:schemeClr val="tx1"/>
                </a:solidFill>
                <a:latin typeface="Arial" charset="0"/>
                <a:cs typeface="Arial" charset="0"/>
              </a:rPr>
              <a:t>für nachhaltige </a:t>
            </a:r>
            <a:endParaRPr lang="de-DE" sz="1600" dirty="0" smtClean="0">
              <a:solidFill>
                <a:schemeClr val="tx1"/>
              </a:solidFill>
              <a:latin typeface="Arial" charset="0"/>
              <a:cs typeface="Arial" charset="0"/>
            </a:endParaRPr>
          </a:p>
          <a:p>
            <a:pPr marL="114300" lvl="1">
              <a:spcAft>
                <a:spcPts val="0"/>
              </a:spcAft>
              <a:buSzPct val="150000"/>
            </a:pPr>
            <a:r>
              <a:rPr lang="de-DE" sz="1600" dirty="0" smtClean="0">
                <a:solidFill>
                  <a:schemeClr val="tx1"/>
                </a:solidFill>
                <a:latin typeface="Arial" charset="0"/>
                <a:cs typeface="Arial" charset="0"/>
              </a:rPr>
              <a:t>Entwicklung (BNE)</a:t>
            </a:r>
          </a:p>
          <a:p>
            <a:pPr marL="114300" lvl="1">
              <a:spcAft>
                <a:spcPts val="0"/>
              </a:spcAft>
              <a:buSzPct val="150000"/>
            </a:pPr>
            <a:endParaRPr lang="de-DE" sz="1600" dirty="0">
              <a:solidFill>
                <a:schemeClr val="tx1"/>
              </a:solidFill>
              <a:latin typeface="Arial" charset="0"/>
              <a:cs typeface="Arial" charset="0"/>
            </a:endParaRPr>
          </a:p>
          <a:p>
            <a:pPr marL="114300" lvl="1">
              <a:spcAft>
                <a:spcPts val="0"/>
              </a:spcAft>
              <a:buSzPct val="150000"/>
            </a:pPr>
            <a:r>
              <a:rPr lang="de-DE" sz="1600" dirty="0" smtClean="0">
                <a:solidFill>
                  <a:schemeClr val="tx1"/>
                </a:solidFill>
                <a:latin typeface="Arial" charset="0"/>
                <a:cs typeface="Arial" charset="0"/>
              </a:rPr>
              <a:t>Bildung </a:t>
            </a:r>
            <a:r>
              <a:rPr lang="de-DE" sz="1600" dirty="0">
                <a:solidFill>
                  <a:schemeClr val="tx1"/>
                </a:solidFill>
                <a:latin typeface="Arial" charset="0"/>
                <a:cs typeface="Arial" charset="0"/>
              </a:rPr>
              <a:t>für Toleranz und </a:t>
            </a:r>
            <a:endParaRPr lang="de-DE" sz="1600" dirty="0" smtClean="0">
              <a:solidFill>
                <a:schemeClr val="tx1"/>
              </a:solidFill>
              <a:latin typeface="Arial" charset="0"/>
              <a:cs typeface="Arial" charset="0"/>
            </a:endParaRPr>
          </a:p>
          <a:p>
            <a:pPr marL="114300" lvl="1">
              <a:spcAft>
                <a:spcPts val="0"/>
              </a:spcAft>
              <a:buSzPct val="150000"/>
            </a:pPr>
            <a:r>
              <a:rPr lang="de-DE" sz="1600" dirty="0" smtClean="0">
                <a:solidFill>
                  <a:schemeClr val="tx1"/>
                </a:solidFill>
                <a:latin typeface="Arial" charset="0"/>
                <a:cs typeface="Arial" charset="0"/>
              </a:rPr>
              <a:t>Akzeptanz </a:t>
            </a:r>
            <a:r>
              <a:rPr lang="de-DE" sz="1600" dirty="0">
                <a:solidFill>
                  <a:schemeClr val="tx1"/>
                </a:solidFill>
                <a:latin typeface="Arial" charset="0"/>
                <a:cs typeface="Arial" charset="0"/>
              </a:rPr>
              <a:t>von </a:t>
            </a:r>
            <a:r>
              <a:rPr lang="de-DE" sz="1600" dirty="0" smtClean="0">
                <a:solidFill>
                  <a:schemeClr val="tx1"/>
                </a:solidFill>
                <a:latin typeface="Arial" charset="0"/>
                <a:cs typeface="Arial" charset="0"/>
              </a:rPr>
              <a:t>Vielfalt (BTV)</a:t>
            </a:r>
          </a:p>
          <a:p>
            <a:pPr marL="114300" lvl="1">
              <a:spcAft>
                <a:spcPts val="0"/>
              </a:spcAft>
              <a:buSzPct val="150000"/>
            </a:pPr>
            <a:endParaRPr lang="de-DE" sz="1600" dirty="0">
              <a:solidFill>
                <a:schemeClr val="tx1"/>
              </a:solidFill>
              <a:latin typeface="Arial" charset="0"/>
              <a:cs typeface="Arial" charset="0"/>
            </a:endParaRPr>
          </a:p>
          <a:p>
            <a:pPr marL="114300" lvl="1">
              <a:spcAft>
                <a:spcPts val="0"/>
              </a:spcAft>
              <a:buSzPct val="150000"/>
            </a:pPr>
            <a:r>
              <a:rPr lang="de-DE" sz="1600" dirty="0" smtClean="0">
                <a:solidFill>
                  <a:schemeClr val="tx1"/>
                </a:solidFill>
                <a:latin typeface="Arial" charset="0"/>
                <a:cs typeface="Arial" charset="0"/>
              </a:rPr>
              <a:t>Prävention </a:t>
            </a:r>
            <a:r>
              <a:rPr lang="de-DE" sz="1600" dirty="0">
                <a:solidFill>
                  <a:schemeClr val="tx1"/>
                </a:solidFill>
                <a:latin typeface="Arial" charset="0"/>
                <a:cs typeface="Arial" charset="0"/>
              </a:rPr>
              <a:t>und </a:t>
            </a:r>
            <a:endParaRPr lang="de-DE" sz="1600" dirty="0" smtClean="0">
              <a:solidFill>
                <a:schemeClr val="tx1"/>
              </a:solidFill>
              <a:latin typeface="Arial" charset="0"/>
              <a:cs typeface="Arial" charset="0"/>
            </a:endParaRPr>
          </a:p>
          <a:p>
            <a:pPr marL="114300" lvl="1">
              <a:spcAft>
                <a:spcPts val="0"/>
              </a:spcAft>
              <a:buSzPct val="150000"/>
            </a:pPr>
            <a:r>
              <a:rPr lang="de-DE" sz="1600" dirty="0" smtClean="0">
                <a:solidFill>
                  <a:schemeClr val="tx1"/>
                </a:solidFill>
                <a:latin typeface="Arial" charset="0"/>
                <a:cs typeface="Arial" charset="0"/>
              </a:rPr>
              <a:t>Gesundheitsförderung (PG)</a:t>
            </a:r>
            <a:endParaRPr lang="de-DE" sz="1600" dirty="0">
              <a:solidFill>
                <a:schemeClr val="tx1"/>
              </a:solidFill>
              <a:latin typeface="Arial" charset="0"/>
              <a:cs typeface="Arial" charset="0"/>
            </a:endParaRPr>
          </a:p>
          <a:p>
            <a:endParaRPr lang="de-DE" sz="1400" dirty="0">
              <a:solidFill>
                <a:schemeClr val="tx1"/>
              </a:solidFill>
              <a:latin typeface="Arial" panose="020B0604020202020204" pitchFamily="34" charset="0"/>
              <a:cs typeface="Arial" panose="020B0604020202020204" pitchFamily="34" charset="0"/>
            </a:endParaRPr>
          </a:p>
        </p:txBody>
      </p:sp>
      <p:sp>
        <p:nvSpPr>
          <p:cNvPr id="17" name="Abgerundetes Rechteck 16"/>
          <p:cNvSpPr/>
          <p:nvPr/>
        </p:nvSpPr>
        <p:spPr>
          <a:xfrm>
            <a:off x="4572000" y="3356992"/>
            <a:ext cx="3168352" cy="252028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indent="-342900">
              <a:spcAft>
                <a:spcPts val="0"/>
              </a:spcAft>
              <a:buSzPct val="150000"/>
              <a:buFont typeface="Arial" panose="020B0604020202020204" pitchFamily="34" charset="0"/>
              <a:buChar char="•"/>
            </a:pPr>
            <a:endParaRPr lang="de-DE" sz="1600" dirty="0" smtClean="0">
              <a:solidFill>
                <a:schemeClr val="tx1"/>
              </a:solidFill>
              <a:latin typeface="Arial" charset="0"/>
              <a:cs typeface="Arial" charset="0"/>
            </a:endParaRPr>
          </a:p>
          <a:p>
            <a:pPr marL="114300" lvl="1">
              <a:spcAft>
                <a:spcPts val="0"/>
              </a:spcAft>
              <a:buSzPct val="150000"/>
            </a:pPr>
            <a:r>
              <a:rPr lang="de-DE" sz="1600" dirty="0" smtClean="0">
                <a:solidFill>
                  <a:schemeClr val="tx1"/>
                </a:solidFill>
                <a:latin typeface="Arial" charset="0"/>
                <a:cs typeface="Arial" charset="0"/>
              </a:rPr>
              <a:t>Berufliche Orientierung (BO) </a:t>
            </a:r>
          </a:p>
          <a:p>
            <a:pPr marL="114300" lvl="1">
              <a:spcAft>
                <a:spcPts val="0"/>
              </a:spcAft>
              <a:buSzPct val="150000"/>
            </a:pPr>
            <a:r>
              <a:rPr lang="de-DE" sz="1600" dirty="0" smtClean="0">
                <a:solidFill>
                  <a:schemeClr val="tx1"/>
                </a:solidFill>
                <a:latin typeface="Arial" charset="0"/>
                <a:cs typeface="Arial" charset="0"/>
              </a:rPr>
              <a:t> </a:t>
            </a:r>
          </a:p>
          <a:p>
            <a:pPr marL="114300" lvl="1">
              <a:spcAft>
                <a:spcPts val="0"/>
              </a:spcAft>
              <a:buSzPct val="150000"/>
            </a:pPr>
            <a:endParaRPr lang="de-DE" sz="1600" dirty="0">
              <a:solidFill>
                <a:schemeClr val="tx1"/>
              </a:solidFill>
              <a:latin typeface="Arial" charset="0"/>
              <a:cs typeface="Arial" charset="0"/>
            </a:endParaRPr>
          </a:p>
          <a:p>
            <a:pPr marL="114300" lvl="1">
              <a:spcAft>
                <a:spcPts val="0"/>
              </a:spcAft>
              <a:buSzPct val="150000"/>
            </a:pPr>
            <a:r>
              <a:rPr lang="de-DE" sz="1600" dirty="0" smtClean="0">
                <a:solidFill>
                  <a:schemeClr val="tx1"/>
                </a:solidFill>
                <a:latin typeface="Arial" charset="0"/>
                <a:cs typeface="Arial" charset="0"/>
              </a:rPr>
              <a:t>Medienbildung (MB)</a:t>
            </a:r>
          </a:p>
          <a:p>
            <a:pPr marL="114300" lvl="1">
              <a:spcAft>
                <a:spcPts val="0"/>
              </a:spcAft>
              <a:buSzPct val="150000"/>
            </a:pPr>
            <a:endParaRPr lang="de-DE" sz="1600" dirty="0">
              <a:solidFill>
                <a:schemeClr val="tx1"/>
              </a:solidFill>
              <a:latin typeface="Arial" charset="0"/>
              <a:cs typeface="Arial" charset="0"/>
            </a:endParaRPr>
          </a:p>
          <a:p>
            <a:pPr marL="114300" lvl="1">
              <a:spcAft>
                <a:spcPts val="0"/>
              </a:spcAft>
              <a:buSzPct val="150000"/>
            </a:pPr>
            <a:endParaRPr lang="de-DE" sz="1600" dirty="0" smtClean="0">
              <a:solidFill>
                <a:schemeClr val="tx1"/>
              </a:solidFill>
              <a:latin typeface="Arial" charset="0"/>
              <a:cs typeface="Arial" charset="0"/>
            </a:endParaRPr>
          </a:p>
          <a:p>
            <a:pPr marL="114300" lvl="1">
              <a:spcAft>
                <a:spcPts val="0"/>
              </a:spcAft>
              <a:buSzPct val="150000"/>
            </a:pPr>
            <a:r>
              <a:rPr lang="de-DE" sz="1600" dirty="0" smtClean="0">
                <a:solidFill>
                  <a:schemeClr val="tx1"/>
                </a:solidFill>
                <a:latin typeface="Arial" charset="0"/>
                <a:cs typeface="Arial" charset="0"/>
              </a:rPr>
              <a:t>Verbraucherbildung (VB)</a:t>
            </a:r>
            <a:endParaRPr lang="de-DE" sz="1600" dirty="0">
              <a:solidFill>
                <a:schemeClr val="tx1"/>
              </a:solidFill>
              <a:latin typeface="Arial" charset="0"/>
              <a:cs typeface="Arial" charset="0"/>
            </a:endParaRPr>
          </a:p>
          <a:p>
            <a:endParaRPr lang="de-DE" sz="1400" dirty="0">
              <a:solidFill>
                <a:schemeClr val="tx1"/>
              </a:solidFill>
              <a:latin typeface="Arial" panose="020B0604020202020204" pitchFamily="34" charset="0"/>
              <a:cs typeface="Arial" panose="020B0604020202020204" pitchFamily="34" charset="0"/>
            </a:endParaRPr>
          </a:p>
        </p:txBody>
      </p:sp>
      <p:sp>
        <p:nvSpPr>
          <p:cNvPr id="13" name="Abgerundetes Rechteck 12"/>
          <p:cNvSpPr/>
          <p:nvPr/>
        </p:nvSpPr>
        <p:spPr>
          <a:xfrm>
            <a:off x="2771800" y="1773238"/>
            <a:ext cx="3888432" cy="1367730"/>
          </a:xfrm>
          <a:prstGeom prst="round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0"/>
              </a:spcAft>
              <a:buSzPct val="150000"/>
            </a:pPr>
            <a:endParaRPr lang="de-DE" sz="1800" dirty="0">
              <a:solidFill>
                <a:schemeClr val="tx1"/>
              </a:solidFill>
              <a:latin typeface="Arial" charset="0"/>
              <a:cs typeface="Arial" charset="0"/>
            </a:endParaRPr>
          </a:p>
        </p:txBody>
      </p:sp>
      <p:sp>
        <p:nvSpPr>
          <p:cNvPr id="11" name="Abgerundetes Rechteck 10"/>
          <p:cNvSpPr/>
          <p:nvPr/>
        </p:nvSpPr>
        <p:spPr>
          <a:xfrm>
            <a:off x="4427984" y="1773238"/>
            <a:ext cx="4464496" cy="1367730"/>
          </a:xfrm>
          <a:prstGeom prst="round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0"/>
              </a:spcAft>
              <a:buSzPct val="150000"/>
            </a:pPr>
            <a:r>
              <a:rPr lang="de-DE" sz="1800" b="1" dirty="0" smtClean="0">
                <a:solidFill>
                  <a:schemeClr val="tx1"/>
                </a:solidFill>
                <a:latin typeface="Arial" charset="0"/>
                <a:cs typeface="Arial" charset="0"/>
              </a:rPr>
              <a:t>Themenspezifische Leitperspektiven</a:t>
            </a:r>
          </a:p>
          <a:p>
            <a:pPr algn="ctr">
              <a:spcAft>
                <a:spcPts val="0"/>
              </a:spcAft>
              <a:buSzPct val="150000"/>
            </a:pPr>
            <a:r>
              <a:rPr lang="de-DE" sz="1800" b="1" dirty="0" smtClean="0">
                <a:solidFill>
                  <a:schemeClr val="tx1"/>
                </a:solidFill>
                <a:latin typeface="Arial" charset="0"/>
                <a:cs typeface="Arial" charset="0"/>
              </a:rPr>
              <a:t> </a:t>
            </a:r>
            <a:endParaRPr lang="de-DE" sz="1800" b="1" dirty="0">
              <a:solidFill>
                <a:schemeClr val="tx1"/>
              </a:solidFill>
              <a:latin typeface="Arial" charset="0"/>
              <a:cs typeface="Arial" charset="0"/>
            </a:endParaRPr>
          </a:p>
          <a:p>
            <a:pPr algn="ctr">
              <a:spcAft>
                <a:spcPts val="0"/>
              </a:spcAft>
              <a:buSzPct val="150000"/>
            </a:pPr>
            <a:r>
              <a:rPr lang="de-DE" sz="1800" dirty="0" smtClean="0">
                <a:solidFill>
                  <a:schemeClr val="tx1"/>
                </a:solidFill>
                <a:latin typeface="Arial" charset="0"/>
                <a:cs typeface="Arial" charset="0"/>
              </a:rPr>
              <a:t>Orientierung in der modernen Lebenswelt</a:t>
            </a:r>
            <a:endParaRPr lang="de-DE" sz="1800" dirty="0">
              <a:solidFill>
                <a:schemeClr val="tx1"/>
              </a:solidFill>
              <a:latin typeface="Arial" charset="0"/>
              <a:cs typeface="Arial" charset="0"/>
            </a:endParaRPr>
          </a:p>
        </p:txBody>
      </p:sp>
      <p:sp>
        <p:nvSpPr>
          <p:cNvPr id="12" name="Abgerundetes Rechteck 11"/>
          <p:cNvSpPr/>
          <p:nvPr/>
        </p:nvSpPr>
        <p:spPr>
          <a:xfrm>
            <a:off x="251520" y="1773238"/>
            <a:ext cx="4320480" cy="1367730"/>
          </a:xfrm>
          <a:prstGeom prst="round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0"/>
              </a:spcAft>
              <a:buSzPct val="150000"/>
            </a:pPr>
            <a:r>
              <a:rPr lang="de-DE" sz="1800" b="1" dirty="0">
                <a:solidFill>
                  <a:schemeClr val="tx1"/>
                </a:solidFill>
                <a:latin typeface="Arial" charset="0"/>
                <a:cs typeface="Arial" charset="0"/>
              </a:rPr>
              <a:t>Allgemeine </a:t>
            </a:r>
            <a:r>
              <a:rPr lang="de-DE" sz="1800" b="1" dirty="0" smtClean="0">
                <a:solidFill>
                  <a:schemeClr val="tx1"/>
                </a:solidFill>
                <a:latin typeface="Arial" charset="0"/>
                <a:cs typeface="Arial" charset="0"/>
              </a:rPr>
              <a:t>Leitperspektiven</a:t>
            </a:r>
          </a:p>
          <a:p>
            <a:pPr algn="ctr">
              <a:spcAft>
                <a:spcPts val="0"/>
              </a:spcAft>
              <a:buSzPct val="150000"/>
            </a:pPr>
            <a:r>
              <a:rPr lang="de-DE" sz="1800" b="1" dirty="0" smtClean="0">
                <a:solidFill>
                  <a:schemeClr val="tx1"/>
                </a:solidFill>
                <a:latin typeface="Arial" charset="0"/>
                <a:cs typeface="Arial" charset="0"/>
              </a:rPr>
              <a:t> </a:t>
            </a:r>
            <a:endParaRPr lang="de-DE" sz="1800" b="1" dirty="0">
              <a:solidFill>
                <a:schemeClr val="tx1"/>
              </a:solidFill>
              <a:latin typeface="Arial" charset="0"/>
              <a:cs typeface="Arial" charset="0"/>
            </a:endParaRPr>
          </a:p>
          <a:p>
            <a:pPr algn="ctr">
              <a:spcAft>
                <a:spcPts val="0"/>
              </a:spcAft>
              <a:buSzPct val="150000"/>
            </a:pPr>
            <a:r>
              <a:rPr lang="de-DE" sz="1800" dirty="0" smtClean="0">
                <a:solidFill>
                  <a:schemeClr val="tx1"/>
                </a:solidFill>
                <a:latin typeface="Arial" charset="0"/>
                <a:cs typeface="Arial" charset="0"/>
              </a:rPr>
              <a:t>Persönlichkeit</a:t>
            </a:r>
            <a:r>
              <a:rPr lang="de-DE" sz="1800" dirty="0">
                <a:solidFill>
                  <a:schemeClr val="tx1"/>
                </a:solidFill>
                <a:latin typeface="Arial" charset="0"/>
                <a:cs typeface="Arial" charset="0"/>
              </a:rPr>
              <a:t>, Teilhabe, Gemeinschaftsbildung </a:t>
            </a:r>
          </a:p>
        </p:txBody>
      </p:sp>
    </p:spTree>
    <p:extLst>
      <p:ext uri="{BB962C8B-B14F-4D97-AF65-F5344CB8AC3E}">
        <p14:creationId xmlns:p14="http://schemas.microsoft.com/office/powerpoint/2010/main" val="1634413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bgerundetes Rechteck 1"/>
          <p:cNvSpPr/>
          <p:nvPr/>
        </p:nvSpPr>
        <p:spPr>
          <a:xfrm>
            <a:off x="5364088" y="3573016"/>
            <a:ext cx="2160240"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Textfeld 3"/>
          <p:cNvSpPr txBox="1">
            <a:spLocks noChangeArrowheads="1"/>
          </p:cNvSpPr>
          <p:nvPr/>
        </p:nvSpPr>
        <p:spPr bwMode="auto">
          <a:xfrm>
            <a:off x="223838" y="980728"/>
            <a:ext cx="8696325" cy="523220"/>
          </a:xfrm>
          <a:prstGeom prst="rect">
            <a:avLst/>
          </a:prstGeom>
          <a:noFill/>
          <a:ln w="9525">
            <a:noFill/>
            <a:miter lim="800000"/>
            <a:headEnd/>
            <a:tailEnd/>
          </a:ln>
        </p:spPr>
        <p:txBody>
          <a:bodyPr>
            <a:spAutoFit/>
          </a:bodyPr>
          <a:lstStyle/>
          <a:p>
            <a:pPr algn="ctr"/>
            <a:r>
              <a:rPr lang="de-DE" sz="2800" dirty="0" smtClean="0">
                <a:latin typeface="Calibri"/>
                <a:cs typeface="Calibri"/>
              </a:rPr>
              <a:t>Aufbau der Bildungspläne </a:t>
            </a:r>
            <a:endParaRPr lang="de-DE" sz="2800" dirty="0">
              <a:latin typeface="Calibri"/>
              <a:cs typeface="Calibri"/>
            </a:endParaRPr>
          </a:p>
        </p:txBody>
      </p:sp>
      <p:sp>
        <p:nvSpPr>
          <p:cNvPr id="6" name="Textfeld 5"/>
          <p:cNvSpPr txBox="1"/>
          <p:nvPr/>
        </p:nvSpPr>
        <p:spPr>
          <a:xfrm>
            <a:off x="251520" y="6309320"/>
            <a:ext cx="504056" cy="261610"/>
          </a:xfrm>
          <a:prstGeom prst="rect">
            <a:avLst/>
          </a:prstGeom>
          <a:noFill/>
        </p:spPr>
        <p:txBody>
          <a:bodyPr wrap="square" rtlCol="0">
            <a:spAutoFit/>
          </a:bodyPr>
          <a:lstStyle/>
          <a:p>
            <a:r>
              <a:rPr lang="de-DE" sz="1100" dirty="0" smtClean="0">
                <a:latin typeface="Arial" panose="020B0604020202020204" pitchFamily="34" charset="0"/>
                <a:cs typeface="Arial" panose="020B0604020202020204" pitchFamily="34" charset="0"/>
              </a:rPr>
              <a:t>9</a:t>
            </a:r>
            <a:endParaRPr lang="de-DE" sz="1100" dirty="0">
              <a:latin typeface="Arial" panose="020B0604020202020204" pitchFamily="34" charset="0"/>
              <a:cs typeface="Arial" panose="020B0604020202020204" pitchFamily="34" charset="0"/>
            </a:endParaRPr>
          </a:p>
        </p:txBody>
      </p:sp>
      <p:sp>
        <p:nvSpPr>
          <p:cNvPr id="3" name="Abgerundetes Rechteck 2"/>
          <p:cNvSpPr/>
          <p:nvPr/>
        </p:nvSpPr>
        <p:spPr>
          <a:xfrm>
            <a:off x="251520" y="1772816"/>
            <a:ext cx="8640960" cy="792088"/>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de-DE" sz="2000" dirty="0" smtClean="0">
                <a:latin typeface="Arial" panose="020B0604020202020204" pitchFamily="34" charset="0"/>
                <a:cs typeface="Arial" panose="020B0604020202020204" pitchFamily="34" charset="0"/>
              </a:rPr>
              <a:t> Vorwort </a:t>
            </a:r>
          </a:p>
          <a:p>
            <a:r>
              <a:rPr lang="de-DE" sz="2000" dirty="0" smtClean="0">
                <a:latin typeface="Arial" panose="020B0604020202020204" pitchFamily="34" charset="0"/>
                <a:cs typeface="Arial" panose="020B0604020202020204" pitchFamily="34" charset="0"/>
              </a:rPr>
              <a:t> Einführung </a:t>
            </a:r>
            <a:endParaRPr lang="de-DE" sz="2000" dirty="0">
              <a:latin typeface="Arial" panose="020B0604020202020204" pitchFamily="34" charset="0"/>
              <a:cs typeface="Arial" panose="020B0604020202020204" pitchFamily="34" charset="0"/>
            </a:endParaRPr>
          </a:p>
        </p:txBody>
      </p:sp>
      <p:sp>
        <p:nvSpPr>
          <p:cNvPr id="8" name="Abgerundetes Rechteck 7"/>
          <p:cNvSpPr/>
          <p:nvPr/>
        </p:nvSpPr>
        <p:spPr>
          <a:xfrm>
            <a:off x="251520" y="2708920"/>
            <a:ext cx="8640960" cy="216024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de-DE" sz="2000" dirty="0" smtClean="0">
                <a:latin typeface="Arial" panose="020B0604020202020204" pitchFamily="34" charset="0"/>
                <a:cs typeface="Arial" panose="020B0604020202020204" pitchFamily="34" charset="0"/>
              </a:rPr>
              <a:t> Fachpläne</a:t>
            </a:r>
          </a:p>
          <a:p>
            <a:r>
              <a:rPr lang="de-DE" sz="2000" dirty="0">
                <a:latin typeface="Arial" panose="020B0604020202020204" pitchFamily="34" charset="0"/>
                <a:cs typeface="Arial" panose="020B0604020202020204" pitchFamily="34" charset="0"/>
              </a:rPr>
              <a:t>	</a:t>
            </a:r>
          </a:p>
          <a:p>
            <a:endParaRPr lang="de-DE" sz="2000" dirty="0" smtClean="0">
              <a:latin typeface="Arial" panose="020B0604020202020204" pitchFamily="34" charset="0"/>
              <a:cs typeface="Arial" panose="020B0604020202020204" pitchFamily="34" charset="0"/>
            </a:endParaRPr>
          </a:p>
          <a:p>
            <a:endParaRPr lang="de-DE" sz="2000" dirty="0">
              <a:latin typeface="Arial" panose="020B0604020202020204" pitchFamily="34" charset="0"/>
              <a:cs typeface="Arial" panose="020B0604020202020204" pitchFamily="34" charset="0"/>
            </a:endParaRPr>
          </a:p>
          <a:p>
            <a:endParaRPr lang="de-DE" sz="2000" dirty="0">
              <a:latin typeface="Arial" panose="020B0604020202020204" pitchFamily="34" charset="0"/>
              <a:cs typeface="Arial" panose="020B0604020202020204" pitchFamily="34" charset="0"/>
            </a:endParaRPr>
          </a:p>
          <a:p>
            <a:pPr marL="342900" indent="-342900">
              <a:buFont typeface="Arial" pitchFamily="34" charset="0"/>
              <a:buChar char="•"/>
            </a:pPr>
            <a:r>
              <a:rPr lang="de-DE" sz="2000" dirty="0" smtClean="0">
                <a:latin typeface="Arial" panose="020B0604020202020204" pitchFamily="34" charset="0"/>
                <a:cs typeface="Arial" panose="020B0604020202020204" pitchFamily="34" charset="0"/>
              </a:rPr>
              <a:t>Operatoren</a:t>
            </a:r>
            <a:endParaRPr lang="de-DE" sz="2000" dirty="0">
              <a:latin typeface="Arial" panose="020B0604020202020204" pitchFamily="34" charset="0"/>
              <a:cs typeface="Arial" panose="020B0604020202020204" pitchFamily="34" charset="0"/>
            </a:endParaRPr>
          </a:p>
        </p:txBody>
      </p:sp>
      <p:sp>
        <p:nvSpPr>
          <p:cNvPr id="11" name="Abgerundetes Rechteck 10"/>
          <p:cNvSpPr/>
          <p:nvPr/>
        </p:nvSpPr>
        <p:spPr>
          <a:xfrm>
            <a:off x="251520" y="5085184"/>
            <a:ext cx="8640960" cy="504056"/>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de-DE" sz="2000" dirty="0" smtClean="0">
                <a:latin typeface="Arial" panose="020B0604020202020204" pitchFamily="34" charset="0"/>
                <a:cs typeface="Arial" panose="020B0604020202020204" pitchFamily="34" charset="0"/>
              </a:rPr>
              <a:t>Glossar</a:t>
            </a:r>
            <a:endParaRPr lang="de-DE" sz="2000" dirty="0">
              <a:latin typeface="Arial" panose="020B0604020202020204" pitchFamily="34" charset="0"/>
              <a:cs typeface="Arial" panose="020B0604020202020204" pitchFamily="34" charset="0"/>
            </a:endParaRPr>
          </a:p>
        </p:txBody>
      </p:sp>
      <p:sp>
        <p:nvSpPr>
          <p:cNvPr id="9" name="Abgerundetes Rechteck 8"/>
          <p:cNvSpPr/>
          <p:nvPr/>
        </p:nvSpPr>
        <p:spPr>
          <a:xfrm>
            <a:off x="251520" y="3356992"/>
            <a:ext cx="8640960" cy="1008112"/>
          </a:xfrm>
          <a:prstGeom prst="roundRect">
            <a:avLst/>
          </a:prstGeom>
          <a:solidFill>
            <a:srgbClr val="FFFFCC">
              <a:alpha val="72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itchFamily="34" charset="0"/>
              <a:buChar char="•"/>
            </a:pPr>
            <a:r>
              <a:rPr lang="de-DE" sz="2000" dirty="0" smtClean="0">
                <a:solidFill>
                  <a:schemeClr val="tx1"/>
                </a:solidFill>
                <a:latin typeface="Arial" panose="020B0604020202020204" pitchFamily="34" charset="0"/>
                <a:cs typeface="Arial" panose="020B0604020202020204" pitchFamily="34" charset="0"/>
              </a:rPr>
              <a:t>Leitgedanken</a:t>
            </a:r>
            <a:endParaRPr lang="de-DE" sz="2000" dirty="0">
              <a:solidFill>
                <a:schemeClr val="tx1"/>
              </a:solidFill>
              <a:latin typeface="Arial" panose="020B0604020202020204" pitchFamily="34" charset="0"/>
              <a:cs typeface="Arial" panose="020B0604020202020204" pitchFamily="34" charset="0"/>
            </a:endParaRPr>
          </a:p>
          <a:p>
            <a:pPr marL="342900" indent="-342900">
              <a:buFont typeface="Arial" pitchFamily="34" charset="0"/>
              <a:buChar char="•"/>
            </a:pPr>
            <a:r>
              <a:rPr lang="de-DE" sz="2000" dirty="0">
                <a:solidFill>
                  <a:schemeClr val="tx1"/>
                </a:solidFill>
                <a:latin typeface="Arial" panose="020B0604020202020204" pitchFamily="34" charset="0"/>
                <a:cs typeface="Arial" panose="020B0604020202020204" pitchFamily="34" charset="0"/>
              </a:rPr>
              <a:t>Prozessbezogene Kompetenzen </a:t>
            </a:r>
          </a:p>
          <a:p>
            <a:pPr marL="342900" indent="-342900">
              <a:buFont typeface="Arial" pitchFamily="34" charset="0"/>
              <a:buChar char="•"/>
            </a:pPr>
            <a:r>
              <a:rPr lang="de-DE" sz="2000" dirty="0">
                <a:solidFill>
                  <a:schemeClr val="tx1"/>
                </a:solidFill>
                <a:latin typeface="Arial" panose="020B0604020202020204" pitchFamily="34" charset="0"/>
                <a:cs typeface="Arial" panose="020B0604020202020204" pitchFamily="34" charset="0"/>
              </a:rPr>
              <a:t>Inhaltsbezogene Kompetenzen</a:t>
            </a:r>
          </a:p>
        </p:txBody>
      </p:sp>
      <p:sp>
        <p:nvSpPr>
          <p:cNvPr id="10" name="Abgerundetes Rechteck 9"/>
          <p:cNvSpPr/>
          <p:nvPr/>
        </p:nvSpPr>
        <p:spPr>
          <a:xfrm>
            <a:off x="4572000" y="3429000"/>
            <a:ext cx="1872208" cy="1008112"/>
          </a:xfrm>
          <a:prstGeom prst="roundRect">
            <a:avLst/>
          </a:prstGeom>
          <a:noFill/>
          <a:ln w="25400">
            <a:solidFill>
              <a:srgbClr val="F7994B"/>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de-DE" sz="2000" b="1" dirty="0" smtClean="0">
                <a:solidFill>
                  <a:srgbClr val="F7994B"/>
                </a:solidFill>
                <a:latin typeface="Arial" panose="020B0604020202020204" pitchFamily="34" charset="0"/>
                <a:cs typeface="Arial" panose="020B0604020202020204" pitchFamily="34" charset="0"/>
              </a:rPr>
              <a:t>Leit-perspektiven</a:t>
            </a:r>
            <a:endParaRPr lang="de-DE" sz="2000" b="1" dirty="0">
              <a:solidFill>
                <a:srgbClr val="F7994B"/>
              </a:solidFill>
              <a:latin typeface="Arial" panose="020B0604020202020204" pitchFamily="34" charset="0"/>
              <a:cs typeface="Arial" panose="020B0604020202020204" pitchFamily="34" charset="0"/>
            </a:endParaRPr>
          </a:p>
        </p:txBody>
      </p:sp>
      <p:sp>
        <p:nvSpPr>
          <p:cNvPr id="13" name="Abgerundetes Rechteck 12"/>
          <p:cNvSpPr/>
          <p:nvPr/>
        </p:nvSpPr>
        <p:spPr>
          <a:xfrm>
            <a:off x="6516216" y="3501008"/>
            <a:ext cx="2160240" cy="864096"/>
          </a:xfrm>
          <a:prstGeom prst="round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de-DE" sz="1800" b="1" dirty="0" smtClean="0">
                <a:solidFill>
                  <a:srgbClr val="F7994B"/>
                </a:solidFill>
                <a:latin typeface="Arial" panose="020B0604020202020204" pitchFamily="34" charset="0"/>
                <a:cs typeface="Arial" panose="020B0604020202020204" pitchFamily="34" charset="0"/>
              </a:rPr>
              <a:t>fachübergreifende,</a:t>
            </a:r>
          </a:p>
          <a:p>
            <a:pPr algn="ctr"/>
            <a:r>
              <a:rPr lang="de-DE" sz="1800" b="1" dirty="0" smtClean="0">
                <a:solidFill>
                  <a:srgbClr val="F7994B"/>
                </a:solidFill>
                <a:latin typeface="Arial" panose="020B0604020202020204" pitchFamily="34" charset="0"/>
                <a:cs typeface="Arial" panose="020B0604020202020204" pitchFamily="34" charset="0"/>
              </a:rPr>
              <a:t>spiralcurriculare Verankerung</a:t>
            </a:r>
            <a:endParaRPr lang="de-DE" sz="1800" b="1" dirty="0">
              <a:solidFill>
                <a:srgbClr val="F7994B"/>
              </a:solidFill>
              <a:latin typeface="Arial" panose="020B0604020202020204" pitchFamily="34" charset="0"/>
              <a:cs typeface="Arial" panose="020B0604020202020204" pitchFamily="34" charset="0"/>
            </a:endParaRPr>
          </a:p>
        </p:txBody>
      </p:sp>
      <p:sp>
        <p:nvSpPr>
          <p:cNvPr id="12" name="Abgerundetes Rechteck 11"/>
          <p:cNvSpPr/>
          <p:nvPr/>
        </p:nvSpPr>
        <p:spPr>
          <a:xfrm>
            <a:off x="4572000" y="1772221"/>
            <a:ext cx="1872208" cy="792162"/>
          </a:xfrm>
          <a:prstGeom prst="roundRect">
            <a:avLst/>
          </a:prstGeom>
          <a:solidFill>
            <a:srgbClr val="FFFFCC">
              <a:alpha val="72000"/>
            </a:srgbClr>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800" b="1" dirty="0" smtClean="0">
                <a:solidFill>
                  <a:srgbClr val="F7994B"/>
                </a:solidFill>
                <a:latin typeface="Arial" panose="020B0604020202020204" pitchFamily="34" charset="0"/>
                <a:cs typeface="Arial" panose="020B0604020202020204" pitchFamily="34" charset="0"/>
              </a:rPr>
              <a:t>Leit-</a:t>
            </a:r>
          </a:p>
          <a:p>
            <a:pPr algn="ctr"/>
            <a:r>
              <a:rPr lang="de-DE" sz="1800" b="1" dirty="0" smtClean="0">
                <a:solidFill>
                  <a:srgbClr val="F7994B"/>
                </a:solidFill>
                <a:latin typeface="Arial" panose="020B0604020202020204" pitchFamily="34" charset="0"/>
                <a:cs typeface="Arial" panose="020B0604020202020204" pitchFamily="34" charset="0"/>
              </a:rPr>
              <a:t>perspektiven</a:t>
            </a:r>
            <a:endParaRPr lang="de-DE" sz="1800" b="1" dirty="0">
              <a:solidFill>
                <a:srgbClr val="F7994B"/>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9392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theme/theme1.xml><?xml version="1.0" encoding="utf-8"?>
<a:theme xmlns:a="http://schemas.openxmlformats.org/drawingml/2006/main" name="Design1">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25400"/>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Design1</Template>
  <TotalTime>0</TotalTime>
  <Words>5604</Words>
  <Application>Microsoft Office PowerPoint</Application>
  <PresentationFormat>Bildschirmpräsentation (4:3)</PresentationFormat>
  <Paragraphs>698</Paragraphs>
  <Slides>27</Slides>
  <Notes>27</Notes>
  <HiddenSlides>0</HiddenSlides>
  <MMClips>0</MMClips>
  <ScaleCrop>false</ScaleCrop>
  <HeadingPairs>
    <vt:vector size="4" baseType="variant">
      <vt:variant>
        <vt:lpstr>Design</vt:lpstr>
      </vt:variant>
      <vt:variant>
        <vt:i4>1</vt:i4>
      </vt:variant>
      <vt:variant>
        <vt:lpstr>Folientitel</vt:lpstr>
      </vt:variant>
      <vt:variant>
        <vt:i4>27</vt:i4>
      </vt:variant>
    </vt:vector>
  </HeadingPairs>
  <TitlesOfParts>
    <vt:vector size="28" baseType="lpstr">
      <vt:lpstr>Design1</vt:lpstr>
      <vt:lpstr>Bildungsplanreform 2016 der allgemein bildenden Schulen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IZLBW</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Bildungsplanreform  2015/2016</dc:title>
  <dc:subject>PowerPoint-Präsentation</dc:subject>
  <dc:creator>Vollrath, Carmen (KM)</dc:creator>
  <cp:lastModifiedBy>Kerschbaumer, Dagmar (KM)</cp:lastModifiedBy>
  <cp:revision>574</cp:revision>
  <cp:lastPrinted>2014-11-07T09:42:53Z</cp:lastPrinted>
  <dcterms:created xsi:type="dcterms:W3CDTF">2014-01-13T07:52:59Z</dcterms:created>
  <dcterms:modified xsi:type="dcterms:W3CDTF">2016-03-21T11:16:03Z</dcterms:modified>
</cp:coreProperties>
</file>